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89" r:id="rId2"/>
    <p:sldId id="295" r:id="rId3"/>
    <p:sldId id="278" r:id="rId4"/>
    <p:sldId id="284" r:id="rId5"/>
    <p:sldId id="296" r:id="rId6"/>
    <p:sldId id="267" r:id="rId7"/>
    <p:sldId id="293" r:id="rId8"/>
    <p:sldId id="292" r:id="rId9"/>
    <p:sldId id="294" r:id="rId10"/>
    <p:sldId id="290" r:id="rId11"/>
    <p:sldId id="297" r:id="rId12"/>
    <p:sldId id="272" r:id="rId13"/>
    <p:sldId id="280" r:id="rId14"/>
    <p:sldId id="261" r:id="rId15"/>
    <p:sldId id="281" r:id="rId16"/>
    <p:sldId id="299" r:id="rId17"/>
    <p:sldId id="300" r:id="rId18"/>
    <p:sldId id="273" r:id="rId19"/>
    <p:sldId id="277" r:id="rId20"/>
    <p:sldId id="274" r:id="rId21"/>
    <p:sldId id="276" r:id="rId22"/>
    <p:sldId id="301" r:id="rId23"/>
    <p:sldId id="291" r:id="rId24"/>
    <p:sldId id="305" r:id="rId25"/>
    <p:sldId id="304" r:id="rId26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A"/>
    <a:srgbClr val="6FAC46"/>
    <a:srgbClr val="4371C5"/>
    <a:srgbClr val="EB6C15"/>
    <a:srgbClr val="ED7C2F"/>
    <a:srgbClr val="CC3300"/>
    <a:srgbClr val="ABE9FF"/>
    <a:srgbClr val="EDF1F9"/>
    <a:srgbClr val="B3C6E7"/>
    <a:srgbClr val="E5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BBE2B8D-C5FE-40D5-B48F-54E801850CA6}" type="datetimeFigureOut">
              <a:rPr lang="en-US" smtClean="0"/>
              <a:t>6/27/2018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E9A5904-B2E6-4AD6-AF2F-BA774AFC2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1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73D5E-E98B-462F-9959-462811F9C65E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7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86B3-FF1D-43AA-BEDC-5C2ED4B4C2AD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9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6D85-57D1-4D73-A414-1AF5C5DF968C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4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C6AE-27C3-41B1-AB83-FE9E246331EF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4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E6B7-FAF1-473E-9949-177FA984B754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7A70-FA2C-4D22-8CF2-843716077F5F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5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Susan Gleckner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PHT Division SLA June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F1EF-C2B9-4F13-AA7A-B909282C5B06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9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D270-E8C1-4859-9DCD-061C7E91D71A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61BF-9E9E-4C35-9356-7530E8E56BE1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5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6E31-24E9-49DC-96E7-7D83F57E99BA}" type="datetime1">
              <a:rPr lang="en-US" smtClean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PHT Division SLA June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B817-3263-472E-BAD3-874B257FC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323A2A-8964-49AF-837B-25046FAAD122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5000">
                <a:srgbClr val="F0F4FA"/>
              </a:gs>
              <a:gs pos="0">
                <a:schemeClr val="bg1"/>
              </a:gs>
              <a:gs pos="36000">
                <a:srgbClr val="EDF1F9"/>
              </a:gs>
              <a:gs pos="90000">
                <a:srgbClr val="B3C6E7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2E7507B0-55D9-41B6-A99B-29BE7994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799">
            <a:off x="-807204" y="486839"/>
            <a:ext cx="7055914" cy="70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2922F1-6E9A-4997-8040-1FFE25D77E1B}"/>
              </a:ext>
            </a:extLst>
          </p:cNvPr>
          <p:cNvSpPr txBox="1"/>
          <p:nvPr/>
        </p:nvSpPr>
        <p:spPr>
          <a:xfrm>
            <a:off x="3686817" y="1313538"/>
            <a:ext cx="463018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Vendor Management: </a:t>
            </a:r>
          </a:p>
          <a:p>
            <a:pPr algn="r">
              <a:lnSpc>
                <a:spcPts val="27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Strategies and Tactics to Achieve </a:t>
            </a:r>
          </a:p>
          <a:p>
            <a:pPr algn="r">
              <a:lnSpc>
                <a:spcPts val="27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Successful Partnerships and Outcomes</a:t>
            </a:r>
          </a:p>
          <a:p>
            <a:pPr algn="r"/>
            <a:endParaRPr lang="en-US" sz="1400" dirty="0">
              <a:solidFill>
                <a:schemeClr val="accent1">
                  <a:lumMod val="75000"/>
                </a:schemeClr>
              </a:solidFill>
              <a:latin typeface="Tw Cen MT Condensed" panose="020B0606020104020203" pitchFamily="34" charset="0"/>
            </a:endParaRP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SLA Pharmaceutical &amp; Health Technology Division Meeting </a:t>
            </a:r>
          </a:p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June 2018</a:t>
            </a:r>
          </a:p>
          <a:p>
            <a:pPr algn="r"/>
            <a:endParaRPr lang="en-US" sz="1400" dirty="0">
              <a:solidFill>
                <a:schemeClr val="accent1">
                  <a:lumMod val="75000"/>
                </a:schemeClr>
              </a:solidFill>
              <a:latin typeface="Tw Cen MT Condensed" panose="020B0606020104020203" pitchFamily="34" charset="0"/>
            </a:endParaRPr>
          </a:p>
          <a:p>
            <a:pPr algn="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Susan Gleckner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7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8F0BCEE9-7F4C-4877-ACED-594BDDFF47C5}"/>
              </a:ext>
            </a:extLst>
          </p:cNvPr>
          <p:cNvSpPr txBox="1">
            <a:spLocks/>
          </p:cNvSpPr>
          <p:nvPr/>
        </p:nvSpPr>
        <p:spPr>
          <a:xfrm>
            <a:off x="413024" y="288088"/>
            <a:ext cx="7886700" cy="4752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Center of the Vendorverse</a:t>
            </a:r>
          </a:p>
        </p:txBody>
      </p:sp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5EBBBA44-CF1D-4297-95F7-56246510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33" y="2275062"/>
            <a:ext cx="1610431" cy="2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1B4B4B-E612-4FFB-B140-A2AC88F25AC6}"/>
              </a:ext>
            </a:extLst>
          </p:cNvPr>
          <p:cNvGrpSpPr/>
          <p:nvPr/>
        </p:nvGrpSpPr>
        <p:grpSpPr>
          <a:xfrm>
            <a:off x="3335711" y="639713"/>
            <a:ext cx="1526881" cy="1124748"/>
            <a:chOff x="3926304" y="585227"/>
            <a:chExt cx="1526881" cy="1124748"/>
          </a:xfrm>
        </p:grpSpPr>
        <p:pic>
          <p:nvPicPr>
            <p:cNvPr id="52" name="Picture 2" descr="See the source image">
              <a:extLst>
                <a:ext uri="{FF2B5EF4-FFF2-40B4-BE49-F238E27FC236}">
                  <a16:creationId xmlns:a16="http://schemas.microsoft.com/office/drawing/2014/main" id="{BBBD91CE-8A44-4A7E-AEA7-23EF27557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F78B4D-80DC-4B36-89E4-22A99CDA8E7F}"/>
                </a:ext>
              </a:extLst>
            </p:cNvPr>
            <p:cNvSpPr txBox="1"/>
            <p:nvPr/>
          </p:nvSpPr>
          <p:spPr>
            <a:xfrm>
              <a:off x="4209967" y="1006697"/>
              <a:ext cx="9595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Customers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1346B2-AD2C-435D-AEDB-E5FB618F903D}"/>
              </a:ext>
            </a:extLst>
          </p:cNvPr>
          <p:cNvGrpSpPr/>
          <p:nvPr/>
        </p:nvGrpSpPr>
        <p:grpSpPr>
          <a:xfrm>
            <a:off x="471843" y="2206065"/>
            <a:ext cx="1639880" cy="1124748"/>
            <a:chOff x="1146232" y="4994960"/>
            <a:chExt cx="1639880" cy="1124748"/>
          </a:xfrm>
        </p:grpSpPr>
        <p:pic>
          <p:nvPicPr>
            <p:cNvPr id="51" name="Picture 2" descr="See the source image">
              <a:extLst>
                <a:ext uri="{FF2B5EF4-FFF2-40B4-BE49-F238E27FC236}">
                  <a16:creationId xmlns:a16="http://schemas.microsoft.com/office/drawing/2014/main" id="{A72B3792-EA77-4561-95BB-B21A77C77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46232" y="4994960"/>
              <a:ext cx="1639880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5EC5E4-FFE3-48D0-9AF5-B48820625014}"/>
                </a:ext>
              </a:extLst>
            </p:cNvPr>
            <p:cNvSpPr txBox="1"/>
            <p:nvPr/>
          </p:nvSpPr>
          <p:spPr>
            <a:xfrm>
              <a:off x="1437950" y="5371471"/>
              <a:ext cx="1101056" cy="40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Subscription Mgt Co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2172A7-636D-477E-9798-70EBC41B1571}"/>
              </a:ext>
            </a:extLst>
          </p:cNvPr>
          <p:cNvGrpSpPr/>
          <p:nvPr/>
        </p:nvGrpSpPr>
        <p:grpSpPr>
          <a:xfrm>
            <a:off x="7204146" y="3895968"/>
            <a:ext cx="1526881" cy="1124748"/>
            <a:chOff x="7204147" y="3672221"/>
            <a:chExt cx="1526881" cy="1124748"/>
          </a:xfrm>
        </p:grpSpPr>
        <p:pic>
          <p:nvPicPr>
            <p:cNvPr id="50" name="Picture 2" descr="See the source image">
              <a:extLst>
                <a:ext uri="{FF2B5EF4-FFF2-40B4-BE49-F238E27FC236}">
                  <a16:creationId xmlns:a16="http://schemas.microsoft.com/office/drawing/2014/main" id="{5DB53E41-CE55-4019-93D8-FF4FB3EFD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147" y="3672221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7587EAF-FC1E-4E4F-B925-DD3FC86CEC92}"/>
                </a:ext>
              </a:extLst>
            </p:cNvPr>
            <p:cNvSpPr txBox="1"/>
            <p:nvPr/>
          </p:nvSpPr>
          <p:spPr>
            <a:xfrm>
              <a:off x="7357909" y="4041200"/>
              <a:ext cx="1101056" cy="40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New Vendors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F816EC-3152-49F2-B94D-98261BFEEBFA}"/>
              </a:ext>
            </a:extLst>
          </p:cNvPr>
          <p:cNvGrpSpPr/>
          <p:nvPr/>
        </p:nvGrpSpPr>
        <p:grpSpPr>
          <a:xfrm flipH="1">
            <a:off x="1192083" y="833189"/>
            <a:ext cx="1526879" cy="1124748"/>
            <a:chOff x="3926304" y="585227"/>
            <a:chExt cx="1526881" cy="1124748"/>
          </a:xfrm>
        </p:grpSpPr>
        <p:pic>
          <p:nvPicPr>
            <p:cNvPr id="55" name="Picture 2" descr="See the source image">
              <a:extLst>
                <a:ext uri="{FF2B5EF4-FFF2-40B4-BE49-F238E27FC236}">
                  <a16:creationId xmlns:a16="http://schemas.microsoft.com/office/drawing/2014/main" id="{2E073D57-8731-4534-935B-CA14D4C20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AB080C2-0AEC-407E-B660-65D1EDC681DB}"/>
                </a:ext>
              </a:extLst>
            </p:cNvPr>
            <p:cNvSpPr txBox="1"/>
            <p:nvPr/>
          </p:nvSpPr>
          <p:spPr>
            <a:xfrm>
              <a:off x="4059801" y="954125"/>
              <a:ext cx="1167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Procurement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90F929-A902-44A3-8482-E92C862BB6F2}"/>
              </a:ext>
            </a:extLst>
          </p:cNvPr>
          <p:cNvGrpSpPr/>
          <p:nvPr/>
        </p:nvGrpSpPr>
        <p:grpSpPr>
          <a:xfrm flipH="1">
            <a:off x="935228" y="4900064"/>
            <a:ext cx="1526880" cy="1124748"/>
            <a:chOff x="3926304" y="585227"/>
            <a:chExt cx="1526881" cy="1124748"/>
          </a:xfrm>
        </p:grpSpPr>
        <p:pic>
          <p:nvPicPr>
            <p:cNvPr id="58" name="Picture 2" descr="See the source image">
              <a:extLst>
                <a:ext uri="{FF2B5EF4-FFF2-40B4-BE49-F238E27FC236}">
                  <a16:creationId xmlns:a16="http://schemas.microsoft.com/office/drawing/2014/main" id="{9226B21E-DA42-4D3D-8E16-6576D115C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82B0BF-D0B9-46E3-9ED3-E0FE2EF3A2F4}"/>
                </a:ext>
              </a:extLst>
            </p:cNvPr>
            <p:cNvSpPr txBox="1"/>
            <p:nvPr/>
          </p:nvSpPr>
          <p:spPr>
            <a:xfrm>
              <a:off x="4026283" y="954517"/>
              <a:ext cx="1167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Tax Dept.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10FA5C-2B2C-4037-9B5B-A1620651F75D}"/>
              </a:ext>
            </a:extLst>
          </p:cNvPr>
          <p:cNvGrpSpPr/>
          <p:nvPr/>
        </p:nvGrpSpPr>
        <p:grpSpPr>
          <a:xfrm flipH="1">
            <a:off x="606743" y="3607703"/>
            <a:ext cx="1610430" cy="1124748"/>
            <a:chOff x="3926304" y="585227"/>
            <a:chExt cx="1526881" cy="1124748"/>
          </a:xfrm>
        </p:grpSpPr>
        <p:pic>
          <p:nvPicPr>
            <p:cNvPr id="61" name="Picture 2" descr="See the source image">
              <a:extLst>
                <a:ext uri="{FF2B5EF4-FFF2-40B4-BE49-F238E27FC236}">
                  <a16:creationId xmlns:a16="http://schemas.microsoft.com/office/drawing/2014/main" id="{0904051B-E4DE-4583-9FD6-5E7C1FECB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834780-92C8-45D3-9838-02980217EDF2}"/>
                </a:ext>
              </a:extLst>
            </p:cNvPr>
            <p:cNvSpPr txBox="1"/>
            <p:nvPr/>
          </p:nvSpPr>
          <p:spPr>
            <a:xfrm>
              <a:off x="4026283" y="954517"/>
              <a:ext cx="1167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Manager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E0A338-127A-47FF-923B-4B90202C61D2}"/>
              </a:ext>
            </a:extLst>
          </p:cNvPr>
          <p:cNvGrpSpPr/>
          <p:nvPr/>
        </p:nvGrpSpPr>
        <p:grpSpPr>
          <a:xfrm>
            <a:off x="5181108" y="750511"/>
            <a:ext cx="1755214" cy="1124748"/>
            <a:chOff x="3926304" y="585227"/>
            <a:chExt cx="1526881" cy="1124748"/>
          </a:xfrm>
        </p:grpSpPr>
        <p:pic>
          <p:nvPicPr>
            <p:cNvPr id="64" name="Picture 2" descr="See the source image">
              <a:extLst>
                <a:ext uri="{FF2B5EF4-FFF2-40B4-BE49-F238E27FC236}">
                  <a16:creationId xmlns:a16="http://schemas.microsoft.com/office/drawing/2014/main" id="{A141580B-5C33-4D0D-93FB-D743DC5E5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510A5E-C324-4AD1-AC85-565DE3465829}"/>
                </a:ext>
              </a:extLst>
            </p:cNvPr>
            <p:cNvSpPr txBox="1"/>
            <p:nvPr/>
          </p:nvSpPr>
          <p:spPr>
            <a:xfrm>
              <a:off x="4044609" y="900303"/>
              <a:ext cx="1167353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Info Center Staff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97EDB8-BCCC-4D5F-AE54-74BE0CA4024D}"/>
              </a:ext>
            </a:extLst>
          </p:cNvPr>
          <p:cNvGrpSpPr/>
          <p:nvPr/>
        </p:nvGrpSpPr>
        <p:grpSpPr>
          <a:xfrm>
            <a:off x="4844033" y="5188703"/>
            <a:ext cx="1681704" cy="1124748"/>
            <a:chOff x="3926304" y="585227"/>
            <a:chExt cx="1526881" cy="1124748"/>
          </a:xfrm>
        </p:grpSpPr>
        <p:pic>
          <p:nvPicPr>
            <p:cNvPr id="67" name="Picture 2" descr="See the source image">
              <a:extLst>
                <a:ext uri="{FF2B5EF4-FFF2-40B4-BE49-F238E27FC236}">
                  <a16:creationId xmlns:a16="http://schemas.microsoft.com/office/drawing/2014/main" id="{7998089C-6836-42FF-9757-8A7381944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BC8B1BD-CFF1-4103-B19E-A5C8E8BF1A66}"/>
                </a:ext>
              </a:extLst>
            </p:cNvPr>
            <p:cNvSpPr txBox="1"/>
            <p:nvPr/>
          </p:nvSpPr>
          <p:spPr>
            <a:xfrm>
              <a:off x="4034100" y="978897"/>
              <a:ext cx="1167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Legal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0D0F03-21F8-4F1D-A1D2-3D44012A23C0}"/>
              </a:ext>
            </a:extLst>
          </p:cNvPr>
          <p:cNvGrpSpPr/>
          <p:nvPr/>
        </p:nvGrpSpPr>
        <p:grpSpPr>
          <a:xfrm>
            <a:off x="6772843" y="5042166"/>
            <a:ext cx="1526881" cy="1124748"/>
            <a:chOff x="3926304" y="585227"/>
            <a:chExt cx="1526881" cy="1124748"/>
          </a:xfrm>
        </p:grpSpPr>
        <p:pic>
          <p:nvPicPr>
            <p:cNvPr id="70" name="Picture 2" descr="See the source image">
              <a:extLst>
                <a:ext uri="{FF2B5EF4-FFF2-40B4-BE49-F238E27FC236}">
                  <a16:creationId xmlns:a16="http://schemas.microsoft.com/office/drawing/2014/main" id="{C9BAEB92-60CE-4231-9ED2-DC4B8E342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FB71DC-CB70-45EE-BB65-68943FE2E70A}"/>
                </a:ext>
              </a:extLst>
            </p:cNvPr>
            <p:cNvSpPr txBox="1"/>
            <p:nvPr/>
          </p:nvSpPr>
          <p:spPr>
            <a:xfrm>
              <a:off x="4020677" y="940181"/>
              <a:ext cx="1167353" cy="43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Potential Vendors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6E4A99-AE0C-4110-877B-A321F5D99379}"/>
              </a:ext>
            </a:extLst>
          </p:cNvPr>
          <p:cNvGrpSpPr/>
          <p:nvPr/>
        </p:nvGrpSpPr>
        <p:grpSpPr>
          <a:xfrm>
            <a:off x="7289867" y="2610251"/>
            <a:ext cx="1526881" cy="1124748"/>
            <a:chOff x="7204147" y="2275062"/>
            <a:chExt cx="1526881" cy="1124748"/>
          </a:xfrm>
        </p:grpSpPr>
        <p:pic>
          <p:nvPicPr>
            <p:cNvPr id="49" name="Picture 2" descr="See the source image">
              <a:extLst>
                <a:ext uri="{FF2B5EF4-FFF2-40B4-BE49-F238E27FC236}">
                  <a16:creationId xmlns:a16="http://schemas.microsoft.com/office/drawing/2014/main" id="{11AC5CD7-BD2A-4904-9F1F-B8C36B2D4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147" y="2275062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46B820D-D6C8-46B9-B29B-48053C25C2E2}"/>
                </a:ext>
              </a:extLst>
            </p:cNvPr>
            <p:cNvSpPr txBox="1"/>
            <p:nvPr/>
          </p:nvSpPr>
          <p:spPr>
            <a:xfrm>
              <a:off x="7500119" y="2656125"/>
              <a:ext cx="959553" cy="40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Current Vendors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7438D1B-7C92-4CEB-97DA-DA471F628BFD}"/>
              </a:ext>
            </a:extLst>
          </p:cNvPr>
          <p:cNvGrpSpPr/>
          <p:nvPr/>
        </p:nvGrpSpPr>
        <p:grpSpPr>
          <a:xfrm flipH="1">
            <a:off x="2829492" y="5126978"/>
            <a:ext cx="1681702" cy="1124748"/>
            <a:chOff x="3926304" y="585227"/>
            <a:chExt cx="1526881" cy="1124748"/>
          </a:xfrm>
        </p:grpSpPr>
        <p:pic>
          <p:nvPicPr>
            <p:cNvPr id="73" name="Picture 2" descr="See the source image">
              <a:extLst>
                <a:ext uri="{FF2B5EF4-FFF2-40B4-BE49-F238E27FC236}">
                  <a16:creationId xmlns:a16="http://schemas.microsoft.com/office/drawing/2014/main" id="{3A69E721-75F7-4718-A7A0-D4235E4E8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032BF3D-1EA1-46F8-B134-17935CDF5A5D}"/>
                </a:ext>
              </a:extLst>
            </p:cNvPr>
            <p:cNvSpPr txBox="1"/>
            <p:nvPr/>
          </p:nvSpPr>
          <p:spPr>
            <a:xfrm>
              <a:off x="4034100" y="978897"/>
              <a:ext cx="1167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Finance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70D8BB5-578B-4328-BEC2-DFA9B39EB3B5}"/>
              </a:ext>
            </a:extLst>
          </p:cNvPr>
          <p:cNvSpPr txBox="1"/>
          <p:nvPr/>
        </p:nvSpPr>
        <p:spPr>
          <a:xfrm>
            <a:off x="3664175" y="4477995"/>
            <a:ext cx="1817895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“Manager of Vendors”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B6E19A-EB79-4DFF-9FB6-A77355EF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CB6B8F29-E4BF-4DBD-AA61-37364A47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7475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413179-14F8-4664-AA33-9C452A63269E}"/>
              </a:ext>
            </a:extLst>
          </p:cNvPr>
          <p:cNvGrpSpPr/>
          <p:nvPr/>
        </p:nvGrpSpPr>
        <p:grpSpPr>
          <a:xfrm>
            <a:off x="6945851" y="1397131"/>
            <a:ext cx="1755214" cy="1124748"/>
            <a:chOff x="3926304" y="585227"/>
            <a:chExt cx="1526881" cy="1124748"/>
          </a:xfrm>
        </p:grpSpPr>
        <p:pic>
          <p:nvPicPr>
            <p:cNvPr id="45" name="Picture 2" descr="See the source image">
              <a:extLst>
                <a:ext uri="{FF2B5EF4-FFF2-40B4-BE49-F238E27FC236}">
                  <a16:creationId xmlns:a16="http://schemas.microsoft.com/office/drawing/2014/main" id="{39B4067E-D9B7-460D-99CA-E6B8CFC0E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304" y="585227"/>
              <a:ext cx="1526881" cy="112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F82046-C362-4BDC-998E-0F1FC6005EB6}"/>
                </a:ext>
              </a:extLst>
            </p:cNvPr>
            <p:cNvSpPr txBox="1"/>
            <p:nvPr/>
          </p:nvSpPr>
          <p:spPr>
            <a:xfrm>
              <a:off x="4044609" y="984527"/>
              <a:ext cx="116735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IT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8EAE02-A415-421A-9DC3-7F0645270A37}"/>
              </a:ext>
            </a:extLst>
          </p:cNvPr>
          <p:cNvSpPr txBox="1"/>
          <p:nvPr/>
        </p:nvSpPr>
        <p:spPr>
          <a:xfrm>
            <a:off x="3749608" y="2807108"/>
            <a:ext cx="38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haroni" panose="02010803020104030203" pitchFamily="2" charset="-79"/>
              </a:rPr>
              <a:t>$</a:t>
            </a:r>
          </a:p>
        </p:txBody>
      </p:sp>
      <p:pic>
        <p:nvPicPr>
          <p:cNvPr id="47" name="Picture 4" descr="See the source image">
            <a:extLst>
              <a:ext uri="{FF2B5EF4-FFF2-40B4-BE49-F238E27FC236}">
                <a16:creationId xmlns:a16="http://schemas.microsoft.com/office/drawing/2014/main" id="{4A177843-1B3A-44A2-B7EF-A7214A10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2841" y="2270869"/>
            <a:ext cx="1610429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8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ee the source image">
            <a:extLst>
              <a:ext uri="{FF2B5EF4-FFF2-40B4-BE49-F238E27FC236}">
                <a16:creationId xmlns:a16="http://schemas.microsoft.com/office/drawing/2014/main" id="{357B320E-A0F6-4106-9FDB-143AD191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0624" y="2439432"/>
            <a:ext cx="1708519" cy="21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C68F5B-1C50-4FA0-8251-B862EB262403}"/>
              </a:ext>
            </a:extLst>
          </p:cNvPr>
          <p:cNvSpPr txBox="1">
            <a:spLocks/>
          </p:cNvSpPr>
          <p:nvPr/>
        </p:nvSpPr>
        <p:spPr>
          <a:xfrm>
            <a:off x="4427949" y="3058583"/>
            <a:ext cx="1211060" cy="4752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Stories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88E7D-0176-483C-A039-B3331D4E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29469D-83A2-4EF8-8A48-4C73F165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82246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</p:spTree>
    <p:extLst>
      <p:ext uri="{BB962C8B-B14F-4D97-AF65-F5344CB8AC3E}">
        <p14:creationId xmlns:p14="http://schemas.microsoft.com/office/powerpoint/2010/main" val="182895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57619"/>
            <a:ext cx="7886700" cy="842210"/>
          </a:xfrm>
        </p:spPr>
        <p:txBody>
          <a:bodyPr anchor="t" anchorCtr="0">
            <a:normAutofit fontScale="90000"/>
          </a:bodyPr>
          <a:lstStyle/>
          <a:p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Are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we the only ones complaining?</a:t>
            </a:r>
            <a:b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Influencing</a:t>
            </a:r>
            <a: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b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 </a:t>
            </a:r>
            <a:endParaRPr lang="en-US" sz="2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21" y="1808598"/>
            <a:ext cx="8415301" cy="2943879"/>
          </a:xfrm>
        </p:spPr>
        <p:txBody>
          <a:bodyPr>
            <a:normAutofit lnSpcReduction="10000"/>
          </a:bodyPr>
          <a:lstStyle/>
          <a:p>
            <a:pPr>
              <a:lnSpc>
                <a:spcPct val="50000"/>
              </a:lnSpc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efficiency 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Seamless incorporation of content in other platforms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 compliance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communication of changes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Concern regarding dated technology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working with other vendors</a:t>
            </a: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HOW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Staged biweekly calls with vendor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Kept a running list of prioritized issues 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Annual summits with vendor functional heads</a:t>
            </a:r>
          </a:p>
          <a:p>
            <a:pPr marL="514350" lvl="2">
              <a:lnSpc>
                <a:spcPct val="50000"/>
              </a:lnSpc>
              <a:spcBef>
                <a:spcPts val="750"/>
              </a:spcBef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2">
              <a:lnSpc>
                <a:spcPct val="50000"/>
              </a:lnSpc>
              <a:spcBef>
                <a:spcPts val="75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266AAE-5076-4AFF-8684-42B69DA9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822" y="6404479"/>
            <a:ext cx="586539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91A30C-0483-437A-B05F-3A3722BF101E}"/>
              </a:ext>
            </a:extLst>
          </p:cNvPr>
          <p:cNvGrpSpPr/>
          <p:nvPr/>
        </p:nvGrpSpPr>
        <p:grpSpPr>
          <a:xfrm>
            <a:off x="457014" y="907563"/>
            <a:ext cx="5474557" cy="842210"/>
            <a:chOff x="457014" y="486446"/>
            <a:chExt cx="5474557" cy="8422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8DD69A-9627-4F3D-9852-5902C1F63500}"/>
                </a:ext>
              </a:extLst>
            </p:cNvPr>
            <p:cNvSpPr/>
            <p:nvPr/>
          </p:nvSpPr>
          <p:spPr>
            <a:xfrm>
              <a:off x="842861" y="617860"/>
              <a:ext cx="5088710" cy="633424"/>
            </a:xfrm>
            <a:prstGeom prst="rect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Ongoing technical and customer service improvements desired from a database provider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367B8E-E7B6-4FEF-B207-9D144F7367C5}"/>
                </a:ext>
              </a:extLst>
            </p:cNvPr>
            <p:cNvSpPr txBox="1"/>
            <p:nvPr/>
          </p:nvSpPr>
          <p:spPr>
            <a:xfrm rot="16200000">
              <a:off x="205186" y="738274"/>
              <a:ext cx="842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ISSUE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B47BD34-A968-4A1F-85D9-AE855510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5F1E77-67CD-4E8B-BC9B-1521F06C4849}"/>
              </a:ext>
            </a:extLst>
          </p:cNvPr>
          <p:cNvGrpSpPr/>
          <p:nvPr/>
        </p:nvGrpSpPr>
        <p:grpSpPr>
          <a:xfrm>
            <a:off x="-38284" y="6298638"/>
            <a:ext cx="9245192" cy="524944"/>
            <a:chOff x="-483456" y="6334735"/>
            <a:chExt cx="9245192" cy="5249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8A785A-4A81-4D91-85B2-C05C51858F84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964916C3-D070-4656-82ED-C9A83DEE28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79B370A1-E30B-4B0E-A278-42F5E7ED0C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339D1A08-7336-41A6-954A-6D26BD790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8CD0D855-A223-4452-A4EA-5D3C17A3F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EEBB581F-B34D-4C39-A940-DE92D8B15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B603CB74-592C-4711-83A6-6DFA974AE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4DFFA40E-EA8F-4BCC-9C1E-FF09680D7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538BBF-3F89-43FD-9217-464EE5D39F6D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CD11531E-5554-461D-9336-AEC6DA1610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AD383026-F45C-4EAD-AD22-977CF22B8A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7FF93BCD-26C2-45FF-BA86-66DE274C0B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9F11AADA-59FC-4A17-A6E7-55D29CE0E0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ACD45BB-7E24-4DCA-BE0E-2402A17A8E2F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84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57619"/>
            <a:ext cx="7886700" cy="894317"/>
          </a:xfrm>
        </p:spPr>
        <p:txBody>
          <a:bodyPr anchor="t" anchorCtr="0">
            <a:norm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Are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we the only ones complaining?  </a:t>
            </a:r>
            <a:b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Influencing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21" y="2301351"/>
            <a:ext cx="8415301" cy="15318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endParaRPr lang="en-US" sz="135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WHAT WORKED/DIDN’T IN PARTNERSHIP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All parties’ consistent attendance at meetings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Emphasized high priority issues, and backed off lower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Not a strong sense that issues reached the right parties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Not enough concrete progress</a:t>
            </a:r>
          </a:p>
          <a:p>
            <a:pPr marL="574675" indent="-285750">
              <a:lnSpc>
                <a:spcPct val="50000"/>
              </a:lnSpc>
              <a:buFontTx/>
              <a:buChar char="-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600" dirty="0"/>
          </a:p>
          <a:p>
            <a:pPr marL="514350" lvl="2">
              <a:lnSpc>
                <a:spcPct val="50000"/>
              </a:lnSpc>
              <a:spcBef>
                <a:spcPts val="750"/>
              </a:spcBef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0FE4F-468F-4F47-B5A7-056C317777FB}"/>
              </a:ext>
            </a:extLst>
          </p:cNvPr>
          <p:cNvSpPr/>
          <p:nvPr/>
        </p:nvSpPr>
        <p:spPr>
          <a:xfrm>
            <a:off x="915053" y="1378511"/>
            <a:ext cx="5053270" cy="487979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Certain issues addressed.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F087F01-4B66-4AAB-9AB4-07AB4E21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6328" y="6392447"/>
            <a:ext cx="394034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EC43A-D35F-4A80-87B2-7C7B6F8BE9FB}"/>
              </a:ext>
            </a:extLst>
          </p:cNvPr>
          <p:cNvSpPr txBox="1"/>
          <p:nvPr/>
        </p:nvSpPr>
        <p:spPr>
          <a:xfrm rot="16200000">
            <a:off x="25407" y="1453224"/>
            <a:ext cx="123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OUTCOME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B58A7C-58EE-4DB5-910E-11B896B32C90}"/>
              </a:ext>
            </a:extLst>
          </p:cNvPr>
          <p:cNvGrpSpPr/>
          <p:nvPr/>
        </p:nvGrpSpPr>
        <p:grpSpPr>
          <a:xfrm>
            <a:off x="5394081" y="4596849"/>
            <a:ext cx="3686145" cy="669058"/>
            <a:chOff x="4514452" y="5069264"/>
            <a:chExt cx="3407858" cy="669058"/>
          </a:xfrm>
        </p:grpSpPr>
        <p:pic>
          <p:nvPicPr>
            <p:cNvPr id="17" name="Picture 8" descr="See the source image">
              <a:extLst>
                <a:ext uri="{FF2B5EF4-FFF2-40B4-BE49-F238E27FC236}">
                  <a16:creationId xmlns:a16="http://schemas.microsoft.com/office/drawing/2014/main" id="{3E9BBF58-00B3-46A0-95D5-2B377CCA0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1674695">
              <a:off x="4514452" y="5138870"/>
              <a:ext cx="954683" cy="59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9E0EDF-5D6F-421E-8596-D3B9314B752D}"/>
                </a:ext>
              </a:extLst>
            </p:cNvPr>
            <p:cNvSpPr txBox="1"/>
            <p:nvPr/>
          </p:nvSpPr>
          <p:spPr>
            <a:xfrm>
              <a:off x="5255401" y="5069264"/>
              <a:ext cx="266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Communicate expectations</a:t>
              </a:r>
            </a:p>
          </p:txBody>
        </p:sp>
      </p:grp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1D6C42F-3D80-4CB8-B29D-1FE22B00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1814C0-232D-4F91-B7C7-574C34FCA5CE}"/>
              </a:ext>
            </a:extLst>
          </p:cNvPr>
          <p:cNvGrpSpPr/>
          <p:nvPr/>
        </p:nvGrpSpPr>
        <p:grpSpPr>
          <a:xfrm>
            <a:off x="-38284" y="6284785"/>
            <a:ext cx="9245192" cy="524944"/>
            <a:chOff x="-483456" y="6334735"/>
            <a:chExt cx="9245192" cy="5249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147ACF-F0C6-4117-BE9F-C01326E6CCE3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30" name="Picture 29" descr="See the source image">
                <a:extLst>
                  <a:ext uri="{FF2B5EF4-FFF2-40B4-BE49-F238E27FC236}">
                    <a16:creationId xmlns:a16="http://schemas.microsoft.com/office/drawing/2014/main" id="{DF8F7E4F-A52A-41B0-8EFE-32B952272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See the source image">
                <a:extLst>
                  <a:ext uri="{FF2B5EF4-FFF2-40B4-BE49-F238E27FC236}">
                    <a16:creationId xmlns:a16="http://schemas.microsoft.com/office/drawing/2014/main" id="{7EBDD25B-EFB1-49C7-BE82-DFE0CEEBB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See the source image">
                <a:extLst>
                  <a:ext uri="{FF2B5EF4-FFF2-40B4-BE49-F238E27FC236}">
                    <a16:creationId xmlns:a16="http://schemas.microsoft.com/office/drawing/2014/main" id="{768904C3-B5E5-4C03-BCEE-9E9B88BE15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See the source image">
                <a:extLst>
                  <a:ext uri="{FF2B5EF4-FFF2-40B4-BE49-F238E27FC236}">
                    <a16:creationId xmlns:a16="http://schemas.microsoft.com/office/drawing/2014/main" id="{609B1563-AE2A-4226-B84A-3D4DEA0265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See the source image">
                <a:extLst>
                  <a:ext uri="{FF2B5EF4-FFF2-40B4-BE49-F238E27FC236}">
                    <a16:creationId xmlns:a16="http://schemas.microsoft.com/office/drawing/2014/main" id="{DBB79836-1D05-481D-A7BB-BC6E0FF2ED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See the source image">
                <a:extLst>
                  <a:ext uri="{FF2B5EF4-FFF2-40B4-BE49-F238E27FC236}">
                    <a16:creationId xmlns:a16="http://schemas.microsoft.com/office/drawing/2014/main" id="{0C7C3530-CE48-4AB0-8345-7E7B4517A5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See the source image">
                <a:extLst>
                  <a:ext uri="{FF2B5EF4-FFF2-40B4-BE49-F238E27FC236}">
                    <a16:creationId xmlns:a16="http://schemas.microsoft.com/office/drawing/2014/main" id="{4940CDC7-9A5B-49B9-A187-D541E5F0E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3226AD-D211-409F-9C94-477E1F1FE7F5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297358B3-8C2C-49AB-B86D-046C9213C0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A1828D99-E5B1-4FCE-94FA-F35A3CE90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2F5C6583-82C3-4C66-A79D-C951012C3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823D80A3-610A-4ABF-836F-19306AFC8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4CE35FDF-74F9-44A1-807C-C63AE126EAE5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9532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18226"/>
            <a:ext cx="7886700" cy="867501"/>
          </a:xfrm>
        </p:spPr>
        <p:txBody>
          <a:bodyPr anchor="t" anchorCtr="0">
            <a:noAutofit/>
          </a:bodyPr>
          <a:lstStyle/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“Divide &amp; Conquer,” Conquered</a:t>
            </a:r>
            <a:b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Mediating between buyers and the vendor to eliminate license inefficiencies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3" y="2259084"/>
            <a:ext cx="8554120" cy="3144733"/>
          </a:xfrm>
        </p:spPr>
        <p:txBody>
          <a:bodyPr tIns="91440" bIns="91440">
            <a:normAutofit lnSpcReduction="10000"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sales model of vendor did not encourage coordination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Redistribution was restricted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Decentralized J&amp;J “tolerated” status quo for years. (Not paid out of info center budget.)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Spend was not coordinated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belief by funders that a central budget should pay for the subscription</a:t>
            </a: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Made it a personal challenge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evaluation with a competing product showed a poor comparison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Convinced manager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persuasive financial argument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buy-in from all internal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DD69A-9627-4F3D-9852-5902C1F63500}"/>
              </a:ext>
            </a:extLst>
          </p:cNvPr>
          <p:cNvSpPr/>
          <p:nvPr/>
        </p:nvSpPr>
        <p:spPr>
          <a:xfrm>
            <a:off x="795569" y="1058880"/>
            <a:ext cx="5088710" cy="1028741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Years of multiple, separate agreements worldwide for a key consumer healthcare platform meant inefficiencies in negotiating, contracting, awareness, access, use, and redistribution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DE7D4D-D9CD-4B1A-B4F7-8D6F9B06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682" y="6424591"/>
            <a:ext cx="205740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B3EC8-69F3-42F6-BB09-E1EA7A11C10A}"/>
              </a:ext>
            </a:extLst>
          </p:cNvPr>
          <p:cNvSpPr txBox="1"/>
          <p:nvPr/>
        </p:nvSpPr>
        <p:spPr>
          <a:xfrm rot="16200000">
            <a:off x="205186" y="1424086"/>
            <a:ext cx="842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ISSUE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0626AAC-9372-4806-BCD5-2DCF6712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C69163-9944-4794-9C07-18FAD76F7C07}"/>
              </a:ext>
            </a:extLst>
          </p:cNvPr>
          <p:cNvGrpSpPr/>
          <p:nvPr/>
        </p:nvGrpSpPr>
        <p:grpSpPr>
          <a:xfrm>
            <a:off x="-38284" y="6339787"/>
            <a:ext cx="9245192" cy="524944"/>
            <a:chOff x="-483456" y="6334735"/>
            <a:chExt cx="9245192" cy="5249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3E51D5A-4BC4-4D0C-B643-FF0B73C094A0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1A1502FA-2C31-48AC-8FF1-88D1FEBB55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FFE81722-97C9-4B1D-A34B-FC1CF2473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40383668-C323-414F-9BCB-BB4D30BD64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D8FC5D23-491E-4612-AFA2-83CD170A40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A3296B1B-D327-4111-8806-AA61D5FEC0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157F40FF-F3B3-4B1B-A4DA-1DEFA13C3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775E42B6-2041-4E7B-908C-FB05C7490E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E78181-4EA0-48B7-8AF9-8E4019574EA9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794D81DF-C24C-4ADC-B6E6-E2B5D4027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D0D30D30-0B6E-4979-A45F-61F234D6AC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017C71F6-532E-40FD-9B3A-BEB1FC69E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BE9329FB-053A-47E3-AB8C-EAEB9D491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CDCD7535-E9EB-4821-9113-ED009478F71B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7536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0FE4F-468F-4F47-B5A7-056C317777FB}"/>
              </a:ext>
            </a:extLst>
          </p:cNvPr>
          <p:cNvSpPr/>
          <p:nvPr/>
        </p:nvSpPr>
        <p:spPr>
          <a:xfrm>
            <a:off x="915053" y="1062492"/>
            <a:ext cx="4643536" cy="1606104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Multiyear, global subscription</a:t>
            </a:r>
          </a:p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Savings achieved – better deal than if done separately</a:t>
            </a:r>
          </a:p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 avoidances</a:t>
            </a:r>
          </a:p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Redistribution throughout organization achieved</a:t>
            </a:r>
          </a:p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Alleviation of annual renewal angst</a:t>
            </a:r>
          </a:p>
          <a:p>
            <a:pPr marL="228600" lvl="1" indent="-168275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Win-win – easier all-around for both parties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01244B-4D6E-4E28-938E-8C09DF434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10" y="3005484"/>
            <a:ext cx="8415301" cy="1699579"/>
          </a:xfrm>
          <a:noFill/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endParaRPr lang="en-US" sz="135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WHAT WORKED/DIDN’T IN PARTNERSHIP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Vendor rep changed three times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Needed close-to-final pricing in order to escalate decision; it took some time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Cat herder – challenge to rally the funders and conflicting executive management</a:t>
            </a:r>
          </a:p>
          <a:p>
            <a:pPr marL="288925" indent="0">
              <a:lnSpc>
                <a:spcPct val="50000"/>
              </a:lnSpc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Subscription management company</a:t>
            </a:r>
          </a:p>
          <a:p>
            <a:pPr marL="0" indent="0">
              <a:lnSpc>
                <a:spcPct val="50000"/>
              </a:lnSpc>
              <a:buNone/>
            </a:pPr>
            <a:endParaRPr lang="en-US" sz="1300" dirty="0"/>
          </a:p>
          <a:p>
            <a:pPr>
              <a:lnSpc>
                <a:spcPct val="50000"/>
              </a:lnSpc>
            </a:pPr>
            <a:endParaRPr lang="en-US" sz="1300" dirty="0"/>
          </a:p>
          <a:p>
            <a:pPr>
              <a:lnSpc>
                <a:spcPct val="50000"/>
              </a:lnSpc>
            </a:pPr>
            <a:endParaRPr lang="en-US" sz="1300" dirty="0"/>
          </a:p>
          <a:p>
            <a:pPr marL="0" indent="0">
              <a:lnSpc>
                <a:spcPct val="50000"/>
              </a:lnSpc>
              <a:buNone/>
            </a:pPr>
            <a:endParaRPr lang="en-US" sz="1600" dirty="0"/>
          </a:p>
          <a:p>
            <a:pPr marL="514350" lvl="2">
              <a:lnSpc>
                <a:spcPct val="50000"/>
              </a:lnSpc>
              <a:spcBef>
                <a:spcPts val="750"/>
              </a:spcBef>
            </a:pP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B20E5EC-A718-4B1F-A2ED-FBD832B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6173" y="6356351"/>
            <a:ext cx="466224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E0686-4024-4983-B7C9-79F3ADA540C6}"/>
              </a:ext>
            </a:extLst>
          </p:cNvPr>
          <p:cNvSpPr txBox="1"/>
          <p:nvPr/>
        </p:nvSpPr>
        <p:spPr>
          <a:xfrm rot="16200000">
            <a:off x="43695" y="1510517"/>
            <a:ext cx="123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OUTCOME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C654D0-7629-4463-99BE-406FC9839E9B}"/>
              </a:ext>
            </a:extLst>
          </p:cNvPr>
          <p:cNvGrpSpPr/>
          <p:nvPr/>
        </p:nvGrpSpPr>
        <p:grpSpPr>
          <a:xfrm>
            <a:off x="4700761" y="4617794"/>
            <a:ext cx="3888573" cy="1041515"/>
            <a:chOff x="4367680" y="4809666"/>
            <a:chExt cx="3851641" cy="1041515"/>
          </a:xfrm>
        </p:grpSpPr>
        <p:pic>
          <p:nvPicPr>
            <p:cNvPr id="22" name="Picture 8" descr="See the source image">
              <a:extLst>
                <a:ext uri="{FF2B5EF4-FFF2-40B4-BE49-F238E27FC236}">
                  <a16:creationId xmlns:a16="http://schemas.microsoft.com/office/drawing/2014/main" id="{003CAA18-7E21-4459-9609-3D5C80BD3B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2104165">
              <a:off x="4367680" y="5045610"/>
              <a:ext cx="1134122" cy="80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F3316-D6FD-470B-B0D5-DD7EDA1993CE}"/>
                </a:ext>
              </a:extLst>
            </p:cNvPr>
            <p:cNvSpPr txBox="1"/>
            <p:nvPr/>
          </p:nvSpPr>
          <p:spPr>
            <a:xfrm>
              <a:off x="5397203" y="4809666"/>
              <a:ext cx="28221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Persevere.</a:t>
              </a:r>
            </a:p>
            <a:p>
              <a:endParaRPr lang="en-US" sz="300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Look for long-term benefits.</a:t>
              </a:r>
            </a:p>
          </p:txBody>
        </p:sp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3539F16C-AC6D-454D-BE1B-76628F81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6E5FC7-D730-4D27-8365-50B1E80745C7}"/>
              </a:ext>
            </a:extLst>
          </p:cNvPr>
          <p:cNvGrpSpPr/>
          <p:nvPr/>
        </p:nvGrpSpPr>
        <p:grpSpPr>
          <a:xfrm>
            <a:off x="-38284" y="6243222"/>
            <a:ext cx="9245192" cy="524944"/>
            <a:chOff x="-483456" y="6334735"/>
            <a:chExt cx="9245192" cy="52494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D89A314-81CD-4BDC-A067-0DB9AA624424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32" name="Picture 31" descr="See the source image">
                <a:extLst>
                  <a:ext uri="{FF2B5EF4-FFF2-40B4-BE49-F238E27FC236}">
                    <a16:creationId xmlns:a16="http://schemas.microsoft.com/office/drawing/2014/main" id="{ED49E6F7-B06E-4208-9C27-51D86DF8D2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See the source image">
                <a:extLst>
                  <a:ext uri="{FF2B5EF4-FFF2-40B4-BE49-F238E27FC236}">
                    <a16:creationId xmlns:a16="http://schemas.microsoft.com/office/drawing/2014/main" id="{88051B4C-55C1-40EE-B9DE-547B375721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See the source image">
                <a:extLst>
                  <a:ext uri="{FF2B5EF4-FFF2-40B4-BE49-F238E27FC236}">
                    <a16:creationId xmlns:a16="http://schemas.microsoft.com/office/drawing/2014/main" id="{9EA8289D-176A-4D12-B2DC-7E73A703E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See the source image">
                <a:extLst>
                  <a:ext uri="{FF2B5EF4-FFF2-40B4-BE49-F238E27FC236}">
                    <a16:creationId xmlns:a16="http://schemas.microsoft.com/office/drawing/2014/main" id="{2A5005B8-4B4E-4147-B604-CE5F69552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See the source image">
                <a:extLst>
                  <a:ext uri="{FF2B5EF4-FFF2-40B4-BE49-F238E27FC236}">
                    <a16:creationId xmlns:a16="http://schemas.microsoft.com/office/drawing/2014/main" id="{E563D0EF-87A0-4AF4-B390-0C6A1CF96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 descr="See the source image">
                <a:extLst>
                  <a:ext uri="{FF2B5EF4-FFF2-40B4-BE49-F238E27FC236}">
                    <a16:creationId xmlns:a16="http://schemas.microsoft.com/office/drawing/2014/main" id="{03B31D21-6B06-4847-88BB-5541D889B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See the source image">
                <a:extLst>
                  <a:ext uri="{FF2B5EF4-FFF2-40B4-BE49-F238E27FC236}">
                    <a16:creationId xmlns:a16="http://schemas.microsoft.com/office/drawing/2014/main" id="{0EBAF9E2-A732-4DE5-A003-BA107AB30C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DCEB7C4-2DDC-4818-9254-59DA0D6674B0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379F110F-2EDB-4E1C-8056-AE1B15EDE5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4F697519-DD6D-4C90-80FC-0B968813B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See the source image">
                <a:extLst>
                  <a:ext uri="{FF2B5EF4-FFF2-40B4-BE49-F238E27FC236}">
                    <a16:creationId xmlns:a16="http://schemas.microsoft.com/office/drawing/2014/main" id="{107D84E1-05B9-4487-86BA-2146540A86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See the source image">
                <a:extLst>
                  <a:ext uri="{FF2B5EF4-FFF2-40B4-BE49-F238E27FC236}">
                    <a16:creationId xmlns:a16="http://schemas.microsoft.com/office/drawing/2014/main" id="{0CD26911-A512-49C7-AAC7-EB949CA51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2D18677E-B09C-46CE-87A2-89C56C7D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18226"/>
            <a:ext cx="7886700" cy="867501"/>
          </a:xfrm>
        </p:spPr>
        <p:txBody>
          <a:bodyPr anchor="t" anchorCtr="0">
            <a:noAutofit/>
          </a:bodyPr>
          <a:lstStyle/>
          <a:p>
            <a: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“Divide &amp; Conquer,” Conquered</a:t>
            </a:r>
            <a:b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Mediating between buyers and the vendor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to eliminate license inefficiencies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C69D46-6D4A-40A6-87D8-E4F66941BB41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23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1" y="186467"/>
            <a:ext cx="8601411" cy="791278"/>
          </a:xfrm>
        </p:spPr>
        <p:txBody>
          <a:bodyPr anchor="t" anchorCtr="0">
            <a:normAutofit fontScale="90000"/>
          </a:bodyPr>
          <a:lstStyle/>
          <a:p>
            <a:r>
              <a:rPr lang="en-US" sz="3100" i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There’s a solution under our noses? </a:t>
            </a:r>
            <a:b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Finding a “cost-free” platform for a journal article repository</a:t>
            </a:r>
            <a:endParaRPr lang="en-US" sz="27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3" y="1971334"/>
            <a:ext cx="7914175" cy="3271326"/>
          </a:xfrm>
        </p:spPr>
        <p:txBody>
          <a:bodyPr tIns="91440" bIns="91440">
            <a:normAutofit lnSpcReduction="10000"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Central place for purchased articles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Organize collections of articles by therapeutic area or subject area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Assign tagging and have articles full text searchable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new articles – by info pros, by customers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Easy copyright compliance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incremental cost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Avoid SharePoint</a:t>
            </a: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endParaRPr lang="en-US" sz="13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HOW</a:t>
            </a:r>
            <a:endParaRPr lang="en-US" sz="13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Serendipity - an application resident in the document delivery platform was leveraged at no additional cost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Worked closely with developers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 an internal champion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DE7D4D-D9CD-4B1A-B4F7-8D6F9B06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1793" y="6416511"/>
            <a:ext cx="634666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E28CB3-B255-4AF6-8ED3-26048CEBBB52}"/>
              </a:ext>
            </a:extLst>
          </p:cNvPr>
          <p:cNvGrpSpPr/>
          <p:nvPr/>
        </p:nvGrpSpPr>
        <p:grpSpPr>
          <a:xfrm>
            <a:off x="457014" y="1015847"/>
            <a:ext cx="5427264" cy="842210"/>
            <a:chOff x="457014" y="919591"/>
            <a:chExt cx="5427264" cy="8422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8DD69A-9627-4F3D-9852-5902C1F63500}"/>
                </a:ext>
              </a:extLst>
            </p:cNvPr>
            <p:cNvSpPr/>
            <p:nvPr/>
          </p:nvSpPr>
          <p:spPr>
            <a:xfrm>
              <a:off x="795568" y="1074798"/>
              <a:ext cx="5088710" cy="593612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info center wanted to make customer groups more aware of already-purchased articles.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CB3EC8-69F3-42F6-BB09-E1EA7A11C10A}"/>
                </a:ext>
              </a:extLst>
            </p:cNvPr>
            <p:cNvSpPr txBox="1"/>
            <p:nvPr/>
          </p:nvSpPr>
          <p:spPr>
            <a:xfrm rot="16200000">
              <a:off x="205186" y="1171419"/>
              <a:ext cx="842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</a:rPr>
                <a:t>ISSUE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3A4EF65-7D0F-4C25-BF15-C2FCF386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50" dirty="0"/>
              <a:t>Susan Gleckner, PHT Division Meeting, June 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4657A6-405D-4D7F-B96B-4FF5028B88DA}"/>
              </a:ext>
            </a:extLst>
          </p:cNvPr>
          <p:cNvGrpSpPr/>
          <p:nvPr/>
        </p:nvGrpSpPr>
        <p:grpSpPr>
          <a:xfrm>
            <a:off x="-38284" y="6307033"/>
            <a:ext cx="9245192" cy="524944"/>
            <a:chOff x="-483456" y="6334735"/>
            <a:chExt cx="9245192" cy="5249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820734-DA17-4303-9A5E-03C1A6BF50B4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8FA7318B-000F-4735-8697-CDBDB12DC9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A1D952AE-31AA-4D6A-8498-89AF29372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E8FDF853-DAF1-4E14-8A86-3AB39BE04C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914B7F0F-8064-48C7-8A57-41709A560F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B2EADCA5-2CC5-4ABF-8B50-7FC2C3178D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B0BA4D47-803C-4029-A9E2-4FBFB9B51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FA0B5CD1-A5E8-4409-AF76-4CD040F777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82593F9-1909-40FD-AA46-CC1729630B8A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1D218573-CABD-4E71-A442-1CA81FD150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158E01E0-A41F-4721-941F-BE58ABB036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4DE1A71D-224B-4476-8EB0-FE4C8A1AD4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7CB1B479-2EA0-4A18-8B7E-086029AA7D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094D519-8C23-41AC-9558-92A82DE1301E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543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86467"/>
            <a:ext cx="7886700" cy="917859"/>
          </a:xfrm>
        </p:spPr>
        <p:txBody>
          <a:bodyPr anchor="t" anchorCtr="0">
            <a:normAutofit/>
          </a:bodyPr>
          <a:lstStyle/>
          <a:p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There’s a solution under our noses?</a:t>
            </a:r>
            <a:br>
              <a:rPr lang="en-US" sz="28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Finding a “cost-free "platform for a journal article repository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3" y="3487323"/>
            <a:ext cx="8554120" cy="1293214"/>
          </a:xfrm>
        </p:spPr>
        <p:txBody>
          <a:bodyPr tIns="91440" bIns="91440"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WHAT WORKED/DIDN’T IN PARTNERSHIP</a:t>
            </a:r>
          </a:p>
          <a:p>
            <a:pPr marL="0" indent="0">
              <a:lnSpc>
                <a:spcPct val="50000"/>
              </a:lnSpc>
              <a:buNone/>
              <a:tabLst>
                <a:tab pos="2889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Took more time than anticipated (including change in developers)</a:t>
            </a:r>
          </a:p>
          <a:p>
            <a:pPr marL="0" indent="0">
              <a:lnSpc>
                <a:spcPct val="50000"/>
              </a:lnSpc>
              <a:buNone/>
              <a:tabLst>
                <a:tab pos="2889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- Some manual work required</a:t>
            </a:r>
          </a:p>
          <a:p>
            <a:pPr marL="0" indent="0">
              <a:lnSpc>
                <a:spcPct val="50000"/>
              </a:lnSpc>
              <a:buNone/>
              <a:tabLst>
                <a:tab pos="2889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+ Ability to influence the further development of platform</a:t>
            </a:r>
          </a:p>
          <a:p>
            <a:pPr marL="0" indent="0">
              <a:lnSpc>
                <a:spcPct val="50000"/>
              </a:lnSpc>
              <a:buNone/>
              <a:tabLst>
                <a:tab pos="2889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+ Win-win for both parties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DD69A-9627-4F3D-9852-5902C1F63500}"/>
              </a:ext>
            </a:extLst>
          </p:cNvPr>
          <p:cNvSpPr/>
          <p:nvPr/>
        </p:nvSpPr>
        <p:spPr>
          <a:xfrm>
            <a:off x="795568" y="1283523"/>
            <a:ext cx="5088710" cy="1992264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No-cost entry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Archiving of articles in different, multiple places through the organization was avoided.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 new to the therapeutic area get up to snuff in their area quickly. 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publications department was especially happy with result.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Serves as a proof of principle to perhaps pursue an even more robust or independent platform and expansion.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DE7D4D-D9CD-4B1A-B4F7-8D6F9B06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0672" y="6412984"/>
            <a:ext cx="454192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CB3EC8-69F3-42F6-BB09-E1EA7A11C10A}"/>
              </a:ext>
            </a:extLst>
          </p:cNvPr>
          <p:cNvSpPr txBox="1"/>
          <p:nvPr/>
        </p:nvSpPr>
        <p:spPr>
          <a:xfrm rot="16200000">
            <a:off x="93479" y="2089247"/>
            <a:ext cx="1065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OUTCOME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4FC0C9-11BE-4B5F-88EC-F398202C5643}"/>
              </a:ext>
            </a:extLst>
          </p:cNvPr>
          <p:cNvGrpSpPr/>
          <p:nvPr/>
        </p:nvGrpSpPr>
        <p:grpSpPr>
          <a:xfrm>
            <a:off x="5007435" y="4717342"/>
            <a:ext cx="3931382" cy="974249"/>
            <a:chOff x="4511740" y="4918256"/>
            <a:chExt cx="3931382" cy="974249"/>
          </a:xfrm>
        </p:grpSpPr>
        <p:pic>
          <p:nvPicPr>
            <p:cNvPr id="18" name="Picture 8" descr="See the source image">
              <a:extLst>
                <a:ext uri="{FF2B5EF4-FFF2-40B4-BE49-F238E27FC236}">
                  <a16:creationId xmlns:a16="http://schemas.microsoft.com/office/drawing/2014/main" id="{B4A913DB-8F63-46CA-B120-FCEB6076B3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2112588">
              <a:off x="4511740" y="5293053"/>
              <a:ext cx="954683" cy="59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CCA2E6-019A-468A-B714-D068B3C5B8A5}"/>
                </a:ext>
              </a:extLst>
            </p:cNvPr>
            <p:cNvSpPr txBox="1"/>
            <p:nvPr/>
          </p:nvSpPr>
          <p:spPr>
            <a:xfrm>
              <a:off x="5255402" y="4918256"/>
              <a:ext cx="31877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Ask existing suppliers for ideas.</a:t>
              </a:r>
            </a:p>
            <a:p>
              <a:endParaRPr lang="en-US" sz="600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Shape the solution.</a:t>
              </a:r>
            </a:p>
          </p:txBody>
        </p:sp>
      </p:grp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2292053-D535-439B-AC93-0C61E1F8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7CB87-63B1-459B-AED0-4E99545A1948}"/>
              </a:ext>
            </a:extLst>
          </p:cNvPr>
          <p:cNvGrpSpPr/>
          <p:nvPr/>
        </p:nvGrpSpPr>
        <p:grpSpPr>
          <a:xfrm>
            <a:off x="-38284" y="6307443"/>
            <a:ext cx="9245192" cy="524944"/>
            <a:chOff x="-483456" y="6334735"/>
            <a:chExt cx="9245192" cy="5249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E8D5D02-F37C-4558-90CE-9A9AF2CC5D0F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7" name="Picture 26" descr="See the source image">
                <a:extLst>
                  <a:ext uri="{FF2B5EF4-FFF2-40B4-BE49-F238E27FC236}">
                    <a16:creationId xmlns:a16="http://schemas.microsoft.com/office/drawing/2014/main" id="{958A10E4-8BEE-4CCD-AB95-97318DD15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See the source image">
                <a:extLst>
                  <a:ext uri="{FF2B5EF4-FFF2-40B4-BE49-F238E27FC236}">
                    <a16:creationId xmlns:a16="http://schemas.microsoft.com/office/drawing/2014/main" id="{BC372F1F-A5CE-4601-B74C-E0D364BEFB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See the source image">
                <a:extLst>
                  <a:ext uri="{FF2B5EF4-FFF2-40B4-BE49-F238E27FC236}">
                    <a16:creationId xmlns:a16="http://schemas.microsoft.com/office/drawing/2014/main" id="{A385882D-F968-4939-9ED4-49F055B0D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4CEB9806-D588-46CA-ABC6-28DEDCD882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See the source image">
                <a:extLst>
                  <a:ext uri="{FF2B5EF4-FFF2-40B4-BE49-F238E27FC236}">
                    <a16:creationId xmlns:a16="http://schemas.microsoft.com/office/drawing/2014/main" id="{D32E9C9D-79FD-4100-B53E-5D39AEC33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See the source image">
                <a:extLst>
                  <a:ext uri="{FF2B5EF4-FFF2-40B4-BE49-F238E27FC236}">
                    <a16:creationId xmlns:a16="http://schemas.microsoft.com/office/drawing/2014/main" id="{E1B8A231-0BBB-4296-B587-7B82094195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See the source image">
                <a:extLst>
                  <a:ext uri="{FF2B5EF4-FFF2-40B4-BE49-F238E27FC236}">
                    <a16:creationId xmlns:a16="http://schemas.microsoft.com/office/drawing/2014/main" id="{7BB01D39-E2AC-4604-BEA0-ABBA9F4B92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3A48E40-C80F-406B-914C-43B93A08E7D3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AC99565D-FDBB-4E44-A39F-F7D6F5DB5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3873489E-41E0-4658-B66E-A3736D610C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16D8FDEF-E813-45C7-91A1-316123247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See the source image">
                <a:extLst>
                  <a:ext uri="{FF2B5EF4-FFF2-40B4-BE49-F238E27FC236}">
                    <a16:creationId xmlns:a16="http://schemas.microsoft.com/office/drawing/2014/main" id="{48F447EE-BAA1-4DB0-AE06-DDCCA79E34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A8714634-826A-4275-A7B4-B627C2D48BBF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349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234764"/>
            <a:ext cx="7886700" cy="822213"/>
          </a:xfrm>
        </p:spPr>
        <p:txBody>
          <a:bodyPr anchor="t" anchorCtr="0">
            <a:norm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Is there ever a good time to switch?</a:t>
            </a:r>
            <a:b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Transitioning a major subscription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40" y="1869148"/>
            <a:ext cx="8308549" cy="3737917"/>
          </a:xfrm>
        </p:spPr>
        <p:txBody>
          <a:bodyPr tIns="91440" bIns="91440"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back-end that was technologically up-to-date and reliable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Responsive customer service for info center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Simpler search interface for end-users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integration of content into other systems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Logical and distinct identification of individual records</a:t>
            </a:r>
          </a:p>
          <a:p>
            <a:pPr lvl="1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wider subject content</a:t>
            </a: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  <a:tabLst>
                <a:tab pos="517525" algn="l"/>
              </a:tabLst>
            </a:pP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  <a:tabLst>
                <a:tab pos="517525" algn="l"/>
              </a:tabLs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HOW</a:t>
            </a:r>
            <a:endParaRPr lang="en-US" sz="13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tabLst>
                <a:tab pos="62547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 evaluation/comparison exposed some short-comings in the product, but were addressed by vendor prior to considering switch</a:t>
            </a:r>
          </a:p>
          <a:p>
            <a:pPr lvl="1">
              <a:tabLst>
                <a:tab pos="5175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Buy-in of info pro staff learning and implementing new product while still using old one</a:t>
            </a:r>
          </a:p>
          <a:p>
            <a:pPr lvl="1">
              <a:tabLst>
                <a:tab pos="5175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 re: access, term, and pricing</a:t>
            </a:r>
          </a:p>
          <a:p>
            <a:pPr lvl="1">
              <a:tabLst>
                <a:tab pos="517525" algn="l"/>
              </a:tabLs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Willingness to wait for contract creation</a:t>
            </a:r>
          </a:p>
          <a:p>
            <a:pPr lvl="1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7A8F-2087-4CEE-917F-BDC45E5E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5854" y="6392447"/>
            <a:ext cx="598571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8E9E76-010F-4DF4-A09A-430AEB285E11}"/>
              </a:ext>
            </a:extLst>
          </p:cNvPr>
          <p:cNvGrpSpPr/>
          <p:nvPr/>
        </p:nvGrpSpPr>
        <p:grpSpPr>
          <a:xfrm>
            <a:off x="457014" y="922269"/>
            <a:ext cx="5065482" cy="842210"/>
            <a:chOff x="457014" y="669606"/>
            <a:chExt cx="5065482" cy="8422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8DD69A-9627-4F3D-9852-5902C1F63500}"/>
                </a:ext>
              </a:extLst>
            </p:cNvPr>
            <p:cNvSpPr/>
            <p:nvPr/>
          </p:nvSpPr>
          <p:spPr>
            <a:xfrm>
              <a:off x="842860" y="817751"/>
              <a:ext cx="4679636" cy="601974"/>
            </a:xfrm>
            <a:prstGeom prst="rect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Competing database service had been courting for years.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0C891A-CA60-4774-8301-8FF6EFEF260A}"/>
                </a:ext>
              </a:extLst>
            </p:cNvPr>
            <p:cNvSpPr txBox="1"/>
            <p:nvPr/>
          </p:nvSpPr>
          <p:spPr>
            <a:xfrm rot="16200000">
              <a:off x="205186" y="921434"/>
              <a:ext cx="842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ISSUE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832F593-649B-45B7-8340-A09584F1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50" dirty="0"/>
              <a:t>Susan Gleckner, PHT Division Meeting, June 2018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138432-93F6-475D-BFBD-2A0AA00C72D5}"/>
              </a:ext>
            </a:extLst>
          </p:cNvPr>
          <p:cNvGrpSpPr/>
          <p:nvPr/>
        </p:nvGrpSpPr>
        <p:grpSpPr>
          <a:xfrm>
            <a:off x="-38284" y="6298636"/>
            <a:ext cx="9245192" cy="524944"/>
            <a:chOff x="-483456" y="6334735"/>
            <a:chExt cx="9245192" cy="52494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D46430-EE4D-48CB-8CD8-C648C5794F8C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64AE37FC-BDAF-4849-80E6-DCF433CD3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5B9B2FFF-8A19-4D2B-B9DA-0BEC09D572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245DAD8D-4772-402C-A71C-8FF679C57F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999335CA-F99E-441B-B602-8F721BC38C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F72586BE-9E1E-42E8-983B-1BA203453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A05883B5-604D-4F7A-802B-656481AFA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F4E5EF17-DEB6-4E7F-894A-376788611A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1D2254-83E4-4512-A8DA-6B2FDB42E5F1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A191741B-9ACD-424B-ADDD-5F90BE891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4BEDF7FB-9C2C-4736-9966-2D52BFC894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A092649A-C561-42E5-988D-7D79C795D8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9098E119-0FAF-464C-9DDB-21A151613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56AF3FC1-8337-4151-A2FF-54A331A987F9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3097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E68F0A-F292-42EB-B13A-FCA639872210}"/>
              </a:ext>
            </a:extLst>
          </p:cNvPr>
          <p:cNvSpPr txBox="1"/>
          <p:nvPr/>
        </p:nvSpPr>
        <p:spPr>
          <a:xfrm>
            <a:off x="434018" y="3090522"/>
            <a:ext cx="8140103" cy="156453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WHAT WORKED/DIDN’T IN PARTNERSHIP</a:t>
            </a:r>
          </a:p>
          <a:p>
            <a:pPr lvl="1"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- 4Q timing wasn’t ideal</a:t>
            </a:r>
          </a:p>
          <a:p>
            <a:pPr lvl="1"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Clear requirements</a:t>
            </a:r>
          </a:p>
          <a:p>
            <a:pPr lvl="1"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Vendor did their homework</a:t>
            </a:r>
          </a:p>
          <a:p>
            <a:pPr lvl="1"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Subscription management company helped get pricing where it needed to 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7D24-397B-4168-B2BF-DC73F5DE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7385" y="6383647"/>
            <a:ext cx="205740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FE52F0-BD38-4E27-98A5-8455717CB4C0}"/>
              </a:ext>
            </a:extLst>
          </p:cNvPr>
          <p:cNvGrpSpPr/>
          <p:nvPr/>
        </p:nvGrpSpPr>
        <p:grpSpPr>
          <a:xfrm>
            <a:off x="582157" y="1321226"/>
            <a:ext cx="4820710" cy="1532899"/>
            <a:chOff x="582157" y="3029713"/>
            <a:chExt cx="4820710" cy="15328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2D6D76-9211-4CF7-A904-2E326D29E231}"/>
                </a:ext>
              </a:extLst>
            </p:cNvPr>
            <p:cNvSpPr/>
            <p:nvPr/>
          </p:nvSpPr>
          <p:spPr>
            <a:xfrm>
              <a:off x="954259" y="3029713"/>
              <a:ext cx="4448608" cy="1532899"/>
            </a:xfrm>
            <a:prstGeom prst="rect">
              <a:avLst/>
            </a:prstGeom>
            <a:no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14313" indent="-214313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subscription achieved</a:t>
              </a:r>
            </a:p>
            <a:p>
              <a:pPr marL="214313" indent="-214313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Well-managed transition process</a:t>
              </a:r>
            </a:p>
            <a:p>
              <a:pPr marL="214313" indent="-214313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More, varied content available through structuring of agreement, for end-users and info pros. </a:t>
              </a:r>
            </a:p>
            <a:p>
              <a:pPr marL="214313" indent="-214313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Fit into budget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D325A0-4472-4330-B533-F0E938C6BDC1}"/>
                </a:ext>
              </a:extLst>
            </p:cNvPr>
            <p:cNvSpPr txBox="1"/>
            <p:nvPr/>
          </p:nvSpPr>
          <p:spPr>
            <a:xfrm rot="16200000">
              <a:off x="132741" y="3611307"/>
              <a:ext cx="1237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OUTCOME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2A4FF2-4CAE-4678-91C5-6F84548E6B29}"/>
              </a:ext>
            </a:extLst>
          </p:cNvPr>
          <p:cNvGrpSpPr/>
          <p:nvPr/>
        </p:nvGrpSpPr>
        <p:grpSpPr>
          <a:xfrm>
            <a:off x="4706375" y="4700841"/>
            <a:ext cx="4349877" cy="995225"/>
            <a:chOff x="4458303" y="4785904"/>
            <a:chExt cx="4861405" cy="995225"/>
          </a:xfrm>
        </p:grpSpPr>
        <p:pic>
          <p:nvPicPr>
            <p:cNvPr id="19" name="Picture 8" descr="See the source image">
              <a:extLst>
                <a:ext uri="{FF2B5EF4-FFF2-40B4-BE49-F238E27FC236}">
                  <a16:creationId xmlns:a16="http://schemas.microsoft.com/office/drawing/2014/main" id="{1A85A534-3DBC-42C3-BF0A-C3D6E71007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2112588">
              <a:off x="4458303" y="5181677"/>
              <a:ext cx="954683" cy="59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1F56CE-72CD-44DA-80AD-6B4AE92DEF5C}"/>
                </a:ext>
              </a:extLst>
            </p:cNvPr>
            <p:cNvSpPr txBox="1"/>
            <p:nvPr/>
          </p:nvSpPr>
          <p:spPr>
            <a:xfrm>
              <a:off x="5255399" y="4785904"/>
              <a:ext cx="40643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Keep your options open.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  <a:p>
              <a:endParaRPr lang="en-US" sz="500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endParaRPr>
            </a:p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Sometimes, ya gotta take the plunge.</a:t>
              </a:r>
            </a:p>
          </p:txBody>
        </p:sp>
      </p:grp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EBB4BEB-5B23-491B-9DDE-B1678DCF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3AF832-05AC-41C6-9878-2353F747B72B}"/>
              </a:ext>
            </a:extLst>
          </p:cNvPr>
          <p:cNvGrpSpPr/>
          <p:nvPr/>
        </p:nvGrpSpPr>
        <p:grpSpPr>
          <a:xfrm>
            <a:off x="-38284" y="6284991"/>
            <a:ext cx="9245192" cy="524944"/>
            <a:chOff x="-483456" y="6334735"/>
            <a:chExt cx="9245192" cy="52494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399073-A1E9-459C-8E92-73C7D5BDDB9B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9" name="Picture 28" descr="See the source image">
                <a:extLst>
                  <a:ext uri="{FF2B5EF4-FFF2-40B4-BE49-F238E27FC236}">
                    <a16:creationId xmlns:a16="http://schemas.microsoft.com/office/drawing/2014/main" id="{57BC5976-BCC0-4B84-8958-5F8983BD37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EDE9E012-C69E-4A46-A663-FB657E1CA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AD0449C4-ABA2-4937-A040-17C4B6B054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5F6FC1B3-8573-4DF8-A52F-79EAC50A7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See the source image">
                <a:extLst>
                  <a:ext uri="{FF2B5EF4-FFF2-40B4-BE49-F238E27FC236}">
                    <a16:creationId xmlns:a16="http://schemas.microsoft.com/office/drawing/2014/main" id="{AF4C1D3D-D18C-471C-A6CD-FC21118522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33" descr="See the source image">
                <a:extLst>
                  <a:ext uri="{FF2B5EF4-FFF2-40B4-BE49-F238E27FC236}">
                    <a16:creationId xmlns:a16="http://schemas.microsoft.com/office/drawing/2014/main" id="{2B45029C-18D4-4DEB-8A0A-71555E04D6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8" descr="See the source image">
                <a:extLst>
                  <a:ext uri="{FF2B5EF4-FFF2-40B4-BE49-F238E27FC236}">
                    <a16:creationId xmlns:a16="http://schemas.microsoft.com/office/drawing/2014/main" id="{C16595DF-E897-419D-A7D9-2EAC6A39B1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8FD356B-1F57-470D-A17B-1904DA220946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9CB4F3BD-B840-43B3-AF78-9281B3047A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See the source image">
                <a:extLst>
                  <a:ext uri="{FF2B5EF4-FFF2-40B4-BE49-F238E27FC236}">
                    <a16:creationId xmlns:a16="http://schemas.microsoft.com/office/drawing/2014/main" id="{5FD97EAE-FBBB-4332-9C7F-9DE7C2056A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See the source image">
                <a:extLst>
                  <a:ext uri="{FF2B5EF4-FFF2-40B4-BE49-F238E27FC236}">
                    <a16:creationId xmlns:a16="http://schemas.microsoft.com/office/drawing/2014/main" id="{B7C38A24-2FB1-42D1-8B81-189348635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See the source image">
                <a:extLst>
                  <a:ext uri="{FF2B5EF4-FFF2-40B4-BE49-F238E27FC236}">
                    <a16:creationId xmlns:a16="http://schemas.microsoft.com/office/drawing/2014/main" id="{5564C5C7-0DDE-4282-8DAC-01D767B229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FCD14606-E2E7-4CD0-9C1E-E8F70BD5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234764"/>
            <a:ext cx="7886700" cy="822213"/>
          </a:xfrm>
        </p:spPr>
        <p:txBody>
          <a:bodyPr anchor="t" anchorCtr="0">
            <a:norm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Is there ever a good time to switch?</a:t>
            </a:r>
            <a:b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Transitioning a major subscription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DABFC6-BE23-42CC-9F7D-7F61C5C251C8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67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8C7D-0411-4C29-9C66-0916A1B4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12" y="255803"/>
            <a:ext cx="8668840" cy="639284"/>
          </a:xfrm>
        </p:spPr>
        <p:txBody>
          <a:bodyPr anchor="t" anchorCtr="0">
            <a:normAutofit fontScale="90000"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Last time I was in Baltimore…</a:t>
            </a:r>
            <a:br>
              <a:rPr lang="en-US" sz="3000" dirty="0"/>
            </a:b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01084-C21F-4937-97E9-F3DF5E18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3" t="15055" r="7866" b="28493"/>
          <a:stretch/>
        </p:blipFill>
        <p:spPr>
          <a:xfrm>
            <a:off x="183612" y="1370335"/>
            <a:ext cx="5679399" cy="328994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F97D3A-E786-4A3B-B6D4-61AB4CCB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4680" y="1559299"/>
            <a:ext cx="4621250" cy="3465938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059C95E-7D37-4176-B104-7A2F1B81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1632" y="6404479"/>
            <a:ext cx="670761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48A88AD-5C67-46FA-A9A9-5872AB18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6C0FE-F45D-416E-AEEA-E3543AFD241E}"/>
              </a:ext>
            </a:extLst>
          </p:cNvPr>
          <p:cNvGrpSpPr/>
          <p:nvPr/>
        </p:nvGrpSpPr>
        <p:grpSpPr>
          <a:xfrm>
            <a:off x="-38284" y="6322698"/>
            <a:ext cx="9245192" cy="524944"/>
            <a:chOff x="-483456" y="6334735"/>
            <a:chExt cx="9245192" cy="52494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D885A53-B60E-4788-8A38-5856126E0B70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7" name="Picture 26" descr="See the source image">
                <a:extLst>
                  <a:ext uri="{FF2B5EF4-FFF2-40B4-BE49-F238E27FC236}">
                    <a16:creationId xmlns:a16="http://schemas.microsoft.com/office/drawing/2014/main" id="{25B19ED0-3ACF-44FD-B18C-1194341DC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See the source image">
                <a:extLst>
                  <a:ext uri="{FF2B5EF4-FFF2-40B4-BE49-F238E27FC236}">
                    <a16:creationId xmlns:a16="http://schemas.microsoft.com/office/drawing/2014/main" id="{722BBC54-9B2E-4C2B-A4C0-BC59E3B1E1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See the source image">
                <a:extLst>
                  <a:ext uri="{FF2B5EF4-FFF2-40B4-BE49-F238E27FC236}">
                    <a16:creationId xmlns:a16="http://schemas.microsoft.com/office/drawing/2014/main" id="{B40035E4-CF16-42EB-85BA-87BAE1CF3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3FF75C06-02CF-45F7-848A-60494276BC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See the source image">
                <a:extLst>
                  <a:ext uri="{FF2B5EF4-FFF2-40B4-BE49-F238E27FC236}">
                    <a16:creationId xmlns:a16="http://schemas.microsoft.com/office/drawing/2014/main" id="{2E8C42FA-0C59-4627-9AF4-9E0C35E15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See the source image">
                <a:extLst>
                  <a:ext uri="{FF2B5EF4-FFF2-40B4-BE49-F238E27FC236}">
                    <a16:creationId xmlns:a16="http://schemas.microsoft.com/office/drawing/2014/main" id="{B49CC0F2-2C7F-4C6A-B308-1810F6776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8" descr="See the source image">
                <a:extLst>
                  <a:ext uri="{FF2B5EF4-FFF2-40B4-BE49-F238E27FC236}">
                    <a16:creationId xmlns:a16="http://schemas.microsoft.com/office/drawing/2014/main" id="{0A16A647-72D5-46EF-94CA-9B6BF3CB9B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10CF18-C956-4054-829A-6DC3378FA6BE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B26E80D6-4F23-4ED6-92C9-7119D36A6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84F13D3D-C270-464E-B8FC-FAF3344F6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5CA4A9A2-2FBE-4C17-B538-BA6EC80989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See the source image">
                <a:extLst>
                  <a:ext uri="{FF2B5EF4-FFF2-40B4-BE49-F238E27FC236}">
                    <a16:creationId xmlns:a16="http://schemas.microsoft.com/office/drawing/2014/main" id="{38A41563-159E-4E89-9320-6EE476D57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FA9355-859B-4976-BA1C-430232AA75DA}"/>
              </a:ext>
            </a:extLst>
          </p:cNvPr>
          <p:cNvGrpSpPr/>
          <p:nvPr/>
        </p:nvGrpSpPr>
        <p:grpSpPr>
          <a:xfrm>
            <a:off x="228626" y="5234739"/>
            <a:ext cx="5122870" cy="599452"/>
            <a:chOff x="4488478" y="4948329"/>
            <a:chExt cx="4736117" cy="599452"/>
          </a:xfrm>
        </p:grpSpPr>
        <p:pic>
          <p:nvPicPr>
            <p:cNvPr id="35" name="Picture 8" descr="See the source image">
              <a:extLst>
                <a:ext uri="{FF2B5EF4-FFF2-40B4-BE49-F238E27FC236}">
                  <a16:creationId xmlns:a16="http://schemas.microsoft.com/office/drawing/2014/main" id="{92A45A76-5765-4DB4-936F-E272FEB655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2074596">
              <a:off x="4488478" y="4948329"/>
              <a:ext cx="954683" cy="59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061A22B-694A-4F97-8A60-EC364795AECD}"/>
                </a:ext>
              </a:extLst>
            </p:cNvPr>
            <p:cNvSpPr txBox="1"/>
            <p:nvPr/>
          </p:nvSpPr>
          <p:spPr>
            <a:xfrm>
              <a:off x="5255402" y="4976976"/>
              <a:ext cx="396919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Sometimes there’s only a sole source available…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8E6-2F45-4DC0-9F1E-00353E67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97842"/>
            <a:ext cx="7886700" cy="751823"/>
          </a:xfrm>
        </p:spPr>
        <p:txBody>
          <a:bodyPr anchor="t" anchorCtr="0">
            <a:normAutofit fontScale="90000"/>
          </a:bodyPr>
          <a:lstStyle/>
          <a:p>
            <a:r>
              <a:rPr lang="en-US" sz="31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We have to use what??  </a:t>
            </a:r>
            <a:b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Subscription management company for the enterprise</a:t>
            </a:r>
            <a:endParaRPr lang="en-US" sz="27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331EF-7C18-4EB8-8754-4E8588B5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540" y="6416511"/>
            <a:ext cx="560855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B5319CFC-D870-4D04-9081-7D8DC71B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50" dirty="0"/>
              <a:t>Susan Gleckner, PHT Division Meeting, June 2018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4C527C-9F24-4995-B07F-1106A0A6B5A2}"/>
              </a:ext>
            </a:extLst>
          </p:cNvPr>
          <p:cNvGrpSpPr/>
          <p:nvPr/>
        </p:nvGrpSpPr>
        <p:grpSpPr>
          <a:xfrm>
            <a:off x="-38284" y="6321086"/>
            <a:ext cx="9245192" cy="524944"/>
            <a:chOff x="-483456" y="6334735"/>
            <a:chExt cx="9245192" cy="52494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212821-1E7F-42F8-8C81-269A5632C4C7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43" name="Picture 42" descr="See the source image">
                <a:extLst>
                  <a:ext uri="{FF2B5EF4-FFF2-40B4-BE49-F238E27FC236}">
                    <a16:creationId xmlns:a16="http://schemas.microsoft.com/office/drawing/2014/main" id="{257FF509-5DD7-4760-B9BB-B96C2A7AB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See the source image">
                <a:extLst>
                  <a:ext uri="{FF2B5EF4-FFF2-40B4-BE49-F238E27FC236}">
                    <a16:creationId xmlns:a16="http://schemas.microsoft.com/office/drawing/2014/main" id="{0B9A3B93-97DB-4F32-8F15-35F58D3DC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 descr="See the source image">
                <a:extLst>
                  <a:ext uri="{FF2B5EF4-FFF2-40B4-BE49-F238E27FC236}">
                    <a16:creationId xmlns:a16="http://schemas.microsoft.com/office/drawing/2014/main" id="{0AB8CD69-9594-4807-86C4-29401E0ED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See the source image">
                <a:extLst>
                  <a:ext uri="{FF2B5EF4-FFF2-40B4-BE49-F238E27FC236}">
                    <a16:creationId xmlns:a16="http://schemas.microsoft.com/office/drawing/2014/main" id="{D436FFC5-7C5C-4219-AB07-DB1F9032B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See the source image">
                <a:extLst>
                  <a:ext uri="{FF2B5EF4-FFF2-40B4-BE49-F238E27FC236}">
                    <a16:creationId xmlns:a16="http://schemas.microsoft.com/office/drawing/2014/main" id="{52534040-FACF-45C3-9EC1-DEBE61C0A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See the source image">
                <a:extLst>
                  <a:ext uri="{FF2B5EF4-FFF2-40B4-BE49-F238E27FC236}">
                    <a16:creationId xmlns:a16="http://schemas.microsoft.com/office/drawing/2014/main" id="{F9DD1818-0576-4455-97C5-EEBA131E6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See the source image">
                <a:extLst>
                  <a:ext uri="{FF2B5EF4-FFF2-40B4-BE49-F238E27FC236}">
                    <a16:creationId xmlns:a16="http://schemas.microsoft.com/office/drawing/2014/main" id="{DB192A0E-80EF-4076-93D9-08D7D1E12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886CE2-0E61-4EA7-8930-CD3C7ECBAE2E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39" name="Picture 38" descr="See the source image">
                <a:extLst>
                  <a:ext uri="{FF2B5EF4-FFF2-40B4-BE49-F238E27FC236}">
                    <a16:creationId xmlns:a16="http://schemas.microsoft.com/office/drawing/2014/main" id="{7640F33C-FA32-4BAF-8734-DAD80496D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See the source image">
                <a:extLst>
                  <a:ext uri="{FF2B5EF4-FFF2-40B4-BE49-F238E27FC236}">
                    <a16:creationId xmlns:a16="http://schemas.microsoft.com/office/drawing/2014/main" id="{9BEEEEA5-B072-4F5B-BAE8-16CD9D988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See the source image">
                <a:extLst>
                  <a:ext uri="{FF2B5EF4-FFF2-40B4-BE49-F238E27FC236}">
                    <a16:creationId xmlns:a16="http://schemas.microsoft.com/office/drawing/2014/main" id="{9A64602A-6B16-4C17-B46D-60BCEF16C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See the source image">
                <a:extLst>
                  <a:ext uri="{FF2B5EF4-FFF2-40B4-BE49-F238E27FC236}">
                    <a16:creationId xmlns:a16="http://schemas.microsoft.com/office/drawing/2014/main" id="{0EC6B650-9E3B-4CBA-8841-678889AD2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96A9C8-010D-4253-875C-F7BF3571F33B}"/>
              </a:ext>
            </a:extLst>
          </p:cNvPr>
          <p:cNvGrpSpPr/>
          <p:nvPr/>
        </p:nvGrpSpPr>
        <p:grpSpPr>
          <a:xfrm>
            <a:off x="432950" y="1051934"/>
            <a:ext cx="5463360" cy="881290"/>
            <a:chOff x="444982" y="666922"/>
            <a:chExt cx="5463360" cy="88129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5E3B04-1FE4-457F-9318-B670C2652AFC}"/>
                </a:ext>
              </a:extLst>
            </p:cNvPr>
            <p:cNvSpPr/>
            <p:nvPr/>
          </p:nvSpPr>
          <p:spPr>
            <a:xfrm>
              <a:off x="819632" y="706001"/>
              <a:ext cx="5088710" cy="842211"/>
            </a:xfrm>
            <a:prstGeom prst="rect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Corporate Procurement wanted to simplify and reduce costs in the Memberships and Subscriptions category as part of an overhaul of the entire purchasing process.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0706BC-B860-47E6-BAF6-89EF9A105232}"/>
                </a:ext>
              </a:extLst>
            </p:cNvPr>
            <p:cNvSpPr txBox="1"/>
            <p:nvPr/>
          </p:nvSpPr>
          <p:spPr>
            <a:xfrm rot="16200000">
              <a:off x="193154" y="918750"/>
              <a:ext cx="842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ISSUE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B476B373-1A66-4C19-8C44-6806E381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13" y="2127745"/>
            <a:ext cx="8145566" cy="3253023"/>
          </a:xfrm>
        </p:spPr>
        <p:txBody>
          <a:bodyPr tIns="91440" bIns="91440">
            <a:normAutofit lnSpcReduction="10000"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way to collect and analyze purchase data, and get an inventory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of internal operational costs, especially labor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Reduction of overall spend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negotiations over to a third party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Incorporate the purchase of subscriptions into a punchout catalog in Ariba</a:t>
            </a: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lnSpc>
                <a:spcPct val="50000"/>
              </a:lnSpc>
              <a:spcBef>
                <a:spcPts val="75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Request for Proposal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with renewal negotiations in late 2016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costs for program were pushed onto the J&amp;J operating companies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platform came later</a:t>
            </a:r>
          </a:p>
          <a:p>
            <a:pPr marL="514350" lvl="2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Paradigm shift – buyer first has a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mind, not a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supplier</a:t>
            </a:r>
          </a:p>
          <a:p>
            <a:pPr marL="514350" lvl="2">
              <a:lnSpc>
                <a:spcPct val="100000"/>
              </a:lnSpc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lnSpc>
                <a:spcPct val="50000"/>
              </a:lnSpc>
              <a:spcBef>
                <a:spcPts val="750"/>
              </a:spcBef>
            </a:pPr>
            <a:endParaRPr lang="en-US" sz="13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39C9C6-0B9C-434D-9FD1-A9FDA90BAC42}"/>
              </a:ext>
            </a:extLst>
          </p:cNvPr>
          <p:cNvSpPr/>
          <p:nvPr/>
        </p:nvSpPr>
        <p:spPr>
          <a:xfrm>
            <a:off x="7891825" y="354040"/>
            <a:ext cx="842453" cy="781986"/>
          </a:xfrm>
          <a:prstGeom prst="ellipse">
            <a:avLst/>
          </a:prstGeom>
          <a:noFill/>
          <a:ln w="857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9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2038-E390-4FFA-96D0-CEF6BC93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35" y="857007"/>
            <a:ext cx="8838320" cy="5080330"/>
          </a:xfrm>
        </p:spPr>
        <p:txBody>
          <a:bodyPr tIns="91440" bIns="91440"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CHALLENGES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info centers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Rollout timing and process wasn't entirely clear from Corp Procurement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Timing could have been better – rolled out at year-end subscription renewal time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Introducing the concept to existing vendors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Hadn’t budgeted for additional service fees to use subscription management company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info content buyers were accustomed to doing their own negotiations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difference in process to purchase institutional purchase vs. individual customers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Doubled the work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Needed to find a system expert to submit purchases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Punchout list name, “eLibrary,” presented branding conflict with info centers</a:t>
            </a:r>
          </a:p>
          <a:p>
            <a:pPr marL="0" indent="0">
              <a:lnSpc>
                <a:spcPct val="50000"/>
              </a:lnSpc>
              <a:buNone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CHALLENGES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new process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vendors were under the belief that they could not have contact with the subscription owner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contract-writing step was seemingly overlooked by Corp Procurement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tax exemptions were still on a case-by-case basis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Coordinating the info needs of a decentralized organization – access, terms, funding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the document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delivery vendor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with the subscription management company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2D63B-7FDA-41BE-8E46-1A077AD0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508" y="6401609"/>
            <a:ext cx="548821" cy="365125"/>
          </a:xfrm>
        </p:spPr>
        <p:txBody>
          <a:bodyPr/>
          <a:lstStyle/>
          <a:p>
            <a:fld id="{01EFB817-3263-472E-BAD3-874B257FCAA8}" type="slidenum">
              <a:rPr lang="en-US" sz="1000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1891A-CB76-4DD1-9BAF-29009DF7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C7AE7-82D8-4AEF-94C5-BE532866121F}"/>
              </a:ext>
            </a:extLst>
          </p:cNvPr>
          <p:cNvGrpSpPr/>
          <p:nvPr/>
        </p:nvGrpSpPr>
        <p:grpSpPr>
          <a:xfrm>
            <a:off x="-38284" y="6321090"/>
            <a:ext cx="9245192" cy="524944"/>
            <a:chOff x="-483456" y="6334735"/>
            <a:chExt cx="9245192" cy="5249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BBBAB34-D574-495F-AE78-B042A4CDE975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9" name="Picture 8" descr="See the source image">
                <a:extLst>
                  <a:ext uri="{FF2B5EF4-FFF2-40B4-BE49-F238E27FC236}">
                    <a16:creationId xmlns:a16="http://schemas.microsoft.com/office/drawing/2014/main" id="{2DC0C277-BA6D-47B4-BA2D-C9972ED4DE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See the source image">
                <a:extLst>
                  <a:ext uri="{FF2B5EF4-FFF2-40B4-BE49-F238E27FC236}">
                    <a16:creationId xmlns:a16="http://schemas.microsoft.com/office/drawing/2014/main" id="{A407C541-E915-4934-B5CC-597D5F7C67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See the source image">
                <a:extLst>
                  <a:ext uri="{FF2B5EF4-FFF2-40B4-BE49-F238E27FC236}">
                    <a16:creationId xmlns:a16="http://schemas.microsoft.com/office/drawing/2014/main" id="{CDF5F0F3-8D1A-46DB-8818-7685A9DB96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See the source image">
                <a:extLst>
                  <a:ext uri="{FF2B5EF4-FFF2-40B4-BE49-F238E27FC236}">
                    <a16:creationId xmlns:a16="http://schemas.microsoft.com/office/drawing/2014/main" id="{6BC0387F-8DE9-44CC-AED3-A72D93B2A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See the source image">
                <a:extLst>
                  <a:ext uri="{FF2B5EF4-FFF2-40B4-BE49-F238E27FC236}">
                    <a16:creationId xmlns:a16="http://schemas.microsoft.com/office/drawing/2014/main" id="{434C7369-F76B-4187-BF20-9866977813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See the source image">
                <a:extLst>
                  <a:ext uri="{FF2B5EF4-FFF2-40B4-BE49-F238E27FC236}">
                    <a16:creationId xmlns:a16="http://schemas.microsoft.com/office/drawing/2014/main" id="{E711D5D9-B2D7-4812-91DB-93771F5172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See the source image">
                <a:extLst>
                  <a:ext uri="{FF2B5EF4-FFF2-40B4-BE49-F238E27FC236}">
                    <a16:creationId xmlns:a16="http://schemas.microsoft.com/office/drawing/2014/main" id="{33C8930F-724D-4331-9AF6-2FDD05D687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656D54-77FE-4AEA-8DC2-43C685CAE2FD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17" name="Picture 16" descr="See the source image">
                <a:extLst>
                  <a:ext uri="{FF2B5EF4-FFF2-40B4-BE49-F238E27FC236}">
                    <a16:creationId xmlns:a16="http://schemas.microsoft.com/office/drawing/2014/main" id="{23FBE8A3-3B0B-4EDB-9FDB-00FE137647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See the source image">
                <a:extLst>
                  <a:ext uri="{FF2B5EF4-FFF2-40B4-BE49-F238E27FC236}">
                    <a16:creationId xmlns:a16="http://schemas.microsoft.com/office/drawing/2014/main" id="{778D7010-FF64-41CE-9E8C-B854B80666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ee the source image">
                <a:extLst>
                  <a:ext uri="{FF2B5EF4-FFF2-40B4-BE49-F238E27FC236}">
                    <a16:creationId xmlns:a16="http://schemas.microsoft.com/office/drawing/2014/main" id="{00729FBA-F1B5-49D9-816C-297C2CF629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See the source image">
                <a:extLst>
                  <a:ext uri="{FF2B5EF4-FFF2-40B4-BE49-F238E27FC236}">
                    <a16:creationId xmlns:a16="http://schemas.microsoft.com/office/drawing/2014/main" id="{FFF59D70-6216-4E01-B8C5-F2ACE1E424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870158A7-B77D-4345-A1F6-7D7273D2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35" y="52170"/>
            <a:ext cx="7886700" cy="751823"/>
          </a:xfrm>
        </p:spPr>
        <p:txBody>
          <a:bodyPr anchor="t" anchorCtr="0">
            <a:normAutofit fontScale="90000"/>
          </a:bodyPr>
          <a:lstStyle/>
          <a:p>
            <a:r>
              <a:rPr lang="en-US" sz="31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We have to use what??  </a:t>
            </a:r>
            <a:b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Subscription management company for the enterprise</a:t>
            </a:r>
            <a:endParaRPr lang="en-US" sz="27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7725F7-3C5D-4A07-B65D-AD1F0B58FE37}"/>
              </a:ext>
            </a:extLst>
          </p:cNvPr>
          <p:cNvSpPr/>
          <p:nvPr/>
        </p:nvSpPr>
        <p:spPr>
          <a:xfrm>
            <a:off x="7771465" y="373771"/>
            <a:ext cx="842453" cy="781986"/>
          </a:xfrm>
          <a:prstGeom prst="ellipse">
            <a:avLst/>
          </a:prstGeom>
          <a:noFill/>
          <a:ln w="857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0902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97331EF-7C18-4EB8-8754-4E8588B5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540" y="6416511"/>
            <a:ext cx="560855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B5319CFC-D870-4D04-9081-7D8DC71B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14C527C-9F24-4995-B07F-1106A0A6B5A2}"/>
              </a:ext>
            </a:extLst>
          </p:cNvPr>
          <p:cNvGrpSpPr/>
          <p:nvPr/>
        </p:nvGrpSpPr>
        <p:grpSpPr>
          <a:xfrm>
            <a:off x="-38284" y="6321089"/>
            <a:ext cx="9245192" cy="524944"/>
            <a:chOff x="-483456" y="6334735"/>
            <a:chExt cx="9245192" cy="52494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212821-1E7F-42F8-8C81-269A5632C4C7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43" name="Picture 42" descr="See the source image">
                <a:extLst>
                  <a:ext uri="{FF2B5EF4-FFF2-40B4-BE49-F238E27FC236}">
                    <a16:creationId xmlns:a16="http://schemas.microsoft.com/office/drawing/2014/main" id="{257FF509-5DD7-4760-B9BB-B96C2A7AB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8" descr="See the source image">
                <a:extLst>
                  <a:ext uri="{FF2B5EF4-FFF2-40B4-BE49-F238E27FC236}">
                    <a16:creationId xmlns:a16="http://schemas.microsoft.com/office/drawing/2014/main" id="{0B9A3B93-97DB-4F32-8F15-35F58D3DC7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4" descr="See the source image">
                <a:extLst>
                  <a:ext uri="{FF2B5EF4-FFF2-40B4-BE49-F238E27FC236}">
                    <a16:creationId xmlns:a16="http://schemas.microsoft.com/office/drawing/2014/main" id="{0AB8CD69-9594-4807-86C4-29401E0ED5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See the source image">
                <a:extLst>
                  <a:ext uri="{FF2B5EF4-FFF2-40B4-BE49-F238E27FC236}">
                    <a16:creationId xmlns:a16="http://schemas.microsoft.com/office/drawing/2014/main" id="{D436FFC5-7C5C-4219-AB07-DB1F9032B2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8" descr="See the source image">
                <a:extLst>
                  <a:ext uri="{FF2B5EF4-FFF2-40B4-BE49-F238E27FC236}">
                    <a16:creationId xmlns:a16="http://schemas.microsoft.com/office/drawing/2014/main" id="{52534040-FACF-45C3-9EC1-DEBE61C0AE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See the source image">
                <a:extLst>
                  <a:ext uri="{FF2B5EF4-FFF2-40B4-BE49-F238E27FC236}">
                    <a16:creationId xmlns:a16="http://schemas.microsoft.com/office/drawing/2014/main" id="{F9DD1818-0576-4455-97C5-EEBA131E6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 descr="See the source image">
                <a:extLst>
                  <a:ext uri="{FF2B5EF4-FFF2-40B4-BE49-F238E27FC236}">
                    <a16:creationId xmlns:a16="http://schemas.microsoft.com/office/drawing/2014/main" id="{DB192A0E-80EF-4076-93D9-08D7D1E122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F886CE2-0E61-4EA7-8930-CD3C7ECBAE2E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39" name="Picture 38" descr="See the source image">
                <a:extLst>
                  <a:ext uri="{FF2B5EF4-FFF2-40B4-BE49-F238E27FC236}">
                    <a16:creationId xmlns:a16="http://schemas.microsoft.com/office/drawing/2014/main" id="{7640F33C-FA32-4BAF-8734-DAD80496D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8" descr="See the source image">
                <a:extLst>
                  <a:ext uri="{FF2B5EF4-FFF2-40B4-BE49-F238E27FC236}">
                    <a16:creationId xmlns:a16="http://schemas.microsoft.com/office/drawing/2014/main" id="{9BEEEEA5-B072-4F5B-BAE8-16CD9D988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 descr="See the source image">
                <a:extLst>
                  <a:ext uri="{FF2B5EF4-FFF2-40B4-BE49-F238E27FC236}">
                    <a16:creationId xmlns:a16="http://schemas.microsoft.com/office/drawing/2014/main" id="{9A64602A-6B16-4C17-B46D-60BCEF16C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8" descr="See the source image">
                <a:extLst>
                  <a:ext uri="{FF2B5EF4-FFF2-40B4-BE49-F238E27FC236}">
                    <a16:creationId xmlns:a16="http://schemas.microsoft.com/office/drawing/2014/main" id="{0EC6B650-9E3B-4CBA-8841-678889AD2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696A9C8-010D-4253-875C-F7BF3571F33B}"/>
              </a:ext>
            </a:extLst>
          </p:cNvPr>
          <p:cNvGrpSpPr/>
          <p:nvPr/>
        </p:nvGrpSpPr>
        <p:grpSpPr>
          <a:xfrm>
            <a:off x="457015" y="997109"/>
            <a:ext cx="5491371" cy="2294542"/>
            <a:chOff x="457015" y="840709"/>
            <a:chExt cx="5491371" cy="229454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A5E3B04-1FE4-457F-9318-B670C2652AFC}"/>
                </a:ext>
              </a:extLst>
            </p:cNvPr>
            <p:cNvSpPr/>
            <p:nvPr/>
          </p:nvSpPr>
          <p:spPr>
            <a:xfrm>
              <a:off x="859676" y="840709"/>
              <a:ext cx="5088710" cy="2294542"/>
            </a:xfrm>
            <a:prstGeom prst="rect">
              <a:avLst/>
            </a:prstGeom>
            <a:noFill/>
            <a:ln w="31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68580" rIns="6858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“Single” vendor achieved</a:t>
              </a:r>
            </a:p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Rollout of a new “marketplace” platform for all purchases – a punchout catalog</a:t>
              </a:r>
            </a:p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Initial savings were most noticeable in companies that had high spend</a:t>
              </a:r>
            </a:p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Rogue buys eliminated</a:t>
              </a:r>
            </a:p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Better knowledge-sharing of subscriptions, costs, and terms</a:t>
              </a:r>
            </a:p>
            <a:p>
              <a:pPr marL="285750" indent="-285750"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Vendors now had a “single point” of contact for the enterprise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E0706BC-B860-47E6-BAF6-89EF9A105232}"/>
                </a:ext>
              </a:extLst>
            </p:cNvPr>
            <p:cNvSpPr txBox="1"/>
            <p:nvPr/>
          </p:nvSpPr>
          <p:spPr>
            <a:xfrm rot="16200000">
              <a:off x="57765" y="1751984"/>
              <a:ext cx="1137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</a:rPr>
                <a:t>OUTCOME</a:t>
              </a:r>
              <a:endParaRPr 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4512EF-E81E-481C-A227-63B88ABD0113}"/>
              </a:ext>
            </a:extLst>
          </p:cNvPr>
          <p:cNvGrpSpPr/>
          <p:nvPr/>
        </p:nvGrpSpPr>
        <p:grpSpPr>
          <a:xfrm>
            <a:off x="3076694" y="5225459"/>
            <a:ext cx="6122307" cy="684984"/>
            <a:chOff x="4581432" y="4674972"/>
            <a:chExt cx="6122307" cy="684984"/>
          </a:xfrm>
        </p:grpSpPr>
        <p:pic>
          <p:nvPicPr>
            <p:cNvPr id="24" name="Picture 8" descr="See the source image">
              <a:extLst>
                <a:ext uri="{FF2B5EF4-FFF2-40B4-BE49-F238E27FC236}">
                  <a16:creationId xmlns:a16="http://schemas.microsoft.com/office/drawing/2014/main" id="{D350054B-0C37-47C1-A3EF-CF06E73894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4" b="18325"/>
            <a:stretch/>
          </p:blipFill>
          <p:spPr bwMode="auto">
            <a:xfrm rot="10140350">
              <a:off x="4581432" y="4674972"/>
              <a:ext cx="954683" cy="599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CC0F7E-C4E3-470F-8177-2D258C2BB199}"/>
                </a:ext>
              </a:extLst>
            </p:cNvPr>
            <p:cNvSpPr txBox="1"/>
            <p:nvPr/>
          </p:nvSpPr>
          <p:spPr>
            <a:xfrm>
              <a:off x="5255401" y="4990624"/>
              <a:ext cx="5448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Sometimes Procurement is another vendor to manage.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60C63B5-95C6-4E4A-9EDD-FA2BE238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82" y="3301529"/>
            <a:ext cx="8611604" cy="1801691"/>
          </a:xfrm>
        </p:spPr>
        <p:txBody>
          <a:bodyPr tIns="91440" bIns="9144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QUESTIONS REMAIN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subscriptions in a 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decentralized organization - no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SSO in J&amp;J yet; better awareness of resources needed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Subscription management company makes money by saving money, so may present a cheaper, but not equivalent product? Is there a possibility of conflict of interest?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savings reach a breaking point? How will additional savings be achieved over time?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vendors’ perspective on having to use a third party?</a:t>
            </a:r>
            <a:endParaRPr lang="en-US" sz="1400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8E7F2E5-2A06-4155-9B22-3D057544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2" y="113618"/>
            <a:ext cx="7886700" cy="751823"/>
          </a:xfrm>
        </p:spPr>
        <p:txBody>
          <a:bodyPr anchor="t" anchorCtr="0">
            <a:normAutofit fontScale="90000"/>
          </a:bodyPr>
          <a:lstStyle/>
          <a:p>
            <a:r>
              <a:rPr lang="en-US" sz="3100" i="1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We have to use what??  </a:t>
            </a:r>
            <a:br>
              <a:rPr lang="en-US" sz="2700" i="1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700" dirty="0">
                <a:solidFill>
                  <a:schemeClr val="accent2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Subscription management company for the enterprise</a:t>
            </a:r>
            <a:endParaRPr lang="en-US" sz="27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DF3EC0-05D8-47A2-B111-DAF3AA41B897}"/>
              </a:ext>
            </a:extLst>
          </p:cNvPr>
          <p:cNvSpPr/>
          <p:nvPr/>
        </p:nvSpPr>
        <p:spPr>
          <a:xfrm>
            <a:off x="7891825" y="269816"/>
            <a:ext cx="842453" cy="781986"/>
          </a:xfrm>
          <a:prstGeom prst="ellipse">
            <a:avLst/>
          </a:prstGeom>
          <a:noFill/>
          <a:ln w="8572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17156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7A16-D8EB-47D0-BA7F-08C6ED0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991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Suggestions for Vendors 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</a:rPr>
              <a:t>in general</a:t>
            </a:r>
            <a:endParaRPr lang="en-US" sz="2800" i="1" dirty="0">
              <a:solidFill>
                <a:schemeClr val="accent6">
                  <a:lumMod val="60000"/>
                  <a:lumOff val="40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8A88-9B0A-4A3C-9196-995BB361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20" y="1171897"/>
            <a:ext cx="7886700" cy="307525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 your competitors’ products and how they compare to yours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 the content sources in your products and the coverage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necessarily tout the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quantity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content sources in your product; do tell about the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sources -- and which sources are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missing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metrics in a format that makes sense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even more ways to determine ROI, and on a regular basis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in with customers to ask how you’re doing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1D6EA4-D692-465A-9228-07697322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328" y="6410943"/>
            <a:ext cx="205740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D3E0B-6196-4E58-BFF1-7C73E1EBED88}"/>
              </a:ext>
            </a:extLst>
          </p:cNvPr>
          <p:cNvGrpSpPr/>
          <p:nvPr/>
        </p:nvGrpSpPr>
        <p:grpSpPr>
          <a:xfrm>
            <a:off x="-38284" y="6321081"/>
            <a:ext cx="9245192" cy="524944"/>
            <a:chOff x="-483456" y="6334735"/>
            <a:chExt cx="9245192" cy="5249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79AD3B-EE97-4908-A9B6-BCC142F00837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1" name="Picture 20" descr="See the source image">
                <a:extLst>
                  <a:ext uri="{FF2B5EF4-FFF2-40B4-BE49-F238E27FC236}">
                    <a16:creationId xmlns:a16="http://schemas.microsoft.com/office/drawing/2014/main" id="{59AE15F8-8859-4C87-A8CE-C2BA1CE97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See the source image">
                <a:extLst>
                  <a:ext uri="{FF2B5EF4-FFF2-40B4-BE49-F238E27FC236}">
                    <a16:creationId xmlns:a16="http://schemas.microsoft.com/office/drawing/2014/main" id="{4DDA7EB6-7DB3-4910-9DE6-FBBAD5B62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DBE2B0C2-450D-43F2-A813-48A60DD7C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B585B4CA-0643-46AE-9E46-9C5C0E29D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CED7EB86-26D6-47B2-A2E6-A93A27B74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3F131D2A-00BE-4B53-A4AC-60F635B3A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0F4546C0-980C-4407-9BB5-4F560713F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AEC1AA-0F34-4B35-A8AC-E4BD3C880728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17" name="Picture 16" descr="See the source image">
                <a:extLst>
                  <a:ext uri="{FF2B5EF4-FFF2-40B4-BE49-F238E27FC236}">
                    <a16:creationId xmlns:a16="http://schemas.microsoft.com/office/drawing/2014/main" id="{D9A18D77-CFD1-4DA6-A7A0-B93F0CFDA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See the source image">
                <a:extLst>
                  <a:ext uri="{FF2B5EF4-FFF2-40B4-BE49-F238E27FC236}">
                    <a16:creationId xmlns:a16="http://schemas.microsoft.com/office/drawing/2014/main" id="{2D8BCDEE-BBDB-479E-A7D2-48DFC318F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ee the source image">
                <a:extLst>
                  <a:ext uri="{FF2B5EF4-FFF2-40B4-BE49-F238E27FC236}">
                    <a16:creationId xmlns:a16="http://schemas.microsoft.com/office/drawing/2014/main" id="{B9861759-552E-4329-9A7B-5DA663E9A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See the source image">
                <a:extLst>
                  <a:ext uri="{FF2B5EF4-FFF2-40B4-BE49-F238E27FC236}">
                    <a16:creationId xmlns:a16="http://schemas.microsoft.com/office/drawing/2014/main" id="{FF2C875A-9BBD-4D15-B371-369616684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63B089BF-54B6-4C64-95B9-CFCDC85C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sp>
        <p:nvSpPr>
          <p:cNvPr id="6" name="AutoShape 6" descr="data:image/png;base64,iVBORw0KGgoAAAANSUhEUgAAAXwAAAEmCAYAAABh8itbAAAgAElEQVR4XuzdBZQl3VX28fvi7u7uFiS4BXdJsCBJcAiEQCAhBAgEd4ImQCC4BXcL7gR3gru7S771K/jPt99K9/T0TPfMvd1Va/Xq7nurjuxzzrP3fvY+p27bbdcmgU0CmwQ2CVwKCdx2KXq5dXKTwCaBTQKbBHYb4G+TYJPAJoFNApdEAhvgX5KB3rq5SWCTwCaBDfC3ObBJYJPAJoFLIoEN8C/JQG/d3CSwSWCTwFUB/zGPecxjNhFtEtgXCfzP//zP7r/+6792frue6Ime6JY2TTtuu+22pT39/XiP93hLm/77v/97+e64a/3d1e69pZ3cKj8oCdx2wkTaAP+ghvPyNpbtAUT9uMzrJ3iCJ7ilAskeAva16/Ef//GvKIGTGjfX5gb4J0lr+/5aJLAB/rVIabtnbyUAVAP7LPvHeZzH2fl53Md93L1oN7D/z//8z6UtAH+2azrJ67/1oWsD/L0YyoNvxAb4Bz+El7sDWc9AFWACSbTJvoB99M1//Md/LO0D+H7WV4rL5wH/BviXe26fR+83wD8PqW5l3jQJAPrJ2wN7P/tkEVNK//7v/77w+AH+Ue1bg/4G+DdtGl2aijbAvzRDffE6Onn7rHuW/T5Z96Qe4FNOlJHYwgTzRmZN6Wwc/sWbs7e6Rxvg3+oR2Oq/bgkcxd0D+32x7rVPW/xm4fNEAP6axz9OAFMB7Eufrnuwtgf3QgIb4O/FMGyNuB4JlO7od4HaLOfA9nrKPatnape24PABvvZNC/9qQL4B/lmNxFZOEtgAf5sLByGBwLPGAlCfReEAzjV4ngSYKQUZNKxugOwqV/4sBVPK6KSeTqJ1PFPmUYHe5LBZ/Gc5OpenrA3wL89YH1xPp5W+ttiBNEAM8E8Cz6MAsueBqPKe8AmfcKFf/u3f/u0K9XJWQiubqH4clza63suoXWX37JP3clZy2cq5uRLYAP/mynur7RQSWFv1PQoAWeMB9lFZOWvgPMkiVh6vAaie1w7dLPbadtTGsLVXkmIr+2jK4KQ+nULU262XRAIb4F+SgT7Ebh7Fw8/MHH1i4a8pmJOonGTxr//6rwufDogB/R/8wR8sYP8sz/Isu3/+53/ePemTPumZim0Gmf3Nozjuqu9z09bVvJkzbehW2IWVwAb4F3ZoL17HpmUf2APBNZ0T4J8UEPX9X/7lX17h/imA3//939+9wiu8wrnw+No8z/sB+CdZ6fWZpe9Zyu1anrt4o7/16CwksAH+WUhxK+OmSCBrt8Bn59JM0DzJup/f/9Iv/dLukY985O7e97730v4//dM/3T3iEY/Y3fnOd949/dM//ZE7Ym+0o9NDmZTOcRuxSusUVwD6AJ8XclTM4kbbtj1/8SWwAf7FH+OD7uEE6AAfCB6Vy+7eqJDjLOdZ3td//dfvfvzHf3z34R/+4bsf/dEf3f35n//57qd/+qd3d7jDHXZ3v/vdz8TKP8rbKIA7qairAb4BnEHqfdtJfNAT7JI1fgP8Szbgh9bdefplxyigcdYBz8Be/45K0azfE/Dvf//7L+D+Zm/2ZrvP+7zP293xjnfcPfrRj959zMd8zO7hD3/47uVf/uVvWFxHKaGs/Lkj+CTAnwfDpQCOOpPnhhu8FXChJbAB/oUe3sPsXCCJtpA900mTx52Tc1xGzgz6BrIk0t8f9mEftnupl3qpJUiLMnmlV3ql3V//9V/vXv/1X3/3Du/wDjvfH0UXncS7X03q9S1aqntPU6ZsIj9P/MRPfLtjJDpz/zRlHeYM2Vp9vRLYAP96Jbc9d24SWAM+0PfZaQHfc8cdtQAcH/CAB+ye4zmeY/eUT/mUC7Vzv/vdbwHRF33RF929x3u8x+6BD3zg7bjyawkGnySUGwV8Xg7l5KgGWUSsfIpxyuykNmzfX14JbIB/ecd+b3u+Bvxonbmrdjb+OAu/e8qMYfkqo1jAgx70oN2rvMqr7J7qqZ5q91Ef9VG7N3/zN9+913u91+7VXu3VFmv/Yz/2Yx+LHppew/UIcE09XYuFX515JsCe14PWWscytmDu9YzK5XlmA/zLM9YH09MJip2Xo/GlYF7tCAX39f3VwBklwqJ/8Rd/8d3LvuzL7n7v935v9yd/8ie7d3/3d9/d85733EnRfNjDHrZYz2dJkaSc1m07jsM/SiF0TENpmuRyUrD6YAZ/a+i5SmAD/HMV71b49UggwAdok0bpgLR1mcdZ+J2Rs76fheznXve61+5Od7rT7i53uctiLVMAz/zMz7z7m7/5m93f//3f7x784AdfOZTtevpx3DPr9k4lNZ8pUHtcEHpSVmsFctwu5bPsx1bW4UlgA/zDG7ML3+IAH6AFdlnaJ1nCx4FnJ1VOygON82RP9mS7F3qhF9r94z/+4+4bv/EbF378NV7jNXa/+qu/uvvMz/zMG3pV4nGc/7UC/mnoo3XAdgP8C79MrquDG+Bfl9i2h85TAgE+C30ee3wtufVrwC/nfR5Whs4B8Pj6P/qjP9q993u/9+7Zn/3Zdz/2Yz+2+47v+I6Fw+cBSM+8kReqXC3Ie1Lc4Sj5zmemLI7q4wb45zlDD7fsDfAPd+wubMsDfMB8LefHXCt44uV/+7d/e/dTP/VTu1/5lV/Zff/3f/9i0X/Xd33XAvhf8AVfsPwtU+c3fuM3dj/8wz98boBv8I4D8NMObAfJUWrrY5RPW9Z2/8WWwAb4F3t8D6Z3M10xGsfv3hLF4saz+2xy8/6e5+lEgwDyXjbink/8xE9cdtPKypFj/6zP+qy7n//5n1/SL+20tcnK5qtf+IVf2L3AC7zA7kd+5Ed2r/iKr7h713d91+Ve59eU7UMhdFJnB69pl7/9Vu9R8YO5w/a44yCOo6SOs/g7eoF8XJ2zU/vmc2eRVnowE2pr6JES2AB/mxh7I4F1kBaIAdd5/cM//MOiBJ7maZ5msc5dnWzpjBmghq55iqd4ip2zcljt8vf/6Z/+adlk9VZv9VbLd+4Djqz8b/mWb1mOVXie53meBdwFbSmDL/3SL939wA/8wO6v/uqvljIoi75XvzLFAFy9PGXm/V+NVtG3Tsu8Vg9lPVCz/F6hmJKbmTs9twH+3kz1W9aQDfBvmei3io8CsJmSCbROesNTPH/3/s7v/M7u8z//83e/9mu/tuTXv9/7vd/uZV7mZXYUhbJ/9md/dqF1ysd3Zg7q6Eme5EmW3+758i//8t3Hf/zHL0Hb13u911vAXBD3UY961JK94yiG537u516aD/Tnjtcse8ponqs/25mC6CydswB8Fj3KSj3q1aZ1IHcD/G3NbYC/zYFbJoGjUglLRdQogNg9rHjWaxa/IxDskC01kZUu6+YlXuIllqDrq7/6q++e8zmf88qrCwEzSgggAmOW/9/+7d/uXviFX3jJv3/DN3zDJSffdw996EN33/zN37z8frZne7alTty4Z3/xF39xUSa8AB4DZWLH67T255u02gXbfgIUzNXO7z8tpTPvZ+X/y7/8y9JWnsekmNy3Af4tm+p7U/EG+HszFJevIRPw/T0pnQAfiHVuDKDsiGBgBty+6Iu+aAmusuCf9mmfduHqBWC7KIanfuqnvvIKw7WUv/Vbv3X3CZ/wCcs5+K/7uq+7+9AP/dDlRShf+ZVfuZyl45wdF+s5ZaNu5f7cz/3c0gb1OY5h0k8UFMqmGEQgXx/nwWnXa+EH4jMeoJ3q6HC5spzi+k+jUC7fjLz4Pd4A/+KP8d72cAJdgB8gFQQt68T3rO+UxNu8zdvsnu7pnm73Rm/0RsthZ8BW9g3KhYJgeePZgfN8c1XWt3KA8d/93d8tZ9/j+z/lUz5lAXYcPz7/vve975KemWcQoOP7UUBP/uRPvtzvzB0BX0czfNzHfdyyeWsqiDWXfxzV0kDdyM7e+YKVwH7GFTYrf2+Xw01p2Ab4N0XMWyVHSSDwmdZ9WS5tkEKd4OJ/93d/d/cTP/ETSxbM277t2+7+7M/+bPdMz/RMC83DmsZbAzZ/y7RBsQC/13zN11yUBGB3PyB2Bd7VDdiBuJegyM8XrP3sz/7s3V3vetfFik9poIF4DL/1W7+1+/RP//SF4nmu53qu3X3uc5+F4vH/X/zFXyxUEVrFc3km6jrpPbZnYYGrp5efr88f2gD/cq/FDfAv9/jf0t7PVMwOSGuDFGBnqf/kT/7k7gd/8AcX8P3gD/7gJQjL0u8ETQBatov7gasyAD6aB8XjIDSvLWTJB/RlyaBmWPQ8Cd6B7z/3cz9397Vf+7U7XsQzPMMzLED+/M///Eu5lIkXpwB1dM/d7na3hdL54z/+48WjoDQoJy9SoVyc0wP8XTPraKZNXi+lMz2H5JFH1LsDtHm+MGUD/Fs65W955Rvg3/IhONwGrIOuWcvx0/Osl06oLHPFdwARWAPtToBkFQNTIP+d3/mduzd4gzdYAFdmjZRIxxl7prx4gAb4WN6AzfPVX6aM7BobqrRP1g0QVp82AejiArwDgP8VX/EVizeBw/f9V33VVy2pm95/i+pxwJrjF1w8B20BtOqPu9cu91Mc2vGqr/qqiydAKbiX58JTiFvXhzKNKCt0Ud+V6z+PhVjL/qhZlEx9R+4zjuCz7WTNw11719vyDfCvV3Lbc7fbXFRwMrGsLdh4aSAE7PDcLlY4IAKsdr/KfQfeLPJ73OMeSwAVyLuAnM1TMmhe5EVeZOHMXSgfVxk+vThFuax2dbPi5dZLuQR+sniAtvqBsKuUyq/7uq/bfcmXfMnu/d///a+csfN8z/d8u3d8x3dcKB95+bKB0DXVjfbRB/0D3OqO/tEG+f6//uu/vngKr/zKr7wEmAF/z+kbBUFhKSdaZlJAPBhy9ty1vO1qvgNYOSnCa1EW2/S+mBLYAP9ijutN6dWaHvC/TU+ABRj6H0gVpOwFJjUOeH3TN33Tcn4NJSAt8i3f8i13L/mSL7lY/73KkBXN4nUBbxbw937v9y4WMvAG2GgVQOlSJ4DTFs+VEpmFC3jV+8u//Mu7d3qnd1qUi+9Y9zwJSoHisePWTltegbKVp27tls+PDmLdUx7SN10pOqmeZfjom3boD0+D4pHH/7zP+7xLu9FGWduUTvEEnymPHI97kctJAx3VM3cjn/TM9v3FlcAG+Bd3bG9azwAqoIpLn8A3rcnA0NnzeHB0hyMNPMcCf4u3eIvFcndFuUxrFogCd2CuToDrCASHnrGYZey82Iu92BVvoM1OpXVSFhSJ3+Wsf8M3fMOiNJSJeuFRUCY8EKmZlACaBmBGI/nb8/rhJSna+M7v/M67l3u5l1vKSDlREEC7gO88bsFZPbh+P7KNHONAQcyjEta7jHuReTKdG7uOG+ziJL7fKJybtiT2tqIN8Pd2aA6jYWvreR5D7Dv0BzAFeoBU6iMaxW5VlA1w9L3NTGgPoMZipggCNoDtQn9EocwzdICsfHpWu6OOZdbg+6NDJtWTVIE4q91pmR/xER+xHK0gl94lA0fcQJA4wFQWhaWsFFt0DJrHfgD3vuALvuASI7Dpy/1tHusYiM666cAz98g4Uob2iBHo43x5+40C9Qb6h7GWbkYrN8C/GVK+wHWs+eDexlS2jODnIx7xiIU+wXsDeVkr+GrWOmsZoAfmLGf8OQAH3o4oLq2RJa18tIpdtp5jEaN8WMn+ZrGjTVAmr/Var7XQQ56bRyAAeWffP+QhD1loJApCcFg9wNdxyX/4h3+4e5/3eZ/lc5TL7CduXjsAM+AG4nHwX/M1X7N4Caga+wMEatWvX1nk64PNKMWP/MiPXOQkq0isQF7/u7zLu1zh3fOi9PGo1M6jpths81rpbTz+BV6UV+naBviXc9zPpNeTogC6KAjgx1rGU8tT93JwwIf6YL2iOVj7rFbcNgCLZwf6qB3ftdtVOcAQn66OsnDKAPJMB5j5Pg/gh37oh3aPfOQjF7CWllmOvPNxBFEpAidlUhQufXEBQkcq4PDtvKUABFnf5E3e5Eo9k0opNRKgz+OJZfWgm/TtTd/0TRdlR1G4h7IiI4qJjAC+WAFlSFFQhrKUpIBSSNpfjEAbO/NnUmhHDehM21zHW652sNuZTI6tkL2UwAb4ezksh9OoeYbMz/zMz+y++Iu/eKEnZLU4dhgoPfrRj94BYJZpFnNBzXnKIzAMxHzOMvaZe6VGUgZv/MZvvGygQslQFu4vkIrHd2VBUwpA19EJ3/3d371QNh/4gR+4bNzKSsall2Of1Fn/n/EZn7G84pByklMvSHvHO95x9zqv8zqLYutMHCmkFE6fUSYA3YXGkZ+vPPVJ5wS09hRQhBSgttgVnLLR9t4DoG+yktxLDuoXJzgJ6OvHUUck991m4R/OGjvLlm6Af5bSPOOy1qmOgcK1br0vW6XnLPIO8yq9bx7TO8G7TUzxv2W4dBSxMv3teWAss8WhZXapompYwQVNAR9LmUXr1EmgxWqWpdLOWvV5pvLzHli/gNwpmIK86Bj8vk1RLhY+sC3oCgy1CZB/+7d/+wK6rHiZOL7Lm/AMxYFSmiCtTFk8grDoFUFgXoO4w1d/9Vcv1BQF8dqv/drL73kmjmd5LaV55jlQXKgtnsr3fM/37O5whzssO3OBfXWz6vWBsuAF+Vuf0V/J+fu+7/t2lCrFJXNIX8pMWs+V/m8vQq+L1N6ZCrqeS1E/vZPgrKZ0ezSUZw5W7/Q0jLl2mgfXOsfPqn2XpZwN8Pd4pKcVNgNvp12MLbbAtS5POmJyw1NRdC9gcnXsLovZjlTg+m7v9m7LOfMFNWd2SYCmLhkyLGX8NKudchC8bfPU3BFaOmLAD/Ti+gEfq5mCufe97327wOq3fdu3LRlA6B3BX3V0sJr2s8gFZXkdgFV2zEu/9EtfyY4BkA5Se/u3f/vdF37hFy6UChBKoaBlHJoGwMkVLSQ9tNM0eQTJT5tRQ9oEmL14BTWkDsAN5GXmUGAp5V6wDvi1ldzsEA64ATaqB2UEGB0dgQaizDyThzCPjjgKPI3FzQLW47wJn0fNrQPTR83BPV6qB9O0DfAPYKjW/Otpm9xOzaOsufVCW6dY2gzFolRGVrODxvDKXgjCuseP3/nOd16aBUi0l0WPdwaUgA1QsZSrD+A6rwblYgMVvtxzABMQa0fWOLBTzsy6Aejy96U1qp/lz6KXJSNmgFKSKTPBJo7fZ7KCAGeBW4oD+AJKbff/+77v+y59BMIpyzwdZQF9wWWBWR4L5aH/LHMZSQLIvBif658NZFFYFBlQk1lEwZCHe3gW7ZAlgzalscrJzndRRuIcuH7xAPWQQ+f0zyCtejonP+s6A+K0xsNp595xc3cdQ5i7stVxlHd72rq3+x9bAhvgH9isOC34r62r0ig7SREFgYMut30qgIKkjjhwfjwrlYVqcxTgwakDY0cR4JqdKe/7mUUyT40MeAJzz7KCP/mTP3mxumWlCKa2YamhmcFY7QXKrFOKhHdBKVEmd7rTnZazdqRkurTRxfpFDVFaz/iMz3jlTVk+Vx7FI+6gXbwCfwNTHoRMIR6C7/S/vkWL6J96bNji9fzmb/7mlbdn3e9+91voJGBLxkelVwI2PL9D18iQskMXiVX4Tl995m+eRJc2dU6/NlA+FId6gD4qqLjCnAN5CqW1rgH/tPPrasvnKA81o2N9XIT/24Ow9kQPbInudXM3wN/j4SlzZFIdPitgeFLT2+E6Lfv1Zy1KgAIMAIY6BFn9ABLgg7IJLCddUCwA6H7WZ33WAr4UAkpEWUA+qkH5bUICmEC77BZW9cMe9rCF4wfc6A/38gzQKP4GtkDNG60oCUFMWS6secqHYlCGPjk2QT68K5Dzea8/nJ8DG5/j59X/ZV/2ZUsZgs4oE/KYh66lRMQ8KAGej+wfHoYArHNzWPViBLyMealHv9WpPygvQN6Jn5SCoC7Zf9InfdIiQ/IzB4B8AVu/yVY52hYFQq6eJx9ykeLK01Iv5WP8yWnGGWb7Anyf3SiPPq105a5BnqLKY5rHYM8U1pPm+Pb96SSwAf7p5HVT77Y4y7TIOjyNBTYtrDjx+balGbC1OFEDNj8BLhYrblmmSjtUJ7CwrgFRZ8W7Rxn4bZauzBJZKcA//h2wASRtWOeStysVuNqc5eAyyoOlCiBx3gLDPAH0iRx79I02aIuylWv3rbZLyWSlCxCz1KNrAnqy0R/WtdTNAAcY8lhk81Aa9gEIsgJUioNicSnbi1dY8UAZ/SNeYMzIVYxCXj0ah6LUVlz7mjKL2kkRUiLzGATALrOJ59FGMLLWT8HslNmkmChPXoKdx+RAqVBCqLnkTmZiA+d5zbTdKKSjvJyOcq5tc16eZ/suY9kb4O/5qHdgloW/zgg5qekT8MuY6UTGeHLlCoICOcDKkpfRAgxROaxeGSGsaUqDlRm1kFWa5QZ8AJpy0CL3vOc9Fz7cTlZewnzPq2eAf5Yk0Oz1fB0qxsIVGKaI0EX3ute9FqAH7CnCmXEC2NoMxXqUww+QAb6sHqDbu2vXCicAJW8g6Z22lB1Lm4dBBhQgaogFTQGRJcWA9mE9J++ZySRILYhMCfFcBKndG/DFZSeLDk6L3lAfGYpXSA/F8yuDostaJ1+WvLd16W/7Gfwmcz+Uk5gFr0dqqfjI3BV90ly6nu9nWujk7P1NRn4Xj2gc1XO1dNLracf2zP+XwAb4ez4bAHPH9lqkpVUCl5O23M+FM/8GjIKcQAJ3DAht+vG73HZiYTWy9gEnkAWaOHbXzKLIIuusF4APpFm20R0sXjQPq9P3FEfWMquWxYl79jcl5M1RArpy1SkLFASAEpxkmQbYnY2jTDIhK78pEEBHefA6BGcBjPoFifN0CoZ6vsAhMP/oj/7ohR4Czj6neKRVKhPofsiHfMiS3dPJnBQGJdnBcZSE/pUOyZNAFznf33eoIpZ7QDhpsunFGY+pQLzVS11SXAWH/UjxNH7aZiyU2Xttm96+I1vjrQ3a5hntnx5FnP6N0jlzWRU3SubaoQ/kTAkyII5TDnu+PA+ueRvg7/mQyeKQr90GnxZi1mS0T5TEPKa3jUstJtYinl0GicwSL/0W4LQQAScQLb3QvZ1GCSyALy/AZ44eAMQpojyPvBFW6swM0lZZKNITUTIyfIBdPDLlAMQFXFEbgFXOO2BOKRgm7ZaLr+2UT21Q3wSolBEvQ99QH4Ct45EBLqpHRgx5sTK1sXPotYds0FH6ZjMZxetkTSCvHJQOaxllw6tI1uWSA3Bgr66OfdAHgOxZFrv+2IXLeyBXSqo3fGmvtnWGj/ZRSrwulBelKINI31Fc2uF7RkHpsb3oPa+uHcLGjQKmNMhKvfYb9F5edXVcRJ6Gfq29ognSa6pxHbCdvDy5iNHwpBxhYQ6T16SAZrB/z5foQTVvA/w9Hi4LAaWAzgDUzlhxAReLxiKK+w3k5kLL+hXkBBSAwcL2HIAt/xxIxB1beKx/gb5ZFpAARkACteBZOeidZxPNMi1nbe0cHG0BvMpGIembkzGB4ad92qct75TFM+P9BTq1x1U6JlrD88oBwLJh9EOe/N3vfvcF6ChF9wC4NkB16maK0X1AhvKhxFiYb/3Wb70olhQYa1z2j4C1dFMUirYpN2WmfDIt44h3JEiqvep079yPAPjzAIyffhhDHhSLm9JAVzmCQRvLTKK0yEj6J5AUB5DbLzich0c2aCNeE/qKXDtiYk5vbTCmvXiFjAE6ukf5PicLMtUvSl98Y9IsR+X556Uou0CttrmXLNocphzKlIx4T4yNt3u7t1vqcq8fsjktdbnHS3jvmrYB/t4Nye0bZDGwNgEMTvk4ftPnAMtCs7ABsaAhOgOodRBXwO1IYWAj3xyV4jmg57loI5Z9Lr7PAjCWpx2juGMA7Vhjz7rXgp3PAADWMSu6DVYsXJuv8OSsZPnjn/qpn7rUHXVDCgCpXa7T0vcdINR+VrIdr4CDogAWWduepxCLDWShorSUh1fHsQM24MPSBqY8GG11EBqgDyDVO4OuLFJUFC+M98NS5qXYB+DqPP4s+zJsUqRZscZOrERftJFiplB9L45hfIyhQDj5+Jty04eA0nM+E1+wKUtcQZYR2bRpbB7bXEzHuBgvsqfIKR99Z+3j+gG0MWgHc9b4VAJHLSHjnsKv/42LOQjwxWR610FZSymNa3nBy54v3b1s3gb4ezks/9uogpwszQ/4gA9Y8sUt3vUuSYAG6AAM61k2CwDrZMpevcf6bXHHo7KuAUrBxGiWqKHJ1acMLGZtYLk5FI11jtcG/Hh737dFvuMaygBiVVvkwJXHwgJkcQPMjmWQeomucc1gXkcMB+pAAnCxtFFAvBbWPrAETK7aqd/aog+Akkw6r4d1S+HICtJ+faEo7nvf+y4gDqD8Lq+/soGS8sjBZzZB6Z82URLa4rvO0Q/4AGrg7znUS5lL+iReYN8DT0N7KCH0TRcvyfg2likyios3QE6UPb4eWNsbwWp3UXaonXkeD7nkSfmexc9QIPv3fM/3XKx8Bkf7G8rwmWOTAvB7baFn9QNz8qJkxXbIh/L37oFiCY3Z+l0Ae7xMD6ppG+Dv8XBZIEAGiDzgAQ9YrK95ladfkNEilZfOLZ90TM/MTIkZ7GRdyjYBvKxuAOFSBqCWTz4zdOamoyx4liVlg+ahaKJSgJLduDhrn7FOAT1rM/7c59ogIAzsWPwyhQAqugKIAURg4bMoAM9ltZKF+lEbPqN8ZBYFhp6Nm9Y35+VQVA5WUx+FJ/WRMkD3yHbhFbHYgdHklCfQUQauAEo9XowCbCkS9IqgMyqNDANEbUHBkE/ei5RYL12h8HD7nbWjPRSgNFFyANZtvMrCj9prV7B+a4s+kgmQRg2ijZJZCiLFWiaYMst4AvQC2GQr9ZRHl+Jyv/FPHtF6BY0L5vu/U019RqEwYshbLCUF0bsDOspij5fmwTZtA/w9HzogjDqR4eFdq9x2liwgZPFz89vhihIQjENDALuCYBa+n/kia922ENv4439ggwd4xn4AACAASURBVGoBLEA5K3tmicQtRy3lhQBEIFr+u41HLFGgh6IQ8BRsXZ/0OHOu/c36kz3EAvQcOss1D3ar7X5HHQA4f2sfkHPWDo9HYBZtlFfAanZGjvfiojPuf//7L8BT7AGQkjWZ49NZ2Lh5SsFVkLv31TZ9yLrAZgoCCDteAZBrH3pFINj4pUAAIXpD1g/wl/cvbmDfAKWgP2TdZjsxHQrFWf1z16p7jWe02lrJGwuegtiHsTHGjpxOsftdedrmksbJ86IYzCf36795QWnMTKv1Mppzr7HRPsYEOg7lRAminSgVitzcyNI/yyyhPV/iN7V5G+DfVHGfrrIWDeseaFgQzoARsAPyFiGrOCsW+PbOVOCHi+5l4dVskSoXvdPuR2AHRMoPL8+cdSq3G9gCHfRAfPykBtSrXK4/yw01ozwgD7y0sXzr6JAySLK6KSTfAWbtQY9QHkAHaLPA1eN7zwQiACI5FfTTV1aySzkUHYqFwqQkga5+AZUOEOtdvCgYStYLzO1WBc6CxCgjIMwTIv+CmvqV15HSiGpyTwFLQMtSdy9+nGwpJYAKQMlKqqardwZMS7dxw8+jaygj9fFAjGVKIc+KjHrvQADOC2HpmyO8RXODx6WsjmFwNhEF9PCHP3yJF7DueRszfRX1xUo33vrS8dIF2vW5cWmXeIaB7Cxt8Jx2O5G0ozEEpLXbGM+MndOtmu3uq0lgA/w9nx8WAK4TJWIhZJmxjFoYumDBUwhAzOLC4wvCcZkFEVlmc+NTFiqPgbVWWlyADLBZ+zwIAE7B9DpCVnLvX2WdoS8ElIEsOgk/z3rTFjEC91joPlNGAbleM+g+igzYaGttsOi1D/DKN9cO9IhrAlAneXa0sPLi3oG8Yw9wxZ6N4weGnRUUUPOO0CtkwRK9y13usiisjoaQAw/42whmX0EHmulLfYs+opS0ZZ4FJFDMe3B8g1gDS1f8gCdhTLSbfCgdnwXkpVQCdBY3mRoH88IckVWEp58eU1Z/lInvUpbabdzaP6B8HiL6TUxHMF/6rPZrQ5u08qjICOhToIDe/OApubTNM+3knUdGUx5SdCmaXhKPsqSQeVG1b9KPe75ED6p5G+Dv+XCxzmypRzMAEjSHBQm4LPys13bOAqde59fZMvhX3gBQkK8dv18wDRh6DmCpA5iWmQKggCYPA82DAwZErDSbo9AnLDO0B8sZgJWD37k1jlpgyUpdlD/fKZZAJ6AE2v4vRbQzfbLoZRUBI+0DGhQfUOhVh2UHGU4gqE4egmCnwCOLkpXMA3FImefudre7XckuyrtoHwILHGctk8R3beiiEICxd9iisAAXy9yGsHn8Qt6I8owD5UUpAkgUkxgB0GT525ug746RID9jGi8e8JkHZCSekoIHxj7THxQVixzvr6/qLQZEobmvF8QAfv+73z1oMz8AWFYQ8PYMoDYe6jEOfs/zcbRDOWSDiuNNGWPeWC+FcY+2Z/Gby7wURz9QeOIkxoT3qP/X+nKXPV+2e9u8DfD3dmj+l2O3yARlP+dzPud2C97/WelZXVmb6wwHgM4yBZosVvncwMmCZoWWmTPTCOPMARcrkEXM0satsywBEvDHPQckQG2mLXZEAgDTNoFZ9+OTpVEKAALeucU/ascznaWvLUCKEhKYFhfQJt4EAKRsPIci4dkAWApBP9ElviMTZfgB2jJ73Ev58D7QWcBKWygsHpS9CABpHmsBvBoXCheAUy7GqTRISjKlpq/6jMtnMYsfiGWQtTa1TyEKS1+d3UNB668fn7GWjRfgJTPeUDuTy+83vuIw7gG6UUSmuH6XG0+2xpBFD+B5KoyB6CkWuHFH2XTOfruQ9VM7lNG4ki+ZaQePEF1kTilPxlPeo3sAvhiNwD7v0xziiaKF/Lg2Ouf8QGkD/POT7ZmUbJGwwh74wAcuwA+YfOaogDh1i3JmrwAIC66t9qXheR4/a9Fa5LyFUh0tMiDOeo8W6LssY8+y+FhilIgAI0UQSAIvll0UxsxsKdisbpa3HHeWrfRDHgLw1AflaW9n21BqACxLM0DQJly0dqNaKAIWqqMTnAc0KR/PzAAjQCYfYIoPZx2TDYue1a9MfRV7EAAvRjKt20k5kDegE1AlGzuE1S8DiHJCD33QB33QlR25ZcewjKPismxRW/hzygvFQUHEwXdeTym1FJd+KKNdwkCd16BeoI7GshkrWgeYi9Hot/mjHr+BMu492o+M3NfBcuIW5BHllJdRufMsIO1Fj6EFyYU1j84jR/NWoFzsQf99R7FT0L23d6NzzgQ6jixkA/zzk+0Nl2zxlTfOImWFWfQWLWCz2FiVLNOuNV3T5zOwiZ5BsZT/biEWVC1X3eK3WKVJWpDSHFEj+GtA6RnWIUtTgJN1Ng9oCwAAEJDPKm7Lvnrw8qxUXDAgkYo5A5296q/0P3WXC+54A0Av+Kr/d73rXReAZFkLRqqT4ipzpr0I2jNPpqRcyBE4CaqSib+BqMPfHJhGFsApT2qmUk5F4nteA/7b2KmLYuQByaqi0PKGKEBg6j6yUmY5+8acfHgPFCNaSmBV3zpuWb3GoKOW9aH50lu3/G+sAbp5AdzRJ2golBKFQT7AHkiTtzZFTVGyj3rUo5ZNdja5iRGguACzMaGU25Q1s2o8r9wywyhjclAP616bpA+bN17ejj6jFNsfYc6uqaMbXkxbAYsENsDf84nQxhzUACtL4NLfLFFpdixCVjJQ6EgEXWIZW7BxyWWjWEid92IRe1m3Mi24rE1Wpe8sUAoFJwzwOhhMGQG4wJ/NV/5nvQHb6CAL3r1lgExRqwvAAAwgyaploQNuwK+uNn3NlExWJyUEHNBTrPI2UYlzsGz1W8BVvGJuHMs7AH5kEPAH2lFarF/KFR2kLvTKOgUxQIpWo5AdYeESvKQsWMnAkjLrALjJg693TResdo+flLcYisAmBYIiERTPEqcsPKeOmXWlHVnKxpfHQiECenID1gXhZ9ptMtDfxpsM3aMv7eLlHbLKu+YRFuv0X/cUk0ALClijuIy3fRudIlocRT83wD8fYNoA/3zkeqalWtwACtcM4ACA37jegpmyZliWPIC5MWhmbXQeDUuzzAkLGe8L2FiRHW7G7Xax5gOXAKgdt2W3+BwtIhtGUBZYBrSdGeNeC7nt9X0PMLNU9QUwuRe/D2jbtGPzkE1hgN5Z+TycgtNZt+3uZUUWCNQWtIc6ANzsg89mho/+5hWgq/xNlrwQ9aElZiaN73hBwF2GEgqHF9SBZ21AErsQcGbVCzg7smAeQVHco5TEjrZoJ20KQDBaWQKkYji8Bc9GBxlLf5OL8RW3QVXh89UpDkC2PBl14NA7nmEemzFfjK5N85gDXpb5R7mSJyUir7+zl8oqIstiJ6XyUiIUjnFiYDzoQQ9aAsS8KPLVlwL+23k6ZwohVwrbAP985HpmpU5Lp3Nv5KbjqbnfrH6X1D4nSQIUm3J6H2ybd7LmLEIZNqVpAiKcLyDD9bJ6ZZwoe74gQzsCIODQOTsAswO2lCP4KINFYJI1Pjlfz1AAQKlz6TtUrN2m+G20it+yT3gwqB8ZHSxVAKMtngPkM2cbsPgRh/C57CQpkLwIgMeSBNrFB6ZsAyqK1cYgwVqKhUxkIvFCBIh5IH7LzQecQBw/D7CysCkKcpwWt8/InVfmWWDLe6JQ9SOQz3PKEyiGQ+aBoSCxMaKIyJyyJ2d9Bvpy23lpZEr5UeRlCykXfWcOSbslK8FkgW9j5iL73ivAWu+QNYpsKhjjIlMJ9WSu8DqjqTxXDKed3JSicTOGvCAxDx6L2ICxaTw2Dv/M4OOxCtoA//xkeyYl52IDItYqy6pjAICNVEics8XK4pQ6aaG5l+uftdY7XS1IrjkLHrDiZFnlFrhFqx4bvZQpuwQ/nsXqt+/j5OdxuR1U5jueBKABKNJHZeSgV7IUSxd0L4szy67dsABWyifPA9BTbr2YPM7ds/oPBNFI68yOKBh1KQdvDBQBDbnMs2zIK0oE8AJmp5NSZvYRqAuQUhQCsjhpIIk2srktPlvbALMy1u/hLUef0hPQZCWz1FEjlBHATaGSiZ88K3VrSwH1lCXlDdgFioE+D4CnRYkAfWOnHcqK19fWvCqfUdCC38CYrCk08kwBRn/5PwoMdUgWUkh9rx3qVg5FRkbGlCzICZBToCx5ysoc1CbxCRvOPMNbnd7oRumcCXxsgH8+YjyfUqMflG7BOQfdyYyscqDBXbdQBExZc+VKc+VRIIDByzFYUNIp8abAnoVnoVmAFnecfJk+ysE/4+SBEvrIIgaiyrRYKRc/KKR4bMDZIVvAyo8247dx2NoCDCkKZag3ykB/xA2k6LF4c/PdT1nh5gEt3lhb6msHmqlLuUAmuqjXJmqzutBVYgWsUvnqynGlFEsDld3CMxAgFVhUJsoLSMuhF2ik1AAckCR/gUd9Umc7TSkk8olyUr7v5qmVFJG+GT9ppKxfctQHSkjfO5Bu0isAGsgbMxlXgvA4cYqSEaC/ZKKMLkpRWyZlFLDyarRDQoD+8IRQau51JV//A3P9NB9kWGkrZaUtPA5zzxwUWDf+LH+KpraYW2gwc1o8wRw23q4ZTzifVXW5S90s/D0f/7k7Fmj3Am+LCtAKLJaLngXN+rK4gYCgKivOfXKfpcG5P88hwLTwLeB4bs8DMLw6OkM2DkoFuEyqAoh5JmAgzqzbLHdAK1BHeQAR3G0ZPUCBIpJBwjL18hPuPa44sNRWgAFkcdfk0OFiwLi3a6m7IxumheyzCTiUCzmifHgfeGQyoTAoMWWKR6CTeC7SSOW0iyEAuBQw8ASQlAFvCYjxIAoy678f/5dy6tmZ094L2rUFLcdqphh5W2SqLfrdhivyLmvJkQSsbjSR4ydY9LwZSheIsq6NL1m0ga1smtrmO4pJ+8i/bCXtomx4aBROR3TUN997TrvKWgLgYh8sd3WjunqXcErG3JGxI1jr4t1QLhQ5D2mjc84XkDbAP1/53lDpFgfAj/YApCgG3DKQtMBYzvHz04LLKrOIWMbAn+vPsq88i8vf6xdaA1A/rNYWINAHSLwFm2dwyNrWsQPa6qesnFl/nDnLTpyBVQdEKQHWIRoBBy6uMIOHBTbd40c/ARfPBqhIy/Q/+kIsI4sauFBe7Vidr1JUvnJZ0X7rFz4bzw3UAbryKQIctfaymNu0VCA2mZETigJPzSPyDDkrS2BSuwtud5SENnu+GES7jFnAqBGxC/LtPQPuV29BXTSc4LbMLF6Ga2Yysf4pUApBGWRDFut3CkTP5W2RWZvweDkUXqeckg9jgeEwQTmDBNBLkaUgZG21A1yZBeqjiShwdBgPSkaWLDCKcqZ2TnrnhhbR9vDtJLAB/h5PiCid0vdYkQDfgueCy193ZnvXXCTAJYvJ86w1z3pGJglKY76JCGAAAKADQPG04gEs8s7fB3rS6rj+qA0Wr7I7Dz4rf54kmfWtbZ2xjrfWFiABXFmBygBsrD/AdNQbm2Yao78pEIAN3GQwyQDpaInALcpinvleFpPPKFHWNHAU1wDQPBKAB+wBUy+UiVohW/WkyAAgGbG2xR9Y/MYHN03OgaQ2d814RkDX5jdtAIrANKVH2cldR8mRvY1LKBxta/cvsI5n7ygD8nnoQx+6WO/eqSCjRns7wqJNe7WrYxDmEQe8GGmhxo8iElNRHjkIzBtH3hGvCH2Tl5QXpw/FVDoRlQfAW+SJ+BEczxCZ3uIeL8+DbNoG+Hs8bFlScdIAwOICQsDH4vc3wOhwrcn7l9IYd9pZ5BYpWoNFxrJugbEMy+KxSAFWbbB4LXBAzCJFrcg2wTvzGuYZPRM8okcEQbVRwBmlkyJA88jyABKCx/jjaa1qM0VQNo6yAQPwDDQpM9w8aoOCkv3CWwC6frfvYB45MWkS3pL9COQk0CylkzIDniiSeYhZHDY5qb/9AoF2bSJL8RZASTaC6B3dUB/81m9KqdhIdFHBUkF6XhyZAFvxEO2pPs8D53btAuJoI21tPLUDPYcmU16vt5zGgnakMIrrFEtwH69E/AOlJvagLSgZgWuArc29cIanI2209wW3Ucx4ioUwKlBXvCPZRjzHPIAN8M8PlDbAPz/Z3nDJFkBg365FVmwHdrGGAeTk+WcgVAMm6FtsygEQgqMsPouLVcZa5MJLk+tME897pg0x5dK3QcgiduSDeALuHY/sM8DpNxqJtdtGKEDDmu6ohLhtbWAdAmwAgt+VteKKelH3emNRm8iygpUrO4hyQUF0zk+7iNtMBFzRP7KRgL3jE9AQ6BxAqv3aApgAmbaIGURTtVt4KraAslREfdNm5ZGPQHunQwJ+46A/WdIzIE6hUmKUjU11guaylMRRjBELH03TxijeCKBXFgXQIXiVb350kirvzLgAY1QVi7/UyzZMzflUH1PQYkLSfrWFd2nukJd+a88MTGuruWK3LuPBfTh/ngpvhIXPw/LcTAFW53aezg3Dx5EFbIB/PnI981LLX5eFIQXTYrHQO2pgLpICcjOrYx6MNmkOmTGCuT5zVEIbh1iMgNTvrMZyxLPWysygmFA0qBDAhBNHJbDaAClOO+URwEWH9H5ZIMPqZhVLNdQvlqPy4rxZtq48gMrIKvZ54J6y0QbBZvEI7WV5kyGgl54pC8c9UTLK0g5ZOvqNPpPqKF6gHw5s0zZtmjuKBUoBWt5UtFFUBvnanyD24IgCaYrKc5970Fou3g5AlO0ikMnTKO7gPuOIV2exU6D6ABwBKMrPRXFVf+++BeYsdPJBv4g58Ga02wFmaJqZ0dPRDykiQI9G4jWRn7qnZ9mEN1+0p3HgoYjXMFJ4KNohmEtp8ehmmzfe/sxh47EK3AD//GV8wzXM4wFYnawtwMwK7Cz7Cajz3JwCfrnJM7+5w9H8Zk2yjFl8grM48BmcUxeLFaUzd/KWFWMTEiqF5YejR92w+HsHL9DqdE5AURAUyEyL0t/KRPuwsgV4WeKyV1iDLm2Iz9eu+RKSvJoCpZ7p/a7AsrP5yW9y7+Ti3s4qogRZ0WShrbh5QVlAyVq1E5jFPpUOwNK3+tM+g7JylINzl4sO2FE9gpwyYJwwCdyVj/cXmCe7dkRXT8dV+LzALFoEZdT5/sorkyfPqDOF8pr8b4wpaUoIoBs3Qd6ZiSROQgHx1NB3jnieFCGjot26yjQu4j9+98a0xgrYu4dnwJMTBEYt8rjmhq0bXjBbAcdKYAP8PZ4c62wI4I0bld2CQrHAUQml3MUft8B6vuyZvvc54AAuymDheYa1hQtnYaOOZM90GmNb3SubZY7LZW36zMKVaSHQq2zWo1RDVjoLumN2idv3rkkRUSLKoRja0AXkeCDiBWiVDkqrjLh9/+fBRPPoMyCR9umtTfrKwpQRwjqV4VLqada6NrazlRWKMqNg59ECApjOk0GJsfRRWr3gfAY6Z/ylnaoUFSWgDsoBHy4OItOGt+ZtWsqLy25nrf5p49zMRV7kJOitj5QQoAa2vAXUSYonCq4zajxr3nRkQ0qKV6Rf5MObMg8oA94O5c0L4vVoe/GQsrMyKMwLfeEhaIdMHHIx5gWtKSe0ncCtOQTsybA41DxldY+X50E2bQP8PR62QCOr3G8LSdaFYxZ8P48uaNEFFIFLYD3LsygtcIsbxQCUXMoT3BNQY42y7iiEzt8B0qw+QA44UAE45tIz1QEQlCOwx+oHvIJ0ePWO8dVGzxf4zDL3u4BklJH7eCAokV4zaINSWR1Z8/MESkqRRQ5EpJFKk9QOHoFgI1kqQw74TCUNVCk8tIk9DMrnVQHYAE++OuCnIMU95OADrpQvQO3EyPh9CqyNZ5QJqxm/jboRbNY+AUxK1g/5d+Z8yqhDynh2Kd/Zb/OCIqHkKLWuYgbqnwoMRcMj6DhpsrAhjbLmwVB4FKV+zZ3V8xiE0kXVladEAZsDUUi+M/baKhuKEuEB4PkpqlKLK6Mx3ePleZBN2wB/j4ctgI5CscBxpKgXVEe7Ni2soxbIpIJKkfMZjhrwdZ667+KQWer+9hlAk4ZpYxJX3/8UAOtOpg+wREu45umNFrXPgYuFj9P3G9AALAdtAf+Zdz2VlPLKrAF42tqxD+3cBYw4ZfGMjv/VL7ED1jkwAfioA1dejv73ekOgo224ZPJUTm0U0O6lJJ0VVJqkfk1lShGRDXmIObC2o29QRNqv3zwCAVzKT3/FTMQWKr8XjfPixGg6jZKyUV/3FUBNSVMGBYh5aV5sYgxkQKFhUDUd7UCuMwsq8CcXtBJLXj+Mr8Cusie33stPSukl1+bpHE/A37wgi1J3232LGvIZjr+d4p4vy2xmm+3xEj24pm2Av8dD1kKaHDfgRAOgSYAq8IrDnnnqdas3HQVkUg59JveZosg1L9e+RTdz71lhlIzFiXOWmZGFxwq1OFmkLFgWsAWujvKve3kJEAFygIsVyYou77uzbMpuqV3rvnfkMx7cSZUUAtrAQVwAmlUrdZVSqQ2UpDb1shYKtDx98kQZCeJqF+5e26RpkhULvo1DyVTf22HsO/0H6u4HtkCenFKcrGNgKtgZCFNKZaYUzxAgJT/AjxITKEZ7iBegaASc9Z+sZyym7KvO4NEef4un2FFs3KTfdmZStJd6Abp7eGIseHKQsskDBPh5YGVfld8/vQT1Tc9sehWUk3nMivesTWWoIoaENvJGKBjjXVLA2jPd4yV6cE3bAH+Ph6wF0IKyYAALsGMd2aXYy0vKU++slAK3ALQ3GaEPlIXHBrAWu8yNgH/yzuqyIFl+PgesKCCAzTp3ngwaQhnx573Iox2uAaxygBLrE4gAInw8K3RuAqut7m8zUYeRTWWmb9oEyKRU6hNrWJtQVHHgUT6BE+Xk79JGgScKB8AAQbtXpS1ShuRCAbBEu/RPXR3gFg3VngB9pKC0GWjrLyUgzqF81jZl6fsZ+CY/bfX53CDG0m+jm7GmJHgP6kjhGNs4b+1QTwekUR7+N2ekhaKyeGsUCDkkP/ERgWLxF9w9mVCSZYCt29rxG0eBfHO175SlDdpibqL5xCxQTmSMGiNvMnWfeddehy0f/+zBaQP8s5fpmZU4A2JZdBaJQB2wBHLlMMfxxte3YQmQ2CEpCwNAy3YpF7+UQQCqro6/bcEBllz3mYLI+pUfbhHjoXHhE5CzyrMk27KfNVxeP6vcGfIUAAoFYLs6xCw+1++yTQQV0Tb6xEr38m2AoX4UDgDRHhYtiqbXCZaqOndzTit5vjxGZo4YhudZ7GQWsCYPgKifrO3iEvW3NzsBd6DpiAV/S0WMeptZQXPCRJEoO+6/4DHvgMKkOJTV1dhoE1qLx0OJ9D5cZfE6XNJe7Xkwh8gZAFMmBUxRLgLHUlGlpAok9wrEjmAwPwL25lttac5OXt937SJmrEg5lXnFujc+sqHIbAL+mS2iraDbSWAD/AOYEFnebaKy8GWdAHyLD3WwTqPs9XOyXCw+VjnLFmCwaCkE90Q7EENnzPRaO/nT8sUdW5DlpyxAAixscuq9p0ACnZIFXMBy0jvaXxrfFDuLD63CUrVrF0AGsBSZ51ANgErAWDaQ3Hq53fqhLQBNXWgQuf+oBDnqgpgd0wD4WPmClAARWKknD6XdqixYNIe+sXyBkU1KvUFr7j6Na6aA9Zm8xTkoHRY56xlQCoIKAqOatKuNZZTh3M9A6WpXmTBTGZMZOQmkkolgefnwHRHhHkaB+WG80TPtBuZtUJA8D/LTt/Y28CbQOOSDYmmzFmWsPL/J2FwobfMknj3uX1u1j5zJB8gL3PIw1ENhpwgrc8YDDmCJHkwTN8A/gKHKYi6NEHeNEwYcLlYkHr90RwuNxSrbxq5OgU0LO2pjuuiyNFAXwFbeu7xsIMGqdfmMBdbBYj4DbuX/W6AoC1kqFAheXp61ugoal4c+FzGrtIBged3AWm6579SPBwcQ2qCdqAgKIcUROGqTZ7Qlrh64AWwg1msByaFNZDwC8iQrytKzwJdywJWLWZCJeAAqBCVSxo/4SUczADL9QFGgvKSyAlKZLdqnz3lU+iB7iLclM0qAVHuKrwDm6CwyI+NAExCrJ3qOzMVy9INnZN9Dr6GMUpPrL3jNkua1qJ8SosRd7lcfhcub6JC15EqW5GpOCG5rq7mmP2RZoF9ZR/H467RifUKZmSfmC8B3DwXT5f8osgNYmgfXxA3w93jIZh69ZsY1AzN0CFfcImRNlkFiAbPMWXE2tpQaZ3EDD4pBuQVUWczKYsFJv3SUgO+V23kxgNCiBySyYzwLFCzygAhgOAOdqw40Ab+UTe1SDlBldat/nvsTGAZsftvkxKKO20YtsAj1bX2MxNoyJCf3BLYsXXQR8PO79MnaMHcgR/+giwAkINIP8iA/NIe8caBOIQEmlAelpM/oLcqyVw1mpRfo1DbtNTbqUBbLmmeEpnH1chL3aQ+ALSYxA6bFaCh+CtE4UpACs9FXAJU3pI8+5/mge5K1HHuKSj+l2TqTvmwfZSTHePXapy5Wv3lADr3ecG7uii5jXJRaqh0oPHsZ5OL7jnXP4DCX2sdQRtmaLtrjpXowTdsA/0CGqrRFAIlywS1zry0aIMMaZJkCEPeyQssCmSDpOxYWLtUJkZ5DDVEeFmkLz28L1GLtrBqZI6xmYAw8C8Zl9Vu4lIO0Q2BCaQAkbQQkFnBBxeIH2ssK1S8ZHCxr9bJ+BWQ9qwzWthRLlqVnC3KysLPaO1u+fHFlslDx7OpBO/F8lC142R4GgOZev4E1S1gdYh4zJbGjLChHioNlDPDsi7BDWf881y7XXnM4M6Wml6Pt5CkmIeed9S2F0jVTanlU2oZSURZZtNtYv6Q1AlEWfy97ISttwdWjtYxhXhV5GnvjxVhQtz4xFMhQZpCf2hD/bi4UKyIn8RKejvskAjAGXHPj1IyTSPklK+NDubiPjDucbqZ3bgHb8wGmDfDPR65nVuoMhvY3y5BrDGwsZi7LAwAAIABJREFUWLy8QBhgAJ5zSzuAKNCI+0cFWPjcdyDPOmsXJK46DjXahzXqOXQLGkLeuCOWgR8rLQ64OrLOWIHqcT9QA2Tqm0CWdU1B2DkMDB3MJYMnmqc3K6mTJY0/dla9vgOIwH2CjDqygH0PWAEeAHbCKMVFLqge9WW5pjj8L99fmW1AA45kwvLnEVGmvbUJfQMAAV6eQ6AdXaNNnYipbcouNZSCYaX3NjLn9dgX4L4OPVPepOK03//a3MYr1I3neGPoJSepUvYUUe2gFFBK8vwpKVdAKyAuqGvcxHwoXOM7j5o2B/OePKsd5MsrMyeMMRpRGe7l0WmDtpKBDXTmnhiG4zjITD0pkvY4TCPlzBbTVpA1dtvVxHDVLx8zc7A2YZ6LBOapgVlLFpaFCTRs9GE5WXh4doCT1WshW2SCiD4DkhaY+4oHsPbL4Jhph0AN0HPdARqQBcICpB1/IJagTRZwB62xPMt7JxD3xm8DArteWYOUlhgDFx8QC0aik+L+y89PCfmcNQmIPSc90dkz0TD1W3vqj/p7EcrcJUpWvCTWpkAqigbwa3vHAJAZAKUc5Peja1jBvBtKwAXQyqQBsCgr9AglrL3KI+eoDl4J2Vg2ZFlmUNSZzwGyH8DHI9HPwFAfAKHy1NvGNmMogNubwPyNumm+oLNsMmMYCHyTj+8oIHUbUwqsFNw8Nl6g+xgFvEicfYkD2qB/nd+jbzaf8VaAOa9inoBpPFGR4iFOMeVJiNcok4fhtz6V8jo9g3NZWJe00A3w93zg58TP6mF1s9QtcIvLYmx3Z92RXof2AR4WHtDlphesLO+5XPtoF2BqobMcUUbKds1USe0o7c/fApqep3ws3klJSCmU3cLiwxPjrnuPrroFMVnPwEZfA3hlTM7ad360GxBTEDbwUBLAhbXuykNJVpOSmcqqQ8n0V+YKzwHwoxjIiEfR0c68Fd8LdgqUx9EDYG3Sdj/oFfsUALAsGDEUoNpGorlZSbumpZwFDETLZuHpUCDoJ20DiHky7ufVUcQ8BGNljCnnLG/9II9ewuL8Gta99uP7yWCCsjLJvywuioasWe+8COMm3tCO3+l98k4AuPlonjEUtEsWUa9HJEcKlGdkbClS1n2KmUFS6udRO8f3fKkeRPM2wN/zYZqLKvC3+PCwrNSOnWUhWWQCiyx+ixLfLRArJdBiZtl31G6ZEADEwhRwZXECbfw/4OGOT6CfZ72XwslFB15AhOeBwkEVWPgAysLtoC/Ps+zEGuR/s85tbCpTqHuBZPSFe3DwAKIjov3NskRdOKoA96xOljdgnoFYz7jQGqU/ppDaUEY5UEwdG8B7Qm+gkFitKZMCmp5Xx/Q+fEYGPuMZ8Vw87xx92UUzIKqcrH7PUBZkHW89aS/tsEOXwnSUM2D3GU9Jv4G8OYCCUbex8NMBZsbcGAJ+Y6ps9BGrH/cvsN4Gq3ZET4XdOHgOqFPYlDqgBuSoPl6SugWIC2Z3bo45Rb4MCB6Sdsniwv8zWChY3o7d3GShTcUq5mF0e75MD6Z5G+Dv8VABpCzd2UyLkDVpsbEA/S8jA4j09iCLcR6vC+BZhO6xsAEMa8/ix/kLZFISHV0MIKKGAAaAB8TA2UJF56BY8M1cfgrHPcp0P5rHQs9i7Xx0i5oi8CwwlfbIakRfAAV88aRfyudvi38xgnlPrxXUJhY/6xrwzFctkl8UF/DSv9pUiqVyUDsUjPRP+e69rCOFo2+9UFyZ89C5QN9v7WPRAmTelo1gdrKWgtg7cScvjxLST/XnqXQssvGVEcSzM36Of7APYnowvBWvZeSh8Qrcr4+NubKiTQCu9gne6oOz+Sk29VNm6J8OQDMn/O1St7bwrsjbBjBzgIfZprH5ZjGfkVlK3vyQQkqe5l1n5Gub+aleoL/l4Z8PMG2Afz5yPfNSp6Vv8bF8BRBZ8yxyLn+beSzweeY84LPwWUwseRSGRcvVF1AFtMrpgK3ApvPLWaQWI7ABipSKRa6+rFJ1ugoOqh8AsbzLLS8Qqy9dlApQxS2zEDsCGfCnHLp3buYCKkBCmeoqOGsXsIA2hcdSZ7W7ejn3BMhoHXJkvbJaZSyhJFjRztEHQCgp6YN48YKyc0NUtE6B63hubXMfsENlUK4A0ln3LFvjCICjhKaFPak8/ZRrT3EAce1jZXs2owB4C36ztqPiyE/MAW1j/Pw21p2QSS7AWBvJisckvoKK6jWKeWfRUcauwDevhfIztwLqlGHzdY4hj8T8YQTwggC+eeTZjrpmxPAiGAHasl1nK4EN8M9Wnrcr7agNR26YOxTLkAEkcb3uaXdklixwAijuw80DJAuVVYa6sdD8b6G5p8wLViMX2SK1W5VFRUFYpEDeokPDxEeXmtlhVoBAap9yLEJZIKVq6of7a2/nq+sTKqXTINEaKQJAPsHMvZ5zP6DGm2ub3Ht9i4tXV0cYJOTK8Z3n/a8e/dJXoEK56bPPlAskAS2rXgqoH2DK+gZgyU/WEPoBUFNG6DNBZ/nsZDYBf2bCpES0sYC7drnHD4UkrkK5eckLAC7dMY+BoqAkBM4FplnjPAVZN5QCwFRmm7qMEeCWIWNsXSgbaaOC1gLd+gvEjev0sswbBoHPtQ/Ystx5e+hAyj0vQ3vQVLyVDt8rjdUzwJx1LiVUuVFcBYfRkBS87ykmRgt5m6vmlvaRBYXESzGveYplCaVEWj+lKk9vYOaRbF7CY4PbBvjnCPiz6LkLMjAwIWdwqg0zKYUyVkxs/KcFDESkR5rYfiw+l8Xq/9xp9QFIVjkelcUrNdKCbEOQ+tEzwJJLX662ZykUaXOsW0cjW3zqjgZRp1hCO0UDNWBVTABodHYPykdZwEWf5y5SZUW/AGNUhSOHAZvfOGb9m6mfeRNAmXIEMKzRdRuBlX6QoUBlHDIqg7Ut+AssC0QGJhSbdqIuKAn3sPiVxVswBo5nnt7H5Pg7BK1As3IF2/WFnAE/i5yyVUe7fcmXZ4S3F+dg0QNI41YbA2AWv/aLu7Dkmwd5IcanOA/r3ZgCUHx/wIhiWb9AnJIQrJVVo0+8CXskgD+qy4WS4jFqN9m4/C1LRyYOhSBIbD6413gL0pp75qG/eSLG1byntLRbPzs9k4LQB/c1Ln5nPKw5/mlI3aRlfXDVbIB/jkN2FAdvgltEfrKQs1QmL+1ZwGkB4bpxtgJs3HKgbjFYPKVEKi96hUVucfsNDFAVQKryUxa9nhBgsqhYXSxUikBqoQyLztpRV5RM56p0aiJwA05cdkDITfdd+eEpB8CAFrFgSwsFiAWQU36A2w/6CfjrA6ChXKJmlLlO3ZtWdzs8la1eu0ylYaIPgLnMHm3xDGUDTLW3TWk8Iv11PLKy1EsZkY3395KXZ+wApgw7ohq4URCUU4eaTZ6++EFKX5Bd4BtN4wwh3hDFwDMRmOWZUGbmQymeDq7jmcild5+L5VzOu/9T/PoOSI2rjCjjiE7ipUQBTllqq/lQeqosIGVQjvZdiNdoE/DXP/W0IzbA9TmFWs49y53i5wGQNc+BIlIG2ka/KGKBbsrG9+SHcpTuSs5opklrTgXQOmspN79nVtQ5LvODKnoD/HMcrglIa3Car+TLatEU1jj32yQGHLhZQAyAub2sKGBq8fgO7eF/lIv/ZeRYNNx/FIV62xqvTnX1DtIWKiqFtWgR+rHI0Q0URBkjBe46q0ZbgSPAUi/aROCuoGQ7aOOLKbo2G+FpAYLsEgoFIGmbH8Dq/9IWARBQ1S/HDwBFz7gPyJUpo11ToXleOYAZLQKkAApgJU8yYIWmQAqYahcLVHv1QaohIJXb7uIRoXYAFGu/dxNQcrykNqKt6Yf1Ecid/08mFCiFhoLSPwe3tfvUeFGE2mduUEQoPfWx/GUXlfrJgwKOALrYBrk0B8jAD4ViXMiH9czrcA95kocxZ907lsKcM/eUySoXC5CqS7EXXM54MVb63a5qSgPVw4vQfl6mZ3ilqKNOOZUCi4IyH8xnZTBYeLQ+02aGDSUV7XlS2uZm7R8NbBvgnyPgK9rknVw+IO/M+pkFAeRZyACHFQWsLYh4SAsbIAACCw7Hy1qSlhgdYhGyhnH2WZIz13vuXgTSMjooDvVY+ADLorXYLBg8M8AoyNoik0LHWgRAFiTg6SCtXPTjLFyKBXAAAuVJG+wdqnMoiiWgl4AX6xtgA2vgKKsoD6MzhlixAA/nLRiNWqCAWMLaCYA6/gDIkDc5A098sqCq7JbOyEdlaAeZyv4R3HWVqlqaKoVC8VEUgucoEgrHleKedAsZubRbrMA4sIBZxB0oZ9zKsiInli7g03eppwU5zSFzRkaRz9FWk3Zb71jVz2JB5hMZ8XrsLwCowFk79J3czIOoE3NKvZQg+Zk3rHHz1TileKbH0MY4ikJdnkPbmGs8DZ4h6o7stL+Eg6gwyQXmm/lFRuYBhastE/SLH00rf+PwHxvcNsC/CYDfdvGjqrLoWKEWDAuZRcUKaqep3yz9+HUgC6RxshYOLhgIcLeBjIUACAOjKBOL1uIH5oJvFAzFISvFglW+xQ1AypDp1XwoBX2wOD3LIgQQFq2rPPysZWWoL4ubQmKZ6isrFMWETgCcFJk2c++zNDu0a1JcPlMma1ifgZxUTn0ANOQHEFEwqCAghu4ohz7eOyqlw+NsAioVlNwoTSCGSkOJSRvF1fN8KBJt1t42LEXXFPcAaNqIfqNEXe08jmZhPaOYBECBpjYDsbkPwXPqA5LaR14oqDyIgrYF940Pr8MYqUd5uPpovowC1r1n2jXbaZh2v3qO8kalkF9jG+DXVx4k+RlP9Rm7AvP6CsAnzaMc846RYvxlZdmsZ/7wkMxjzyjXc70PuN3V5h/QF+swRwTYa98E+Daa+Uy/t8PXNsA/Z3i/ffGTc7SwuNAWNZ6XpeuAMSAvdZF1E7B3UiEw7JhiC5xVLvsEYFj48pmBK+tT2Z0F08KMRrIIBRxZxyxgdQLdFo36OhpYDybnzBKXKmlh45Rx3x3kNXdm1vO45t66JPhIkVAq5Xrn+fhtUaIXLGiWvP6WlZF1Csgs+s6JZ7l11LC2AF8y0T9eCRAHdi5KC5iQu7aRSRlJncWDpmG1sia1FX1DIQJcf6O3lA2glVPgWTks0saVMtAeAU4gbvwBKS9DXUBPWQKirFvWuLHLMta/3mPAc6PEKSyWNkDVb3VTOMaffNqfULxAPTwXY442iWrqvcCeIYMoM0qOMga8UYAAWD/w5u26NTb6U7qvNgSqPDay4VkKHlNOzWHyIif94nVROAwW/dc2ipQiM//RNqW0mj/6pq2lhpqj+qUuc5exQnYznfWmLvADrGyz8M950GYeMsDm+lt0eFHgZFLP4FKplYAHtYD3BIZ4W/+jCygIygFQeQUeQEBFzACohUmxeFepxc0S9izXOavQ7wCLGOLr3c+S53kAEotTGy1c9AZALp/dAg0IsggtaM87wTEvIsVVqmKplECjrBJK0GsGtb1jDrJQ5xk0U5ECZZQIQEYNAUmXvgP64gboHu0HXCmSqBl9wCGzIFmhZI5zpkABL4BxOiil57vapOwyqbQ5C16bBHJx4BQmwBKD4DF4paPNXWTY/gTPaYv/tZMcjDWlrJyOLdBvFrisKW0oBbT++F6b9NFYmjfq9TneHBB3dlLnL2kjA4DFbz5oq/p5UO7hKRjzAvZRbO5tHDIsehcvpeQNX2UDmSvKJGN9VRdlQkEoh7UvCYGHyHMUIO6coGJOZbCZP+qjzMRYjAcqqrN4jH1B28bpnJf4QRW/Af4ph2sGg9aB2OP+7+XWrGtcskVsojcxWzys9d7OhPMEYnKrpe5ZyEChbBv/W5BAmeKwUC0Ki5e1ysqzICkCgUqgCvCAygRM3Q8wlCkQCZgsRm1Vd1SRxWpR+7/sikBOXyxoGUUsNtZaRwYH8om63P1OkKQgeC7+t3iV6W/0Fnn0YnT9U4/yAA+uWpsLWsvCAZSsYQq1w8tSqCknZbdpqRgFRcPCp0D1DyAZNwqaZSltEA2DUmiPgvHShizmyWFrp3qAO4qJ4hOD8Hu2J1DSbjn/LF4UHYD2PIWr/8ozpgLevCWy9Tv5t++ifQ1RVhQL4KeAyYNVbR5RPOYG5UF+axqOR2Be6H/ptwLKHWXd7mtz1/PqL92X98XLofBZ7qgf5VNg+q8P5pZ5MndDU44UlPF1Hw92bpSrj81f91FgFLE6rRXzjndQ2mnxnY6zIJfKaT4qp7janKMnBYZPCR17cfsG+CcMwzq1MkujzBePW5QmUlynycb6NhEFwHxv4csyAbrx61nUwMsFhHDA3GvAzhrn8lvwE6QtEgtZHZ4BQrhegMfqQyHIbCnnO8BVhgU0z6rRBuXI16dkLJgyN3KpTXyLv0wYFEs55RYvesFio4D0Zb43N/GSgbrjd7UzTwB9wrID1C7WtYXK2i54ibbpFMwJAu5Xr/tZe2TOYvQ/hQE0AlhllQKqfm0pi4V1D1BRMZ7lGZEbC1f5wN+mK8Fi45ul3G7fXuauPNYxGoxlztIV7C2+4Vmy6LRL44bqoKh5Jx00lvcxz9UJqChdil4cBy1kLpBP40S5l/7LEIgiM6/EF+5xj3sscvad7Kry2jNACm43duabdrKolQWsKfy8NHIi25SP+e2HV0R2FCLvEmWE1qNYzWvzJlDt/QjqNKfsReAViKdQ3mIrru5LLv5Xr4A7ObofDUcZFrTt3gyyspYmjUm23XeRPYMN8K8C+NNiL+tibvaYZ7Bn+XNN8eWCUzhG4GeR4W9NQvRIh1wBH+ALNCxGE91CsqBYOO2+zYI0EQuuWmSAg+XJgpRVATTKkmHJAYF4dmUEfKw3linQYJUri9sOILnu8abq8z9w7NgF4vK8bA7BPWWyFvHmM9hcrr1FFVBbgKVyohIsMhQFyy8rscWW10F28cU+I1dtbyOb8tcbkoyFoCuQZl16sQhLtkB4Y5isgI6sI8pCjj2wRRNRbI4V1hf7AcQjnJjpLVgAe+3RUTSUunFVJwDnzSmfzJSTB0epUbQ4fopdbAS3nyWsfOWU5ujZGfzX9o4Y9rl5htZQ39zQ5z7eg77L5MF9A/yOKvaccTc3uwI+cydABuhkjuJiueuHuazt5K0tjT9FTkGIQTnwzZzmOUqzLLAqoO5+9Jf4jDUx15NxVSY6TTt4FjK65ovp25egLn0zh/3wFFB6+uZ+fZ7nH60t/GlMZdBdROve+G6Af4KFD+jLK3arSW9BtevTZyY2a4uFaKGyukwywGLiFlTyXlDWGavKZMRDAmsTTrBLsEy5s2yLoBdYRGmwiFmRwBBAsKJMdDSEe9VRAJC1X5qhRcVK8yyXG5iz5tvZqJ/rLJRATT8Av8VOUQAFVBLw9XwWXtlA8/hlIA/w1EkhWrisvd6QFO/app84/QKLFr7NRrwlygE4lsJHVgCnjVYzM8OiB/iC4xa+cdHWqBJjlLfQZiqvaNRez4m5oHqUrW6bnXhNAFYf7IIlM56VYySUx5OzSa48eMBeZk30Gcu/3c/uzbrs3bPAiQLtQLq8yMmjk3cK3HOUk3nhc9aw+QXsyYD1S1GKi9QGYMmj089eUyljCIDPmNLM8ppLxRzwLLqHMsW76yuliUJitJiTLnVF2ZnPaBtz1dxjlBRENxZRnXkL2kb+5jqr39pRnzIFi3vnMk9qvsDGnLe/xPgwODpzvz0DZO6ePM61J79OZ90LPuYMGrEB/jUIcZ5R0+2A36SQImiSssi5q51HPtPmTFigVKCVNc+y9pmjAyzOgMdvn/vNfaZc/K8uYMuKtMBRDaxjZePZgSdQBoDRTZ2rDqRMbF4GwAeWNmZpY9bxDC6X/aFefaPQyp/Huzrud1pAAILFT3EBjSkjz7ImO8oAbRNH734LzfPKK5eavPXF/yxKyhSAkBOF4UKvrGMDPg8855unfA5kWJWeQbfIfpkWM0oHEDuqgOIGFqgH9ZEHCxXd5owfsharcDQCJQbQAb42lUrqGfLTjuYKBU+JGDs/AL0dssbKeLB6U+gAFZ0h+JnSmJ4mxaWeKBuyBvDKAubiAYCws5IyJCZNZAzIwb3mh7HI6s/iJrP/sw4X+RXDUI626hfrXZ08HLSXq6wl91O6lL71UVyCnI07Y8f6ac+Kz5Sdh9t8Mu/FIvRTWbwD5wQB8+Iy6tR/so16Mzd5lBRCb+Say74d2u1tuAZIONhbNsC/ytCtuWK3mlhAwMQDSqwmFllvSyrbwiS3kOJrWXRoBu6uSc+a95kFUrZCAaYAsRMggQ/gMyFx3XHs2iN7h0UHENrk4vMWKytIHYDF4kD1dPiWhZX132adaATgoy+sV/20IAV/C9rNXa3twtVu4AwM/e055TtTpQyRUkFn6qcF14LVdkDLmqMotL2jd9vGD0A7chf4prSy0qYySoEqF4AYAweRAQRppmIWLGeAxYtA5aDkWKQ8JxY+ACRHCsGzqDc8Matanj4lpoyAKo8wK1HZqCDto+BZ0dF6fk+6Le4+a1cAnscBtMm+s+vNq4LE5M/7Uq/P9EtbxS+0naXd0RCBPvnzPJUN5CkN48A6B/4sa3XixMvmmi8ZzwtgQHixjWcFm0sZFRBOHj4jA3Uqw3rpTV5oLXOYrM1r3L5L/9WR4jTmxll9lLL2mVNtNBT7yHqfG65KV1Umo0U7GDzaR/bTe89gWG/iOlh0P6LhG+BfZTQn18dywida7CaaCcNKa4E2SVsU8YIsW4uPS8pSswjjtC1SQA4EZWUAURPdsyY0uqfjZC0GNEjADNwtWIuT8vB3Vm0HrQFerrajEixIbQEaQCBOOOC2GF3+Z7EBPEqDhTjvj+LRzqxznwUkuG7H/7KuWOWCoAVsO2O9HbIyKwBlFqrsIPV6FmXCgylADXTWdBowYAWTozYal7Jj2rEaxZQS7DhiGTEAHn+NIrDIeV3y5HHCxhpFQQGQGxkDUqd5siidsEmRkVeeUMFAIJJCk+XCwkRhkAOFQ/aCwnjzmSFF3gV3y3oxFyhNZWiHuaPN2pOlXhmlc7JkAaDflJL+kJ05VkCdMVLmSi9/Jxtt1A7feU7g3LwzHh2z7Vmy0TdzzdlEnWuvPt4SufCi2nVsXhhDIOsz81L7yYLs9Y3FD/h9p8xJq2iXMVMf2SuDXHhYDAPyEFMgH2uE/FsrM8ZgHlBq6lK+OWZdFifrlZUziLwB/v9J4DK805abKghksuN/Wbnt7OyVc/HGJhnrGRi2UYd7yY3ktvrOxDUBTXQA7e9ONbQYLVLH8XKvBX3lllMsUURZIVlYlAmLKVdZWqE6BMrs9mQVAQ2Ar10WMDAR3CuA6HOLh/JoA41FFcfdfdoQx9oOYO2hDFEeFh7wZhkCX+VSTMBOWZ5JqVn4WWKsLvWyuoGS/ta/LD0gAyBcvivnnFIE3GTJ0qQYU3xk28s8yihJMUWTsdCBDJkBci9PIXtlolMcfWBHL0+ObNEJqByKs1RXZSVj/QKuvECBYG3qtYkUEzmjl8gSsAEbbZoB4Dbp+SxKqP0KQNg4GV+KisEhNmRcKVKGiLkaBURmZEi5Ul6AjNfUm6mUb4zUNQOb5rLPtEV9qBt0HZlQyjww8xo1OHPyM5JY4gwOHoQ5aMz81n8KhLLTNgBNdnkcaEuJCOrTTsBufji+Qn3elhVXr31A24/28LrNa2sG9ahuMimDKo+ILMlNW61T8uJxoGSnwXCRgL6+XAoLf0bhTQ6gY9DjgOdvf5sIFixL14/Jw9K1yOOaJyXRJLGwBLO4qCwOC4SVGyi2HX9aLgUQZRmw+iw+KZWyPEzWCQTapv55LryJK5gI+NUncwbFU9bDmrcNhLVfaqUgKIvMxPc3JQHgyw6ZtJa6em0h8NYelAMA8yxQnEHUdlhaiJSlxeh7/XdpN2WBlrHggAl5WKCUQTL2t8/jj4EuBaHNgp7yw5WDYyfjNqYZ497yFCccTZYS6zwj/SBDdUgnROW4lyIFeGgYdJXfLGzynfngpbCifljaLHXZMOaSMVRu1mOWuXvNL0ArAN6O4Bk0TQaNPVmQn74DXp8bb/EDdZofgW7cu/ujw/SFgtA3SkF/XNqWB0UJlK6qPHOAnFjYgBclYs70WkUgrs15TykKAM8DM18ZA6g6ysHcbiMeZds5TFGSHShn34IxZQAIqqekimM0txsHcu0gQAqF9W5uHeWFk1E7ppVnzHiYlD6jY47vtQB/xlDjs44hXUsZN+OeCw34bb4IvAjUZwa7LeLz0Cf3WfQATFaDiQY8WCu4RsDvp81PJopyAIFgqt/AAO9pUaArZpbG3GRiglhEFi0PAhjiyS1wC8SEBaLx0ibQ5CM9o60WlWcsBvxnpzDqZ1Zx+dkFjt2vXpYroMQv21SUMos+KRMEaPouF9mi4lqzhj2vL9qbMgG6M33VvepmvekDa9RvSiBvoLECUjMdVfnlpnP7WfQ8Il4D7jwgrD7ypsgscmMx20GWxrixT+mbF6xI7cKR67eAoP7g+JXVUc+UizKaS8oiLzIBSp4HaEB47nuIMii20/PmAIpBUJF3xKsjP/3QtyxhbZqbqhymJh7AEKEwfGcOMEqMb/x3YJ7iIVvtYtBQmuYqkCs20JwuPTZFyep+yEMesigIFjqQd3m+w/rUMYGuoLz1w7ugbHga5g1PrNhLXoixMs/UbX5KWRV38jnPhkFgV3kGWi9uUY8yKMziGZQaupTRxAvhKajb2p27oot1mVcC77wHdfDk2yA5M7+KKWhTyRwZOTPvv37cDBA/TR0XGvCnINabo+aCRdvIIgDY3G+BIFaHATSBDazvemsSq8+kNIEsPGDAMrZYCxjOTIiZAQM8LGYUCOoA6PW6wMDI97wECxe1YiFpg4llkQIXCxPA8yR83+FjyjfJA/soGO0CaGgG/bUA9FMdFgfvwMJXD+DxHDCKelKHRahdwJkiFBvQZmBU4HbGGICc/6M5WM44faAia5AGAAAgAElEQVQEHCk0ZZVuOL2J0iz1A98KcAIYllvpslFD2qrNytJW1iQ+2fMpb88DCffoV5af8SnNUCaPuaB+400mpboaXyAg2M79Vw8lhMsmQ4Bj3qiTXGSrpPySkzbwUIq5lH7Y2TesTJY3K9M4mEfFSCg/SlPfAJN72nhkLgHF0i/Xm/WSrXq0W/3+ljXEUje/AbIYkzaRk3soT3ENBozYDLmRq3HjZbCMgWOb5qyzdnRHnZBNm/J4NMpStr6Z32XHeI4n4HA1FCAPEMBWJgCnqMwbc4DC0I6AtrgSMCYz5ZGX58iJF8VQcJUgYd6Iy5EJGpKCpQQYU7KCzHNrowDv1Sz3jI/KPw0Q36x7LzTgRzsUFCRUE6EsD5PXxhpAyuIwcYHBtMQtVK5mA25BCu6xygCACcQCTTFkhZvEWX/qBeIWKheVNWci2ZjjPmCcGz933XYOS6cFogAsZAE0Pyax9ikXsOJ1TfqsOP03+XtZuYWK98VxWgy+A2xcccrA4mYlWoxlZvje5NcWMqDY1BPtwvpXlmfc20tVCswCKSBPOcri8KwAHpmypACUNpeGSlbaAjhZhjwPSo1y8Zk2zEU+KS9lAAht84OHl0IKHNBkLFNjPdM5s/BQD3LtZeH4DHhHjQBDn5FNlptxJhOgR3HqB47f+DnN0TxSpnLQVcBJ+7S/QHneW+Ck74wH8wOHzYpG0bFKAZdxMC7mafsJChpHhQF9oOhz+w7U0fk/R9GZUUbqRWO5nxdjzTz4wQ9elE8vuO+ohJmtA8jNS16xfgpkm8vzVY8oPbIwJ/Dw5oA2qlsQG+iTj78pUPUJ+E4DQD3aBKDdZz1RHOazedEZQmTYGozqyfPUDmub0qbIeeXa2bsjPJuBZEzUSUGpi5HHwzAWMQTub71RbjPJ46iU4ZsF6ler50IDfh0n/HJ/LYwCjAZJel2v6QPQFmyHg2W5KsfnglDA3qK3oAE+2gCIGOxcvzjnvAj1sSABNLDFdWtTOyIBmMWdZZRr7HvtA5AsD1kiZdyYaMAEkJqULEkLrkUCeFnFFAyQARyAIm5WXWUisHRTaJ6xEHk6HbcguAg8cmGzcmYcY+3RACzBTYuc1Qhs65d71ZmCKSBJXm3MAfaUBaXYLl8y9315+9NCt7iNGyqGRWexssIFywGzK5rFgu9KBl46wtrlhQAfdInx1FfKlDeVJQocbf7qyGVy7RWRKD8eTBeQpBTISkot4JiZOcBT/9fGCVlpm+MCKEcg6XnzYFKUZbqkuNVLLvrMYmcsTE8wqiZQVIf53HEK+m2fgs+MOyVgns3xLW99ziFtpDDViZq0X6G9BSg9BhKQ9525NIHZevCs/rHugXHHHpCDtma0BarkKkPHeuShpGStmeiWaC1jGO9vrZlTPF1j1sYt5VrjntWv5jZZU/i8FH1EfekDBT/xpVTOMGAaIvsA9LXhwgN+b5YyafCIFjWLkQXR+SOEMa0f/xfwAkpAkBXNqgLY6BNA6zMTwqIyeablY4KbjMCHS4gnx1e7OnRrLpw5KVh4OEXlAyz1AoTOrwEwFqBFAXQ6R5wFAui495ST/1m3bQYzkdfAknwsBD9AHrdvgrPWZKmUTmlSFyOIE9Zun+uLslloMiaUi6oiK4A5rdkoihYFmojnRH4WnXay3IxTgGx8fFcef892KmYWqkXJQu3l13lZ5GXMLHx9yCosD14bgA6PjQGA07fQycD4URKdY0/mlC+rVr9QK8DK31nx6iPPrHc0GsWsj8azdwnMYKxnAgyWp/F3nMN97nOf5X6WprlGAeoDUCoYSz7mYjGCLEz9Mn95ccbDnAicAs88Wv9TeMZOv/1mBTNqxArU554oIR5jRzJMXt3cNQ/JhOw6N18bO9iOHMixIyyAtnnqf2Cq/tZHmUpl2ZCN/psn5gRa1bxVF2XC8m8XrTEwh6IaeUDkQYEyRNCjFIP6rU/lut9vynEmWPicN0OBUYidZmo8utY4sk9g/39r9baregBX+3Lf0zJNBguQK8zykNvL0uy1e00oQNVRAGVSWNwyNwCKwFTb0ifdQzb4ZRPBBKL9WaasefwfntwE93m0hUnEWgkwTVoLVRmA3i5cFprFiT5p1ysg0Ad8I0seoOVJUGI4cZMc7QC0LMQCeGUzzNxidfhcuRaQRQOoPUfJAFZWovJYrWgB4DXTG9tYA2wpN+0o+MyaDgT0r12t+q2M0vC0CeUDQJUvM8MLRzxjISrDM1ltAbaxNWa9htCYSkls444xLR8761U5QJWcKE+ytWjVa7ylw8o+0Sbuv8/QC8AW8MnB16Y4bmmDjkAwDsoDNK7AZp4No7/uAxbkygDhIZIT2RQv8TxQAUpoP8okD0ffKfI2RZVhs7a+/V/WTfOZAjdGrHVcdm1Vr3K1iYI1j2s3K9p8MCael3VEma6v+pZ17TcPj+HBqjffrQEyYl1TqDa3Uarawogq5mBOsfL103q1frRBn/OkyX9tLOmDYx3IzbwXOCdrBof55nuZcJS4MlnpZZ35nGzMczK1tkqV7dliTfpmvpt3+teprNqoD8XbZrLAPoH+hbbwCR+Ha2FZnLmY5fGa2ICloKGFauIDbJOqF3IHim2KKZUS4JgYOGeuMItHxoLsnrbZl6NswhTQnYeRaRPrxI9nUS8mXJkH0QjAyeJVDmA24fXLQlSehcXCMZFL/9SfznQx6WpLAUTtBfSdK84LsTBZydoKHMiDJabczgcCkGTrPpkbyqEYeB6UESWWZTQXZnn0vhf4pFDRXRSUQ7aMB1ebhSemElfaovOcPlj8ftAwwNLzgLsslnj+0lejz5IBubDmgTvr1fk5xtDCZ1F7jmVMmRtfshVoRXEAf+UbNzLqLJkCyRTRfNG6urVZXxp/9RsDdAmgMM+im8wjwKj/wISCyervzBvyRtUBWgAFpLN2A/hptQfgxg0NIuMMbUWxizuoD9invARiAWV0U8FPp36mWIF/SjyKSV/nhqfqJVdWP7kxnJRPbh2pUOA6r1qftYn8zU/z3BlFHYNNkber1twgc/8XiLZ+0Wieo9gAM/CnQFNYFECbD80L8mJMUbZAnZFXSrXv9cU4FH8pU4vXRTl5BmtgPBvnfQL6S0HpmOA0vskNjFw+S/v626S1gCxwFk3bvgWX5mKN+2QVGHhWi78BNUAo3ZMHgWcPFJWRy1eamomGa5ZxY1JzJQUwO0wsGsDEaeHOlDzfszYFIoGL/H0LvzN5gG0urOfKzKDotEdfuc7cbiDPimxnasFcsupFHhY5cOeBkAulwCLSb6BEqeD8geOkJdrJqd/x/soBVhYXS8wisSijQ9SvzxYtECrXWxn6DXiBANAkZ7Kr7BRaYBA9VPql5wEBakU/eqE5T4x3wt0H5NrDwu9sGYDEcwBQgQNZAnlzxm5olA1FT5Zxx34DFnLhKZKTsmYwkqKhVIEgsCaPXgBS9om5VfwkA4C8gJgAJhkwEijK5qnfxYbWx1kYA96MOeRv/VZvngmw9XxvGfO/NWSOoCo952IpG3drgWyNUWur3bvaC0TVxwInA1QKxeo5ylU/Ox0UsPo/YNVvaxj1op/mq3YVPymzrfRR7erYCQqVwUc24hKC69o3KZ5iGcZEnerTTnPfuFiXKDjrrDVCNsZWncbVejB/zFlyYhzNgwH3CfgvtIVP0MAPr2xhWdgFzQyWgWN54BhRESZwu1qBRhSGwWW5mFxthpKi6MfgmlCeA7KsZYMPhFgIFqbnTGgLykQCdiwDE8iELAc9lzCe1GTMWmTFAyOZJ54FtFxhVjKr2ncyKvRRG/SntLiydjqTBz0jM4GSyIq2yKKZtCeQtgDjbFFMlJwgcgFtbTbp8yqa3J7PCsr6VD8gJSueTHnY7SxNQViQ2kDu+kLmymL9A3HtYK2lBDwHWIy1ce10Um3xvz4YZxQCJaHvyVy/KS+ehr4ow0LXNqBSaiklQMY8EyDHg2NZJ78OPJMRxTMSRFR33qO2RGflpQA8oC3f3N/4Z2NGlqXbmneVUYBWm1Ma5oU2oS2bc8UH2jug/+4r116+udRTIEgZ8BjVb/7rN/mXopzS0f65SYqXgOYyF21+42WlWNWrLuCpnbwKHoF5hx7yWcc+sLi12zOe79gR8tSWPCN9B6i8BYCvPOOszAKs7mlntXnmXrKzTigqStXfFLV+zaSDrHj1WauUXHGhYi6wg1Jtx3ieF4NIu3lL1rfzpyb3vwH+TZJAVrbfJpCBKn++9DcWJNevnN4AgiUWbxwnCgDsNqQgTALgQZOb2PHk7nFRMuoExsAXEPhhoQJx/CRgaIJ6pk1g0wIBsCYRS86Cw3kKoGXZBOaAX4AYFx49oGxtt7iBLeWEQ63NAaIySkcDvmXNBExSVy0QCgXQskBZtZQOObFy9V+/PJOr77e284LIQ/YF6w5XarGVMaR+7bTY1gDJAwLQFiGuH3WTRT/5/RRMlqFFaPxYluQGTLU9Wkk7Ox1T/rVyC7jhfz0b1aSdctBZwmgPFBBlVCyiQKn2Myxw/8aZFzGVsfHtXgFZsnE/BVZch7eJ1qEUKRYyI/vGu7hNysMYxm0bE4Fk8wolQc7aAaTcbw6IEaGLpELO7DVjRL4AkbJymb/A1fopHlPcJmOEsrH7luxY3/obpeEeIMv70Sf9Afhx/OqzDhlM1kNn+ZAt+ZdW6bd1UKos4Gf1W1fGFegXl9Nulr01KgBtrhs/801bWO+UFBn4oQjV21ovcy6I8hyFKH5WLj9vyOd5E5Q2r5OxJebTWOVt3SS4u6ZqLryFPweO+4pv49abLBaxywQzOaNqfGYxZ1GZsKwZixTnC4DaDl62SC5mwG2BWMwFAS1oQAHQ8hSy+mZapHpNFIsNUGXVAkrWUMFfwAb4LGi8oYVuseKmZbhY/IAegAAzrqlJTem1/T4XNTe8HHZ9YsHZ5dgmKwtr3qe/vgPkFmJply1StAmwpUgtaHLLwgw8yFxbAnz99r8+sdA6PlcKpHpQSGSAXtGPAmvK80PG+uA59BOZOMsG+HXukfuAgcAgkGPZt6+AUpVO6Mhrm6koMoALjGSNAGjjob2UAYXXpS+1AWgABwrCM2RDSUbttREIAKIpUrIZDTxBdJ++GG/PAtIyncipDBtKxHh15IW/tZvXQgZy6QGdsWCFUt5Rhe1gbmOg+cYSBpLt/aAMea7a0aa+MpuMv3ngXqDHsiWbaDp1WlssaumlDA40ZN4J0AS4xoAxRE6e5XU0j/SzvSpl3Gi//gJhJ2eiBr2UBjAbO3tUKOas7OprfruPgYR2QocWE1BmWWvN0eIQsEC8TDaZCx1o3kiW4A2YH8bSfTMt9JpQ+CbedKEBv7S4eTYJiwJwu1jLRf/j70wui8ZvmTaljaFnLHLudl5AG5QCaQvChFeWRY0rB7ieBUaAuICxMrKEci0t5IJH6CJA6m1SlFMTUNtMQnU3oVksFgzrHbBaRGglKZW8lw7FKmbR/CrXWZ25shSGBcjC7MUW7tdG7dW3FhBgBuwWSjsYKVQAoy8sKFZmh7DpQztjgUz0WB6BOgAtsAM6LDTybKOVvwEoQKXkPBfwF8z2rM/J3MIv4Gs8KUBKjHfmEC4KiNWrnSgMf1vw+qMPKC8vOen9wmgd91KGgIZH45gAyp8x4f9ojeacZ8tUIW+KuLTRsofIl0wD7sYH6BnXDlsDhkAz4KMg5tyeuEFpmI/oInOe0jI/tEH/jGOcffX7PTl4IGo+qXcerJZl267mdvt6ljFltzLF4bcx4PGQe28ei+Y0nuaqOaEMVjJAtS55Pb3Lt7lfBgwZ58lpC8Ui6K88ioUH3NrwDKUU5Rgm+C2WJBANqGV4UW5lL8UOVE+YYO6VTWeuO3xP+umk3TwzM6duIp6fWNWFBny9X1veJrtJICDHAu+QM/dmVZi0AJvlxTLmms80qyZgmznS6AUbAYeMGfy8CQK4LXQTxeQCOAAIuLgAH6vMBCqv3KRn8VisFoQJZdK1wGdGg36ox6Jm/drRykNQFs9A+coBEHkYUTjaABiACouURet5k396IMUXSpcMLLQDkLLuLCLWKH6bzLQXsFugM1c5OSu/IxFY9MoB9Ph9Sq5Dvyga91EIcbxkqX8UDWtW/UAJHcHydn/Kgotvgw0lRoGSq7ZlQdvNq508ETSd+cFy02aA79JPY8g6NAaCsyxitIR6WJQ43pS3+ymjApPAlpeivQAfECbfgvTuNxb6qM8zjVYfzStKiocZMLlH/caf0slq721QaCxK19iwRMskKYalnrlGyKR4iPlPsVHsAJEH2dhZR2W6AG1KnXzESoCreaBtno0+kynXOfnkU1/JIYB2P6VPSZiL6qTkppLxdwetURCOYLCmeEyMFfV5DsVS1lKyjmYpldTaosB5d+a08TE2zdfmOVm413O8PGuO92jO5ZmqI4//ROS9RTdceMBPrrlqE9hNdJaICWpiAB1uIhdRAMuiCrBMolzaNoLkavIYuIisRK63Z9vNOQ88M4n9zyLEh1skQIv1Q1kAAgoI6LES5vZ0C82zZd+YiABCENeEo2AsAmDtc/0tw0F/et1cZ6REbZjoFiYgANLqLkhNQVAUFFrvkS2Ay9IGeCgrdQGaziS32HvJt3ZnwVvU8eTK5oWwfgVTLVjWMoU0N4MBMosLaLXQOx5BvEJaKICnoAElGZR77QwYAAAI5PZ3BpJyjKtxo+SAHmveGHpW+Sg8isFRC2RVHMez5gjL25xhARtX/TD2ALZjJlBLaAB96LwZXDOZG3eUAIOCTI1LQewJgAWwyR+Y9HJv7ZHiaC4V/zAveZSoSjK009k805/eQwwgPaNucyaA0i7zuSOMKSrjxnt0CbzqC6Vofnc2fl4iegw/jj7001Hgxk47cO7uAd5Z+O2cVq85V3pnCjZgpeRSVAG1Z9FyAux2oxuHPEHrmIytIfKlOKyddsfOYK35bbzMAbQUw8f4khGvgaHTGmZkMBwYbTK2PJfSK9Eij2DuwbhF2H5ktRca8GcaZJPIxGpwSqVkmbAQLRKDbKEDLBp9fbywcgwy4ALwABcgsqwtoLbVK7sfCydr1eKkZGS6lMbIqgBKyikg2UJsMZtITWjtRRcBGZYmi08dJj8qI2vJxNZfE9WCB0iAA03FfUZBCLSp25X3EGXTwvQ5gOpMe1Yta1U78Ou8CM+UicS70Bf3k2GueG4vgES9UFraBGzJTRna3CYcfSqbpmwNY0rm6rcoAamsJ5YWD8fitGgteFax8WSltzXf9zwJSkY2C7AgB4BHeQEWykC8xTxg/ZOnscqSy9MCLACUYaBuNBxLXl8oCt4EgABypR2Wk0+ZayOQIT9WZVlhZUiRT3OCbCgeMtSeNpyRL+rLpa3kZA5oe5Y6GbpPuepDVarfOAkytp+k4GZzXpnkQmFRpuSCI2f4aDMDgWdKaZojjIo8wwCvF8AIFpMtLwvNSMG3/uLptdd8z+NJCQBgY6oN5jtPhZEkNmD+uj9jyPP6qn7KimwYX7xtbZt0KNnqW2uNfGGAe3r/srZqt7FiPFCyvIcZVM7jnxZ+a3WfwF5bLjTgnyTsAl8GzMS1wFj7rMnybOP2A0P34K0tdMCFp+wNQxZE1kopWymaYgPAieVnMrKQuYUmbkce5HJGR7A8So2TncBK0gauMSsjaobywTvjmHNHA26LgDJgwaqbxYNPBfTdMwOHBfGSH5Do2GBZFlxgwU0ZTtoLSPQHAFs8lIv/tRt4BAKyYigpC5LlKUYwzyHyHIVE1hRuW+nJQp8pGnIXhAU4xgYAajuLkxJk1bP4KSK0GMsffdfbkPyvPCmJ0XvJh4IQ92Ala7P287p4EpQ5ZeTZrNp4WuNoHhiDLEOWo3qBPqBKzmRVphDQALoUBQWGtwb8ZTAlW/KaYzK9RkCIizauQF5bo9/MqeZxqarmun4ZH+01h3lkLHfPFdT3XEAG/MyZYhTmA+sb8FII5gJQLE3Wc8bGD+MCWFpXvDFegM/MJ9y3scowmxla5kLBW+0FxOqkoMmDzKwbsmzNma8ZSIG5/3lFDBwypCAoxKiaUlfXmTXmkzqlWhojStxa7VWK/weeJ0HM3n1/qQG/IGYgy2oSZAM06ImOEwC6rJpeZM1atED+H3t3m9vKjmthGHdaZ1o9+fNvXzyNfoHV6px87B0ntlMGgiS2SyVR1CK5SKkcf0BxgNTWRkc9AId4Z0bChhVKrOJFeAlwep4n3rpjFihwYSel440Ca/exsIBdXny7Lymz7wAmC9jnlNiYKLwFnncj/LVJS1/yiKK6/Hb/ao1LwgFoXClQiGqqQqQjGvKWNlIwZqBg0VjkxskjDlws3o55cJ05MeaS28BDG2TAwAEJ3pOkrfvpg8+BCAAAvIAWKJIDmSqlRenw9CT4eGjG3aYZYzY/PHyAD9h45e5lrlS66Advcc/AIV9GWO7FvKBDqnDpvoxj3nAVHBwNgBR3bjxAVDuMDRm5/xqJZEv27kNnM4JAn74CfJ9xWHrwRw96oSfmlbzznPNoyRZdI1pi4KriKiEuH8B4BsxRWPoPpMkVXcZI7n6MavAlfxkMwO+l3ww/B0AbaupFeUXBxuqn/R36IZqk3/SDs0On/N2x3tol1yJk925dFzGh8EQoDHZnJJVjKQKiT3SPTpIDg+1+HXOyRunu0PwdHfrRgF8IRvFLfFFA/DTLz1vm+ecJUQD8Jf6zZFe0D6W0iKsCKMkrlAUKFJ7S4P+qsnANKsI9eCyBoUUPYPGekmBoD6Fsh6+l3FvnC1CdT2IcEo/CdrQRoBeGCrejSHDnPten2uRR9cQlnpuIgFcEOFBOFnyGiLeo7xacBdBYC40taADGG+d9MqL2BgDP8/yXdsMCobh7C18bvHFghC4zBgYvugGgA2cLWMUN2sbY9UVtuNLLjgdGr9iaT0YiAADAU+yB7MZNHr4nggH4+ol20L420TfGQhbCfLJlIBge3wFA5kvbZG3eeJKMRg/HMQbAWOKTPIGaMVWxg77owR2uJzevpVn8b67RRXTD+OOgjREgA34JbI4DfeNc0PMiRqAHIHu6metQXd4H/IxnHr73OimSzEUjyhmBLZ0ia/LRHmdCn9zXPbUp2qKTlYQGrlXCqdF3L/PFETH/PVSdXnA00Ebop3Y7W5/uyVBpz7rskEHXA239Jrd2XmfAGHfRRjvNGWvfWyfLXDNUqEd63c7ZTmjdnOA7cPZuvvKjAX9Lp3a7u/eBPg/EwhZmA4yePmTSAd0aCQqWZ5JXLQQF1DzKkrjV9q/3kadkoVNeCsoA8CZxj75bshbQ5am3IYey6hNwFF4DFqDMMNkFqb3ut9QAYIheYXiAj7JMi4j3327SxrWlcJsfYaAAhwUu/AdwHZglDPbSNhn7LtkB287GMR5yMUbtAlAVKUCns9j3QDJVN7hhEZiF53/y7wgJ1A+OtweJAMRCfH3hsQJrfeC164d2RAKSfDxkoC5CsCs1aoSXjAqjE65lPHy/p5oBfd8tj9MREuah4xoYI947YDRHC+TVieujyMAYgQ1A0kab9ESagFQylMyMLR6cHBlYeRs/QBRv7nOfAVZ/uy9DYOy7U7paczqDblHp4vuiKPMqWpEXKfnv3v7WNqNg3syh4gHzUz9RKTx53y+yDtiNlxHhHOmf5L2IRf9FPcbI0Iog9KXqp/TKukF1+ly1FHCOmmr3Nt1rbbkOuEsoW+PkJWI3l2Qhf6Pvjn8or8LwbBnr3SD4BzvyowF/ywOjNEoYATnKBXx4MjzcTc5QIAsG6Beae0/lAC8NYPTwihSM0vjxPeBUOSewtMB5SoAIEMSxU8w4+byLjNOWgMkN8KotRsq/pzBWs68t3qvF6ceiRxGIQNwfvwoc1DIHcvWxnAKlj790PcAgJxEBWRmLEJinpi0g5TsZHKE5g8hrx2373IL2G4D6nJESSu+LtwZw0CtAyBHOFrbr2qQkUiIjHirAiT7QJ2Nv70O7kwE/T1l7QJWxAzZoCUYaSHduDNkAen1FB2hLpGQ+jTdqbA8tKxJDuQBSjgOnAcgAG56waIBe0Qf99HebmbxnTvWLPrlGnsb98/zd46z5btNgT2Sj52S617iO7MqTND/a8v0e9GOOzAUPm7FS427M1gcd8d1KfdNp+QTGSpQkctJ/kYGyTK9dR81xFXAiDbXtOTwMN11yz82LVY7qvd43l2gfBpuzIsdkjfjZ3dnGWk7NGDg+HDzz6X1yog++VwTUPXZD2EbYH8Tdb/v6jwb8lC+Or1mgkCa4CcU3Cv9QPBSHEvcQZopHoYS4FielRt1YdJSp+vkMSfXzvA1/AyJeJhrFdbxzoMHjwfPzWnZzTaFkh3ExMMJb3iwOF+B3hojFahzr1aewru8QLYvMD8MGdHn3JbQDhuRhoUfh6Lt78eJEMLxxbfDcdoG6px8yca3rRAK4dh6oNgAqkAZMVeZEfeHdeXrGB3A6GlrfjAENI7oRYZCfqMh9jNt8LVA0xyIl39FP7ZMrr1K1DYMq+Un2qAKJO8bYJiYRW6G/cZI3gyYaYSTWCO9DuRlKIMqbNA5tA0LGj/fLm95k7IK4sQFMRlUEh2roPH9jNM/6UjVO7TTv7gsIXYMSafMg2ZRg9dscZZzVw9NBBlAex7XmS7/pR3mX8hH0iTF0PflEgwFRRy9wBhjGjEyOjDVifooerTX6gG9nIH2uzJPDZYxk2hn8GTt9dz/ePDlzYBhVjo6qKZFyyeo8fmu7cmHt6B85WYsclU7wbD5zspJTBuTbkPs3b/yjAX9pHPLbUiqK7EUp/M1rt1h5DTwAikCZbUyhbJQKeAFExoHCRDO0+SOgsLAsIp4f4LPgO2+/xUqxLFKLoaMB2pkLJITOOGOLyLko+sBTEfryxvzOq+0MEv8zQIAD2Pg+XrWHn1vg+gRQVbUAw60ntsjdh5ETfgMigKh/QuCih4A90NoHufcIRAAq/Gas0LQHnwcAACAASURBVBs2Ou2xE+rcJbSBrFAb4JFpJz8aOw6XF8vYWqRkL0Ky2BlPCcgqfroOaERpmF8Uk2QyoGA8GU70lgSj8lmy00/zQ18q6bXgk4351j/esshMG0vZkRmginoRWZhnNfteKChzS38CsygzUQXKAp8vT8Ew4rw5H3hxr6VkMjIZNHPe0Qj0SaTBA6Y3IhjX9mDv9MO40WQcGKWeZGue5CXoNMNmrgLY/jbvybfz+PUfrUfHRSnuDcC91hFxrbmj18alIKLyU547fdCGcXe8dDuGydp6zEmJviJnkYY+i7YXyIvKgbyokaMi16Af6yDkIO0muJcilN/E3y+/7EcDfiC/4F4JZDOxtA+glcD1o/KFcqj+UI/cGTd5K5uErMwOSABUSuha1ANFDHgABuX0/cotLT7eNw/H+xJ1jAVOFxABlw5Js0AsFKDDU05J3avKCAvZmIAob8+1HfXMI7J4GAwLHF/rM7QP4BOF8HwtPiEzMAZ6eYrtvoynraJkZQi8hOuu0UdJTcDuWkAABOQ+8OlkgbbhRUt2atfYRSFAWjTF2ESjMEiV8AHvKm98lzyBoPs0xxZuSXay4lUyJOaI8RNxMGxe7uE6nmhn+HiPtxzV5nrRBlADTmTWc1hLHhqf7zOGuHj3lR/yP3mj1mycMjbOhPEDQPOyZav6BdCAL/oh6s19OvdG4rZS0pwXfWYo0UOclJKzUUrmB3dtXiSxl7em9/qkzzx/uQrGwvwCUGOt0gwAy2HQV5/b58JhYgAYCMDN0HuhqTgg2mL06DRd1kbHSaPrPP+AgWdA0EXGvNSqtnb3eyWaHBNev3khY5GcuaSH6M+qr3L4NtLSBy/GbUs39ztfjtp/cMMfD/gflZ0FYKECbVSABUYp8wr2oKbCPsrBcxGq8rZUTwBwL4ung9D8n5eym7aEuUL5zm7pDHL33gUJcHi2fjrR0ULk8QJRXjiQtdgASB5r4au29NlCAeSMDS/U3w69ws2qbrEoWxwB6FYtMAy85KgoIGOhW3giJP3jUVXK6p7uBSwZG7w2HhdQAyJyNjYLHIiq30eBbFjNuHTsAiAnc1EEOfDOebRopzZwGX9PPOroBl49Q+d/fSEXHD6j0nOOo7OMyXttboqDNieqmxgmgEhergEW7TJOLhlCnreqETIzBobK2AA/nj9qUN9LPrpW5ITj9uI8oKNq028v/aMDxtuOUvIR2YhQyYhOMK64emNWFWNs5occ6WdUiLGYX0ZRUtVckU/64Bp65DcDwfABcLrfMddAm5EnI7pGhzL+2sGnk0VFEb7PeBkL42Ce6IWohy5H5xgvA9dZNu2ILwcmN6VtOi2yNocowtbi0nH790cx4p6/fwH+K7Ozk75eatUmlIaXTGEBhd/RNxYnMOfhADHgxfumXBZPYbiFQckpMM8nsGUYRBH4T/ypa91Xm7wUyuweFqTFaQFbEBKblBpFIhS2OOQCKHYVF3lh7qsvIgj3y5vynkUNDNzLTl4VK8ATfQEwOuogo5WXrw/+1i8LXz/QYRY0Q1GCVp9LovIkeVtCfovYYicLfLFkNK+S/PWPpy+qsohdT36b4/BeieAoMO0DF5QIXriqqCpkeHhki9riLZMPw8LDx7fbkMUblSwl87xhf5N1VTl5lMYPpHjL7mvsIqIoIHpVlYtohTET6Rkr44yjB94qhBh5MmGsA+with5o417AzBjImFHN8zUfGSnXFdGl9mg9CXDjkPtQSeOebXzKYy7J2ZzRc5QPHSN/JZHoqHJb7iNaUklE99swWALd+MmaLESbDEM5APJ3f3Nb2TNZ06ciCtFND6khL4bR2mBciriKcP12rXUgktAnlVvW1CZjNwl7Rvr3DOIf6dsF+K9Iazl9gFMyN4CxSISKFJ0H6eV7lBWASWaiKXymFM91FLet+trzQ6mjFii7hc/js2hEA7joFJBXJVQGisCrjTWBv4WParGT1DWApCN448iLQvJOq8DpHrxxC4OBYHBEJxYMHhzQa6/7Vcu90QlDYYFblHG31Zl3xADDgV6SLENLCNfJAAgL/RlG93S98fB8yUby1v9kAsjbgAQseLxAMaPLqPpbm/52HbnxZHmMaBH0hTwEcGe0UWV+81p5575LXhK35oXRA+A5A+aoyit92IR/BsmJjAwyg8J4ehm3TWI8VPSVOfCddoaShTHimDkM5g5A8k7Ty6K75lMxAX7fnDDwQFj/OrOGbnZCKU+YTPSDMWFUVEihqMijXeNnchJ4+mFsyLbnNQBfIK4dOSDGth3ZdJ+xRKV4MTAoGpGX8dBDG+d4764XNWSoMqKVkOakaIcBJTPt6a8ErUhH38xPxsrfdMB8M3CoUEbRPciqpK82q3DKSH4ETB/huxfgvzJLlKEa9L5GIQqX8yDRO7xkCwwooGDwo/judvxVypZHrw1KFQfuXjwiix+I87aKBnoQRd60BYxWAprV3MsvAACVFDxiidmt8Y4q2moF7UVN6BfeG2AwJBYo8OvejBjA5EEBwc62D3SAhzAfPcHj5GninqvKCYSBqTLKNikBG15lJ1jyihk7kYX7A4QOZytk11eUD4PCC5ZDMT4yJWdgFri5Brjw7hgMVAIgr7rK/fDBIhIy5aEydKIqSTyeoPsbB6oFeANFYwNsQGOpq3YIa7/jDAAOQOIEdA6RsTGs+rV0GHn3JCyeqL7qDzBmdIAmQyABqf0Sn+2sBtAMNKMLjPHdIhC6mmEQvaFYeOfOJRJJ6S/v2XUMjLaNsaiPHPdcfO2RQ3pF3hwgzogIilOgTdSYKBglaO5FU67zv7lvt68xK/tE3wFxjg6jawx0LmfK//pZtVuyR08Zkz6QD6PRWuMkyWuRg7XRawsSWuv9fsSSy/cYnAvw35BS1RJLG+wlwMWiwEEDa3/zNHj9AGZ5Yn9TqLysSuAsUAsPWABaAOa+HTPAs47vdm/v+5/S43lx074PvP2N1sG3Z0xKGsfVAxgLtv8BLCACYBKIjBUgyaBVXQLwJPsYNp/nJaE8eGjGw/tlqAKCKAB94NHz5F0PTOUiyMTYLfIe1iIhuKdH7vkueWHujyMma56va3jvVYoAkKqiXAPsgKb7iyAYGUbM9yRILXDRmrGTNwpLlCT66AyZ5l3khqcHasbh+xkFMn2pvFJfRUvkJ/+gff0uUW48HfC2BqBIj1FyDYNOzximDklrQ1VnAxkLsDVfDLDrXE836IXIwjgZryiNjlvwv/v3kBCGV8UXXSgHQfe0nxdeeWPOkfliuNrRKkpj2CT7jVkimg7n9Gx06O+eTGWeUGHoGvPX4z7XEcvgyeF4VU3kfdEbA2Nt0muRC/2gc0XGzWmb3opyN7p/D5A+yncuwH/HTJn8PIx2CbZASmb5nOdEudAPlW7yuKoxXo+CR8yTAs48nn/961//vmZD6RZ+m6CqHXYvUYQSPfw4bxvHjB7gzfCo/I7CKSxfAHQfHiYA5A1JCveQi8rOlgu1+ACccQM0SWD949U7ooGh6pz/QDcOVuQA7ACHqIeXWsiMgkJFWMQoGSWmPDv3cf+SjcacAQNwwKbNcUCR5w5YOst8qTNzwqABIXX05UOMU4KScQFCPElAypOtLR5+xov89AHAi2xEKbxK/ZVX8Co303cZcWBjnhgWexUYBdw++QN5UVrnH1Uy2hz47Z7AGeAZHz0R3TA6DIZ2e/pWDkpnLZGVCFS+yRiBaXOQXgZu7QIn19pxD6WcaBn6Zey+D2CNcR8YklNibqwLAC9CA9YMY4/KNH7jbJeu7/cg9JwMxhh4q+7xHsMrqvG9TgzNCWvTW0tZv0Rr5qa9FeSzZdhRRXnyu4v83IfzDoh4mK9cgP/KVL018S3KpRMseGElpeNFAY/KPik60AEUvGJAzzP1PSBqwayXpmvAiDJ63yK2iAAFwLHw0SvuYQFKoqGUgJjQnIIXKltc7uf+6p0tfDQKoK68rXvo5+kdo0UAImOGB5UAFZL7rijDworPtpjcVwWJGmelf0orLViL1PXoBJt7ACtDAjh6ZjAwYyS0WYKyCpz1foseyBeNhNP3edVTDAYPj6cJkMmKoSNrY2mfAK4ZV+4e6A3yBsIMpwgijj6KJjCNzzYf5OMe6JfmTVUScDV+gA1corZqQ64DqLYpStREpkU1xhY4ml9eK8OpUsn8AmORk36LruRY2j3rOmAJ7NFB7u9zieKODNgy4PZYkFHPsjV2dCHnok1PwBMlJWoxRy9tRiJbDo0IgUGmD+RlXPJK2t8Hr+QkkF3VOfrv/ZLZ+iVCYByB/iZci7CMgUzpndyZnElHokSrbv3/ufzNCzmtAXgYNH9HRy/Af0NIFC7ALnSNx29TVp53NIzFZJEAAaG0BCGFxG8CB4vMZiFKb7Hk1cRBux/vpnNStM9DlGADxJSeJ+xvr8rSGBsGAl2hOgeIlmDzPbw3SoCXiGPXru/3YAiL0XsWht8WrcXB8+bZCfN5XBa7JCdv2KJnhITIxgoU8eI8ekYJn2rzjj66Nx4b4IsqGA339AKEgJcXaqw4V4uVZ0ieccyBdBUYW5bqM4bPJihGgzx5pYxHEVgeaUa6c1na3Qyke3IZcN1SR210/wC76E8UIVpCi5GFsQFxnHGVK+4VCJMHneh8F5QYqkYVkvwNUGWw9tRQ9yRfAI4GRJ2plwfEdE1FGL3rEY70ToKSIVMKC+wZRteSN4PP2ahstL5FF7ahyZjdF8cux2M+RC0cCPpBX6qscS+fV6/vXow70DUeRoAe0Dl9o8PJsrJN/3uRbY9R1DfjVsXkheM3Hn1fiobzwZlBWxX1nM5L+0S02dEg7pUB2dr7d2DoQ33lAvwbThePjKfNC6OEPBNeYMmvwDW6wuLn9fBwqoDYhQwA8ZCdIZ/ilqj0PiCUbPMj1OcFAi6LDPhpwyKqft7iaiv8eoYtfvdHhwBpHpN2AZq+AtTqz1E7PFW0FoqHN63W3th5h4AGcHhPH0ooV+4KuPWpMN2iIytGAPgDtj3SoE1QfgPS8iG8Xf0FBhawaMY8VCECtIBP9FA8vuvRVoyXezOaKl0YK8aOnBhmP3ucMzkxEGTC4EbLMaqSrgA1Tp2XWzWWvhm7//Wlw/E4BCqRAKfoj8dPpj26MC6dnHi+ALTnuYpK6AQD3eYipa5orCp16Jb+AE87Z/H6IqzOjlldjII0b2RvjOSgfYBN9miTHghiLKp1GHUv3zcexlC/oyaNHeXCQIl+GNWOh6iGniPUnhB6kWF1T9GxxD89E0EwigwBhwbnT245UTdc3g/Z9AX4N542C8SiBCRCWUqquob3V4WMLlBkCyu+vXPoAavwHe9cxUT8tyjAQm53ZV4RmgQgAAn0BY/Poopesnh9biEBt0AWeOlDoAQ4lbxJXqqVrloizjcAxhGr4AF2jEJPsLIwGYE8b+AnV8HzBHZVslicec76G6i6H1CzkHl/+pG3zJDFFQMSwCKqkPAWzgMQwIbKYEz0S8ker1r/z6SuOfHT8RD66v7kVtUH+XT8QLQNUGMARCIiOCAvepFjEWUAsJ6vWmJd36IDG0f0RZ4/zxggigJ3c9Bu64+aEBXQM/XoxslgoMuMG/1jXhiAjLR+6BfnQhJXlOZ/dBQAbncu+TXX5TH8X2TiPVGf+WEwAK9xy8tUoSNRrj8vUSQMhxyW74iMRCE9WYtuSuL3v/miF42ZHKwp64RTwijy7rWzVNGNl/fDNX8B/o2nrAXK06WUAKtdqAFWNd0WYgtItygwAPO95R0ptAUUHWDhVbkDvNEJPHr8tUWPO5d0046fgNpvgKMt7QNiRgjHyyu2gAF5Z94Dw8o0fV+ojprihaJNAA+PGaViMQqpRQQAxwJWjQMU5Q0A6j5oIm67RPHSOGQBRHhxAEmEAIx9BwWDu+eFM06iqN0Cr5+OSTAOhsjYvKKC9JeRNUaRiDbRPjxHtACgVHtPVoBNGwAveTFgqBhjJndy6+Ej5oKxFx35m/HogdzuX6SmP0UP0T5FW6geJbZky3CYa+0zkGgTiVCGrmMgyJehlz/RZzIT5TD6ohZc/xYDVFXEOPG6fU6+PPgoQ33pCOSMvn4yTowCQ8PQMYw9cYy+K73k4IiSyNX3/TR2eud9MlP5ZAMaA8Vgmk+fF72Z03bRFqUwKqIacyWSKYp71l2ynwFVF+B/hhRfaSPP1UJVjcLzsoAAk98l5wCXhcsYdEjUelVx/Wd9cFy2tm0ssSB5yRYFAPI3T0rVjvdQI0BeRAH827bvPQuKlwusgbTFCoAtvCgHQ1VbDRz1mfcGhLUnb+B9ixoP3Vky9QmoalsugvGQh3APL+WKxt6+Bd815jap6avkK34/3h91oH/yCuRZhUwb2trsxUgxKJK5ohaVMoC6ZGg0Bq9aJIGb5m36jnEYG8oKcKqGkshFXZgnPDjDQD6dYAm89/gEYwNoqA1AKlpi+AGvvpJFZzFVmmkscePmTSLee0ANoAFRbYhmXM94lsPh9eoDr5tMgWVHezD++G9z00bAckDkag47fA+Y0t8S5uSkrSKE6DEVUj3pC00UTSY6Y/TNc8czFIWSqXH4KapVSy9SIy99V7ardp6Do6/79C73dOwFp4Yh9FqnqLzAjZf3wzV/Af4XTFncZUcqAC2LCM8MiIEQhRa647iBHfD1fQAfHwmgAHyliv63OHiYIgNAxtuxGckiAYSF5ADKAlTTDGR5gRYzg9CCBB68/I554HEBiJLV2pW049HzenmDOFyLlhcLzJThGUNn5e+RFFVA+A2AlHbKK+D7A58MWv3eUwpNFQoCCAMbiWdAGAXFW23Ruw6QARqgmhzRBPpuTuQI9DUQE4F5n1FWXeN77lEFlc948vIExqDGHT9ess98RNEYj/sulQHgRUKMHuoBDeS1u1mLCCsAMAZ9BtyMOiBklEusVkBQtFh9vLkzN+aakcqw8sYZHv/jukUOlStuPb8xmiORgzEamzG5TxVhIgY0G8+e7Mvn0AcGruMymt8OjWvDVqWfxuje5TLkbTgS5KXk1Q7lIj99LYIU/bhvz6XNuVqj8gXL+6FucQH+DacroLFISs510qIw3Y8QnMcI+Eq+tqHF9QFepYHx9wDcogAeDEXHKxsOT9TnqkbW0wSGFqMEKs+JQXCEgt2YwvjKFS007eJ09Ve4rqywpx1J8ukbGoCx4lEKxdE7vM0qKzroCzhqk5HLs/MZr1vC0UKVo0BfVS3hvWgeFIA+64doxfk8jCVQc3/HV/DI9amKojaV7d4HfXB//bPJinzcU3JbFAJo9FVEIDoC+pKvPHf3b7coENSGaiRGljwY5bzzdmKbx4Cqum/gDjBFY7xZ41ZOCdB56bxj4Mrw9jIvxgzA3dt8kT3ja95FY/ZikN15JADg5flrW5mp++uf+QSYigCqeOk4guTO6UDDSfCSEwPBgHlPdIfi6sll+rp17rh5tBLHAo0lt0BOPROWjIsyMvJtekpmqB55DPIwbobOnNFLnv1WzwXylepmhG+4vB+y6QvwbzhtUTJ7iw01LRAeX4+Di1euVA1NQHF3PwBwVaHAg1ceyVgAt85BB2qAEW8NkKJLgK2FrGpIRGBRCcNxwHnBjAOA5D2LGCxKSc/KQIEfo1GVhMXOA7MAO1aX980ABdjtztSPIpXGGZfMk+S5iz6Ad3XTgA44WtwSi7j6zhUqoShCAi5AjccM/MivTV/6Sz5528bHiHXEBG7fd1AlIhdjcU/5E5uugBV5MoyMGg+ZLDv3Bj3DY3UEgs9dC9Ty7I3B/YuSGPCOSmZE0GNkxYvFXZtzfRdtkIP7mgMGANjJLwSIRSt0QYkm49lGLQC/0ZVaePtDRGw9t4GBQA1JmioMYHgq/dRfcsn7Zhx6UAwqi2x6kSldrorHvHJG6KoIDJ8f1cO4GudeS1bmzP204Z45SHQWTciJsRaUg6Lv8ubToZPCea3W/oZL/u6bvgD/C6ZoPZ/d1Vids40iuGN0CAWvysB3o1cAHs4SGEv+CbN912Lr3BiLwItHxoPjEUYLAQlepXAeuEimMhzAB1gAGYtO++gZST6UBc8MT61t4MpYACqlnjw21/mfJyexB/gsQt6rMQWsJYv97lhnn5eQdi2KhxeHOmIsJQB5kvIOANh1JZwZuM5UsdgBDG9f8g7NsPxwYLC7V5dCwh2TrWtFWsbPuIgi0Ds8fACHBjEf+qbvgQ0wcz0Pn3HArQN282N8+oJ2YBjM+W4Y8r+oBKj7zbjy2hlbVIiqF14uGSxVkdE0JjIDxhL1vHUUXZGN376jv64RFdBHOsDAGgv50AU65l4AF1hnNHzufeCtHZEeKoyBy5BtOTFdYXyLYo2fESRX82nuGEpRw1YdGR9d7piJPiMPskM56kvtLcjnXLUT/sx1fcEyf4hbXID/jdO03KnFasFLVPHsgInPLVh8KrC1wHhIPCIAiYZgFPxYHAF+Xi/Qtyj8Rn8wFLx0FRCA06Lg9QEoiwwN1Mme8gzAjofKWFioQMjiAxb1vSqfttXrB29Qn1EPvm8RGkfnkvfAEqLfjTv+R7WIEIxfMhiY9jLudmS2WSj+njHgFUt8ax8lwztnwIAvz5FnHjeuL1ECjYFMGEngp9RUjToPHMDFlTOgC0rJwbUoMoYOP8/ouH5zEGcppvmqAob8jJknDpRFCqI3QO4VuJkL9z+fLqZ/5oyhYlDQL+ap6G0T1IyIBLh7M2qdBy9yc29zzciL2vSp5wiLAIxBAts86aMIibFvX4e5JguRa+dL9RCY5p9hdn/9NEb6V5VZUSDZuI/qLLSXKJisfe663XH9jUv44W59Af43T9kmmmzOAlrCdnSLhWZxdia9RW6RRfVsaN/plfHYzsZBfwinlUACUfzt7hAFMsCRseGZ8wB5sjxE/QIg9g6gOSQw/a4s76Sr2mZPnBZ8JzUyKhZ/Rye0iUk/4/otYO2p3hFVCPmNh+fKE8Rv+7wSvfh596p+vWoj7zFc2pJUVkFjjJLb7g0w0COuA3gMTs8WIA9cuVwEOQFvHvNy8tXqixA6V7+ci3ujRwAl2THQ6BP38p0Ab1VugUt1DF6ccUJt6Y8D0hgOoFk+xvXmqjbJssQl4GewALf3REZKSelM9FI0ociGPtE1ckDR0TmlnGTsGn2hD2RFfu2GJW9OBCPnfeM0xz63gY0++V/pqL6Wk9hoi8fveoljFVH6XjWYOejxg+i2ykDJ0nhXB755CT/U7S/A/8bp2hK3uuE9IO+8HeDEg+pslc6Sr2LCNXsMb+VrjAZPEVDgPNvRCwCAG/CwWUVojbqxOQp/LREIqPwPtCxcnpUoAIXD+7eQ1+gADQubJ9nzYS1q30GFoGkAp6Qwfn+5VQvXIuctWuC4WXw96oQ3x2jYfg+IcOfAoNyA/vMs3avn1ZJHu2DJiLcr+YwaQdWgGOQ2tA9Q25LPIIgkUAxoKrSMhCNDKSpgBFW6LIWwUUpRQ5Uy9V0b5Gns5KhP5rQnMVUvrh+iL4BOzgBaToKREmG4Bm8uX0KuPWnLvDJAZL+lkyWI1dXrAy9euwynMbTxrMoYToFErAjT/URGzQM50zsUDhqx2vmtjDJ/PHHzRHbalfBmsBheL/0ml3YMe8//dKAHl5trMqBjdEWEgsp56bXHJXzjEn64W1+AfydTZiFWuWKhdJomoOiMHYsb6FmAFJ7X08mNvqMiQ7IViPM0q9HuWa7xmhY/r9sCA7RA2D1934JV9tb5KxYgQHJGSydLVgO+j56zyAHent1TXTxwQO/os/sp32SceKI8PCCgTwB2H3ie96tPKBb3BQIBb7uCAakxBHpVBQELgGs8jB+6h6cqca1tVIa6c30C9G20Ur7KQDCA2kVBeBkD4DPO5mopmwWh8jAATZSEZtMPlTJAszGYA0lJERijthFffwNkfQP0PGHJegZHhJTXz4vWp2i+OH7zSsY2yTE8Nr3F7+uvsQF59J3+8aoZeh470PYiI3khY1DzvieImuMe/4jK0ycGS6TGwVDZRH98p2R5x0N0amZnRWlXRGE+5A8646loko6TW1VEd7J0H6obF+B/83RZfBbl+WQh3fKZ6gScMO/Tq7KzTUoBakk2FSoWqoWCGhAK4z/jji1u7QG7HpTBYPDg1aRbUDwrNAJA4bnvw1e007N8ebw86I1MAKEF2ZHRVQ/5bZHiiJWh4tV5fLxvIT/PlbfLMLW5JoqiiEANOtADMACKUet8lQ7AAnjaQSv0LNaqZcgHzQGMlFKiI4AtOgP9Zazu3f6FDjMjd/ISqXgP2AIx0UsRlrkAdPpTbqQcQ7t+RT8AFRDj9/ULf609CU50mfkuCWosJYaBOjmoZiL/SmVRfB0R3SMmy+fkFOxDcFyPRkGhuC/6SpTHo2Z8gbr+cipEBYwLQ6htc8tQkj19YfwYqY7IKOogf+9pVzECfYyX71AyY/RDVh3tQSb+l6g3bvesLffWZiWnaxS/efk+3O0vwL+TKYsWqDslFC1odANgskijLwAWz1AobQOMA8a2MqOnRgmzJVCBJVDipVeVA0SANk/Wjkglmlv/nYGplFGf9Ed9NAoAAPAcLUwemYUNcEqCtku2MQFdSUglmGgDlS2ABXXRc2GX0w7s13MGvHIOPFl0F7nF7+btAnuAsge0Vb0B5ICLcXZGUA+k0X8RgaSlvvFsJS8rE9QuikLFigggT9T48uiBkX53ymU0U9y0BDog1Tf5AQZPu8a4p6dWNdVuYe0wuMbBY7epSY5AKeY+wrAdymRBNgy2fEggyZBLhhsnI+O370XRkKVIiUGmXyg7FULyIR33UHK4zW8Mpzbcg3EXDYquUIP0Q5Tart3oyY5Adg+OiMgBreX+jFVOyu6jIKNA/6qz/z3gugD/9+T2aVfthpx/ahTQomiE3YCyw8QsHjSA34DAoo2CwcEDLuAM0JQ6oiNaNJ3lLkEKdBkOkQHwAU4bQVQJVEmpz4A0Tw9F4FoeP68OnB1PXAAAIABJREFUkG5yUb9454DSPYXtqjLQU6gK/ZGY1WZeffx4xz0ABwvddwGaDVKABPCgHVQ2eUUhVX/uHj1GD4ABSjIhQ4CqH4CbsTFugAYggb0x+S6ZRd9oN3Dm7euDyIgMO55APwB+5bQZHWOX+GZc5RTIC1Wlfz1/tqguj7bKpz0fvo1TdEGeR6K33EoH8IkegG5GFDCLSBhKHrr5Zeg5DYyaUlAb19rcpx/+zgtn3MlPv4tAADruHdi7n8hQNMlgM+icE1GTuRdVMiLmWXQR6JOhBDtjIKokM20tTSXqond7BHIJ/Iva+TgMXYD/cZl92hVbg9xRClEQgLKyvb4HCNESPGvepeQjAMr741XiwHnSSjvx4rx23rtFAgR4+xYKoKxUEsdsYQID3lzVP5Uiuoc+iC4s+PoDAIEssEB9MCr1Bfi4H4NkbOr+tc34AG1j0657igQs+p5r26mIbVjSJnn4nmuLAjqWAtg6OC3ZuV+VM+4B6JVbqrNnoBg4L2V/EspAHxAxAL4vckA9iaxQR9oHeMYe5UTO+gHEXQP4JYL1Yb1Pn+GzRTYoNvPmXvpIFt5XFcMw+Eweox2nu3GqYwvIgFzMDRnKoxgDw25ObaxyT21Hr/meeWAcGF4A30Y0OkV2PHlyUM6pbeNwXbkG92EEyc5cVR6p35K2nBD9QpcZvwS5vQXlOBgb+0BECmg11BRZMhIMw0ZxRWw5HUvhnBusPm0x/pCGLsB/gIleJefV8oRVtFSqZ2EE0jYgoQwsSiDMc+Kh2rEpfLaVXpknoLZ4gVG7S3HMPM4e9BwPvmfUqADi3XWksQWvfw6zsqAteAsaiABZnCygz9Nu49GeaOg63qqwnhdY2N79KyPsRMnomSgj1Ay5GDOapMQv2gOIojT0x8Y2r4wrT1JUgtvWf3scgL7xa8816K+tpsLFG0tgBJwANi+YHAFm1VTadz67enRy0DeGo2ezAjLfAfB20aLbJHX1uVp/4MvI7SFjAWDnBZEXJ4Bh49Xrg+97X6WOqIoxZcDoQoBOvnRIe1Er9Ign3/Nf9a1KMGMlF7Ji/FGJDEuRn6jSXIq4RGEcCZFMR04wGspEOR9yAHT4en2tBC7A/1p5f+huLaTzIqCBDgE6dkuiIQrfLU5evMUOKHhUSuxsmrHwXZOHzHBYvB1nAAAAk0WvnFOpZqc4Vree5+c3UPI+cGEUUBwSoABXGSEAci/AbNHngQOYknIl9JRLKiF0P/QAbxgwlowEjOUHzmu93znsgA3gKSGMwlBH7mV8HUzXwzUqkWQAtYOmQldJlDOIcetnOSk5+6yjDowJuDK4DC0KRT941uS/RjMDXk25eZCTAKgiBmMBiLjvogVyyciQRRuVAnbJYH3Qf/NA3vQCZSLKY0i8OoKjCqeop+YGjSX/Y1w2rzHu0TuiAnolKkBN2TwlojBe+qdtfRRt0EuGTx86PwjV4xpJYmPv6WMfWhTXl/9IAhfg/5H4bntxXnAJsc4f765oB+BqMVtoErPqptEQPFELk2GQFEPrWJCADRjx3FRRAAghvrYBLOABGCpIVKMALeABlCqvwwFrS0jeA6XdG0XC68MpK21ET6jysLgD+UL3AKdKjM6X4V3z9oEdbz9aQxuVpy74es9Y5R8ANuPF22V4lGGu0WxTG/n1t7YkXF1PXgBJ9RBKTKRS3XgRlP4D72iXjCcD4H0GFE0BABlZ0YdrzU8b5tyft9vDPaKJoj/w85K7NuIxFqionpa1J3cCY/IzpxK++mQDnOMvgDbqSFJXjsDYAK8+uo9XkZTfS5kBdrrBYANzkZdchlf5Fd/heCjvdV90ENmj2VQdMVAiFsUGDIZyT5GOyEFfr9f3SOAC/O+R+7vuulTO8rkZAkDV9nQLDDhUPsebAuw8P2WPPH2Ao3STV61EErhVtum9Qve27qN70B2Ai8cLdAE9cEaTMAJ4YyCIznBsQwlUniXg1UeAY+H7fjtEebOu005nv0v48jTRARKnwElUAtiMr3N7gB/QcD1g5VHKF8glqEBxLcBk/PDxPe4POJOP7+qP8arPJ2dAKskL+EVI9jTw9FX1ALx2GAM0BjXQziAwvKgYv91T/+RSeMyops7CaWev6xkBcojW8TdQrgyTse4pXgwgI+S1h+yZq3bwmk80FlmJcIA146mu3v4FgNxREAxhO4CrcycD72vPvPHQOwaBDI2jctQMYMZTHsG9O7NfVIHOUeoJ6NGI5tGcmWNzeVXavAsGPvVLF+B/qjg/v7EzmVVSEFipvsDNW4ySrsBH4haIMwq8NJ5syTigg2IAqEBFApiRqIaaZwnYWpC8cKV1OGpVFyoyGA3VHUARoANYnC+QAGBbLWRB2yNgM5iSO4Csz/H/2jc+QA9AgI2/46Z5wTxUVTU8dtcBLIagxwTKE/iO5CdPWJTCYwU8DJNIBXhJKAMr4wP8vGcACtSBLKDvtEZRDdnJaQAmwM0wtBHJGHxX0hz4ioSMw/9AVoRT3bi+ub/vkRXg9urceu8bV8dml+PQfk/OkhfRDzXt2jcH5tV4yEJ/8OdODWWM5B549+5rXkRfqCb5CMArl6Hqq/0KHROhXTJh+HjwxiOCMw9oGIaDMZPrEFWRc0UDIjNzAeTRPHTQvHtPopwBMnedBvr5K+Vq8T0SuAD/PVL6pu8sdbFn11is6BOL0Xk5QA5QAGLAlMfnGt4VioaXCtiAiAXtfV57O3ct8A7Y8hsgtTj9rapCJQfAZASqPnEvRkZf2/RUngAgeB9g8roBt3C//vLMAXcAD9T0w30BIQMGbHD7AJrhcr32gbGyRtELEHW8r/ZEIAwNw8Gj5HGjJiQbgSDDQQYAy32BHbDn5QNO1zFgNijZjARgRTra0G+AytPVN1EAw2f86IvKWXsoBw+5SiOREqODWkPB9chJ9ydLBqIa+vY1ULtKTVEiIgigDUy17YfBkhgWYdkfULJXX8xzsiBbVTpyNKI9xstYS7qialzr5btkR5bRiB1cp8RS5EHe5oPDQAbmxZx48fbJi5zkY+gd6pButhFty36/aXn9yNtegP8A0w6M/AAh1RwWo1C/88d5iDzMqiGiCVAovECLDWACeAsOUAIDQHY+UWproffZp7xHXp6kaGe/80qjJdotzFi0k7fdsz3iEOABVZ6+vIG+6LtrATxg8NORz9ELpshYjEFUIcEL7LTBc9yHfkSD+e0F8IAqjxjfbHyqZVBbneJY39spjIJynx7XaJzAmLeK4sDte090RZbAtmqXxmKO9IGX3cF2+HVUmznEiftdeao+ZqirwmmXs3aifcybcfjtfZQRDx7wegWo+uGnktoSr6I4zgIZ4uD1v8cgMk688PRNJU7tmOc9klkUIXorWW0uRJn0zT1EETaGMULu3QNw2kh1Hr73AMvwKbp4Af4dT6PFZ7FYnLx01RuABD3CsweIFmfb4Q0lkChZacEDUcBqsUmmAk7huYRqx85G61jgFncVLWqvGQagzYPjJeOFgQWKyPu8cvfYxGBiZYj0sVJE1R28P9fhx/d4Ze34v6ci1Yb3AD6jg7pRPYNa4GFWdeK70V/AhUHIGBUt+A7qw/jJAnXD6/Q9AOQ+lQ7i/40T6FW+6W+G1pk+yl3RXP7ek0KLytyz8/6169XmMXJCGekLL5iHHiiaS3Oxc5AB6LkD+oUmEVnwtO2yZvzNSTuxM3hVNDFmJZoZYk4AygX4G4sEeTqiLz2Ok76JKJWrVv4rWpKcp4e4+h5GL6pgxHwuOasdMtKGe5sX3z3PwL/jJfh0XbsA/wum1IK1WOKg87bOsstK7SxOQCYJh1ZQr9yzaC1kFAdgUfoIgL069kCb7lWSUyjuu0AGDYGW4cFaqNpUFy0pi18ONIGO8B+4WbgSfhKy60FKxjEAcgJ7bTtLUSbtum3bvusDNjXhkny8RKC75ZlAImNGFrxEcuBFAjqAwcs1FsDDW+++uxXf5+TTqZzuzSgwBu6LpuIZKw9UglolEBBGD+GlS0IzlCWoJbzJ1zEPjKHIhRdPbrzloqats++AN0agPgJdeRHf42nz+gP3kqsdd41bpxPmDs0j0sCxi0J41GRoDACf7DYhWpJ/N/OZC//rqxyE+wJ9XjkdKzJCGTGw7dZlnBgKssPVd/qnJL0xMORKSyXTM8CcEJQU+ddHBqD9APpCR6O/do/GPy3PfypZ/oLl/NC3uAD/htO3nsxW2bjlUil7IFrPXQXIgAzf2xnkFkLGgqdsWzwOGyhbLOgDv/fALO/lXfM6JUf1ywLGrQN8/CvA4O0Denw7sMZ347B7zJ1F1kmHKAXeGsDCa/OWSzwCC6Ba9NHhW8btvTYRSR4D3L/++uvfHrvPjDV58BaVNfpM4pIHyXDxZgEG7xSn7HonQfq8uv2MSxy4e3q1i7eHyIicyIhhELEATJSNKEOis2Qpvl5kQkZLn6n176EjOHZzZvzRH8bUHoYOVuugvCgz88CI4/dtmsvDdm994yGTBRoFHcUQt+PWfeiSjV/KSXHmIp8ilmr9k1m6lwOywG5nLD1lVBUCtPfBNfTNbmmJcQa4SEw7dIARsGuaUTYuc7Flxd5Tsmo+RCVbmrkAn5GM7quaKEfm4v7/DLAuwP8z+b15defD5D0DmrzZ+OYUnlcJxIEGAPY7aqDzRSwIHqIFZaEDZdw87wzIlgREC2i/ygh/u7cabQlDUQNeG1eNe9UGagL4qLSwSxL4MQ6d0bIHeTVwCxg1w4tTkaLPjIp7xQnncaKJSvB2Zgr5GLOt+EDN2ICL6MHi5tkDh/IUbZwCILxJ16NVUFQMl6RmR0a4Xt/zNMk5Y5PMyde4USwoLoZDNQxKxxk5DGDPtY22MgbzoO3kLSkrIpAQZhjKRZDBGv48d4DWpqmObXDsgblwvbbNpzni1ZtrBojxNnZGoNM1faYtlB+aiEdOHyRnq4gib3JgMMspFEVpp+fwAm5Rg++JdIwddeN9hoZeVLfPWIqUREEZPf02ZgUE5GnOM2DlK8jDnIoK6DnnIidly0V3cXk/rz5q6s3Fd33hfyRwAf4XKMVyuG4XP26hWZAWh1BZfbi/LdRC7owDUAASnUpp8bYhy2KzoHnZFrsFAQDibXnjkmkqVgA+r97LAlTnLhnMgDACFp6kKs/QYrQ4SybGT/usckKGxb2AkSSmpC4v1XeN2xgBTEBXGxbvJhhRRPqiagdnLHcg8Qfgqk83rk327aYs57nwktEzDEC8MjCpVLSNWwCTx9vhbFsd4x7oK5UodrvaccywNM5k2hEFjEq7VMnU+UVkARh7UpS5Iut4dkBeotncVONfvwC3SheyUFXD6DE+nVpqTuiQ9hjc84RTm64kmHnbaD8yTOfI3dxxALRfSWbcv776nOETMTgjRxSDprGRjgwZd/fYyISMycEYGHwUVHPebzIwf4yh76GAGFSUmMiB8daP6Cj3ymi/BP6Xt/9x8LoA/+Mye/cVeSUBjf/jkONxJdziNnHDyid52AC4Mrkz4babVvJ6bOsHuDbXCPurpQcobWFHOQAuNIqFx5goqQOQFrkabR4qL7NSwwyU35tMDWyXe8X38k55x3hhnLTv8RaBS7tq96wcbQIt/cdLk4WQH4XjFR0SFaHPvkMmVY5oo41jSkZLRKrBd38/0U3lUTr8KyAEStqMk/a/SEPk08PizRnwrGrG9/NIfdYzBACXw9T0Tx+AWbtb20fhM5w8sCeXfWyfiAeVZd4k53n4HVy3AG9c5FOyXH/8ANRAWY4BPShPc1Zk7cY+/UcfAWqeO0PHQbBXw3zh5BlzsmWY5X8ANWdA37VNTtFVRVA9vL0D3TguIjmUkdyP/okiqhTq8ZP61hxtPuLi7t8NPy9+8QL8P5Pfu64+E6qqLVSc8Lpt0gFgForFLGym9EBPUm6BNS68BCDgB3ZAtxJAnqHFxovvyN6O67VAAYgkrD5Y2Ph3yVx9sWABL2rE/2gVOQKvPPO84jhhi93CLL/gu+gNnLIEIOAIdCstBHTV4juvRXKVR4k6MEb5BXwvMEQXBCQBVNv7T8CqvFLE4v5AHuVVxBQFor/6BKQAKWDjRZM/Oke/2x1qflSxMITGHghlsEuItws2oPNdu3IZdGWbxinSKdrIYHWGjzlHSymxZHwliEU4vH3tAFZRw0vUYNFakUZ0ivf9LSdD5oxPh+lxPJrDyniNTaTEYQDuuPqOdKBXSkr1nzFC15wvnyWXLR6IClQdJTKgv3SMfvseveh8HnIx7n1kY/fJgbo8+3fBzgX4vy+m37tyH+YROOGK1U7brYhCiePnFQdMuGCAByxUrJQEpfAdtJWns89W1UvgxVPmrUngoXgsZKCBM/Uer16yU4WNBB9gDJQBldBbAs/i933Gp3NYLM6MELCKcukhHIAEiMpH4Pbd20YmHlzgoe/CeXwzzh0Ytskr7993JCnxydrpiGd9wxGv16cf7qlfgK3jDtBE2gbaPSjEdxgp7egPj5U3DqjITXTV4/VQGnh11TgS40C4a4vAth+ojH3+cHQcWfPagS2g62lUZBWwqTpigFF7qCDtAnBtkonoDGCiVsgsmhDIAkDzAkgDfZ/TDUbTmFV8obx8j1OR8cn4+Q4gZ/ABviiwuQb2SkFRRGguffJ9MmfweO/Goc8l3It8tOE91JAd23SaPq3eikbI3PXmgyGm93TX9UuZadfr4vF/D5MuD//35Pbuq6oh57lRanx7Cdj1ULdBCwitgqIR1quCoOAWmcWvDM/u0LzJ3ZHbe0r+lD4CPNcBE+GzZB+A7+z6+NWiEPfRnsXH6ABKUUAUjb5XgRKXD/QtxDhmfQj8RDKMDVoCBwzk3ZsHqW2eLfBcjhkAAG0LH5gDSf1mJALIqjlKRsfzl9wFzIyQcQBQyU/Xy0u4H/nw/tFoHsTBqyxHwnslZ9x1EYzdrSIRxphR6GHi7scIm9tNrAOpPN54coDLU0dXGTfjIJLgebsfuShbzFC0x0A0BriBNiPNMzcfEuQL8NpYpyA6joHpVEzRT/spnDdkfBKyIixzwjh1TITPHHesaofOAGwUl/EYG9DuIePmwXUdEEe+5lAuhJGiQ+WaigLy1KtGMm5y7CRSc8Yom3PtJpd3L77ri/8jgQvwX1GKra7Ysj6XnFwi8KsapVI4i4xnJ4mJYvGzuxUtHPewcEq8bUgsiSt56Xt4Ux7VPmNWW/HX9Sk+16LhVes3CkcEwUuVBPQ+wAo8Ow9FWyWCgZEXkOFpq0M3jg5o2+qjqI64bf8DthKsNo7xGhkBCxqo9Mg815QYrmqkowk6YwfYoCV4n8pUq8UHAOr90SmdM6//7uMzQAfwtW8crhf58BzlGgAt0G+sUVe8S/10TRGP8UgwKhFFRTAePSGs3AbZAyh9CIiL8jLuIjCRFt1g1EV85lZVTcZXP84Kri1XFIn02Ev8PL3IU+++q7v9rY2qlAAxA8N5ME7tyR+1F8FYRVfoLQabcRENZpjrTzQLOTdW4y+KY0xEUPj6qrd6glcGKfnR/SI8xoDBRenh+PWVUa7iZ/NBRW3lD7aC6qXlXe4jA/2T7MIF+G/MNuXx2oVkAVWatl5H4T0QQgfwkFVJWNySiRRXyO76yjMLTTv2FkgBawse4AEBG5T88MJU0Gxk0IIDeBbOKr378uJ4VmrVURO4+RYVxXffnreq3egBY+ZhATUvnLiw3I5LHmIbktplulVBvl85KZC1cFXeSOICRYCt7p0MqpPvmo4KzrvTtx5owmsEuDxHJYM8cWANaMyDv9u4tGCS4UHxADUGDwChSRg9Mig5bA4788WO0XYSmyf30BdRimjJxqM2wRkLw1S0teWzgSMDrm16IeqgB/SDQSX3notbWWnVVbubOEeDfPLW0YOSsto2/3vgHjlkSFzbJkCRBarNnDMgZGl82qWnDBCaqWOkXdfZR9rcBG17I3yHbmm7CEQ7PUksYO/ETP0qId5TvFobqsmMT3USXTOuavc3GtRGOs+gmIOA3JzmCLXM20n+k0B+x3oB/hszv57SUiddtmWCvCZJNkoMKG3g8bmFYOGgAwAMT79F6X2g0jEAlUC6L2UGZgCuI4OBjPJLr9oA3P52rWsYF4sf9YAWcn9ePk4eeAA64MIbbbt/T64CNrtV3rX6YkzGh15RjcNrA7pCemMsGak9fdZfCTogITKwaIso9N+iZDjcC+gwEPG4JfJ2agI/77kO8AISHnoecYas5GwUGA+WN8/IADkVJqgcwM2IVcVkDMCEcQTO+qUvZLrlqQwyo66ChSzkOSS3ySpDt1FDBlo77q9/fqve6Vhhhog8GzvwjV4je237rBMqew6BNpWCSviSK08cMEap5aiYO8ljLwaXB2/sADm9Nrfa4RiIGs4oQ5tkyWkQ5Wxlj3bNuzYZNPX5DDy90nfXRv9sxNEGsN6zfpSU0htUkNyNz+gYuXMcvGwIrHZ/c2W1c1YkuSYD8JOTvhfgvwL4eYuUyKskFm865fU+ZcZvUrKejVptdWF+ySyhs8XGYwbS7YLVju9YZB3EVZkdDreHXUimAiU8cIsucAGCKBselgQcPtgC5QEBf4AhNNYeDxOvChTb3ZunX5/zhvQJKOire0j69ig70QPjAuiKelTb8OoBvgRd3ivAj+4AdLxkRyNIZu4DqfP60VCMnf5UBdN0oRl4oAANWErMeu0jBI1XqSl54L6NuRwHQ2s8qCYJTNSI+dUP4A3QbUoDqJWUlifQbqdHMqLyFN4DpLzjjmduHt0TjWXuVC0Bsj0CAhgDSvPNOPYc3cpyO+snA2acUWpFeOaZVy0qlBjVhvboZrkMnjwDSVYqcNqvISGrfwCaMaWXlf5WQbZRFF3Qf3KpH3JE2jB+96dL+kaO7l/khpLsjCF6ac20Ca8qJXrbUdT64l4MEMDmqGizkzz3jP91gt7y4Cs8eOt7z/b5BfhvzGheQdUQUTglNnH0+GiAxFOkvBmK9TzchuGwCJ0rIonL0+ZtdtxB9ILv8XbbHr/eovd4QPhVJYQ8Z8rPy+O1qqJAE3jxkhzbi3bQJuBwf9c6KgAnysPbjS4WMJAtcll6IK+JLITbxgCcURLKPR07QB6ADXBFPywlAUCjGEqcqlbSZyDRBqCTh3VP928TkXnwo6rDWACcxCrwZhDVegNxIM8IenmfIW7vAONlrIyWOXF0gBwBGoGREFUsRRRIRPP5Dcy0a9y8T54niqXrtIOjNzYJdB6rdoyHHHip7bOw25hBJgMGW64hA6X/bdRb7nnzL75jbo1HHsIckAeDaZ5FXYBetGdO6Ji5w7ObSxEpPYm+aml4T5/b/+B9fRfdoNjoDF1SNtqTsWp/KZRkkl6kB3I8+zAe39O3qJvm3nyXIzGH/qYTUWkMCGObl7/l0P4+97P8xCTwBfhvAP56YsCvDT6SmLxXvDpPsyRhh5VRPood3UKB/V21BLDhCSl1w+ufR/zGKbunhZaX528LxfU8Kt66hYce4BVZaAADEAM8iVoAdtasW0y8dPd1xHC8de1X5lfSc0vjAiF9Y1AAlYWHbgIgQDWD0X3jp1/yrHiVwJL3yUMkO+MtuQY0ur9771k27uN/kRM6wFiVcZbotWFI33iV5Us2ORpdkBxFQgyHvQAeIel++0hD39+KIP1E/wBWfaQL+i1KkHcB4OSszV5rRNOv9aDNK1qEpwu0OwzPmKLPvAcYozWSs0hLlCIhbD8EWaJXgLyIy1h4yPosShSVcBKq5CnSYiSMx/06IiNPPCD2HRESR0ckxehyfALcNpTlBHW2vjH7zJzYlWz+jbUyXn0u8ev+JXlLKJMVwx/VJpnMuZGv8nfnMa3Onobs8vBfBr7/ew0Pf1UU+2xxz3/Gk+JScMoKBC0iYM9Tw9MDWd4tTntD7a7dxb0eTgucZ0WMDIc2vRiFQuLOscmQVJdsoxBAFyr7TL9KbroPb18FiEVUzXPVQ22A8r7kmN9AvyoI4GFB7KFnxuH9KCihOZqJQXBoFlrANfIHaC1jsKh3HBmKoo3yDtrlfWqHxwyYgALwcY3Pq0svGgHI+uf7GUOgpnQSuJoXXLNrOyo5jy+jG3AVuQBLAIpLZwBEDp07EwAu9WTedudroGvnMi8b1YSqEblVbljlUEcdu2dU0ibuRQZA36mUuHXz02v5+bNqJqOGshLZAXv0oeirRLLoQfsMSyWPORb6khE6y34DTf1A6ylnFdmYY23zuPWnstpyD505BKDpSPkiQG9jmPE5zmKjmcYaVVhC3ndcbz7ogjasQ0ZHRMRhUHkkj2F+Suhqb0F+c29PCl8vDuvy8F+Z7ZQiCgONYccl7w3Q+rwHUlBMZ7VTzLx6TXfSZSFooXnfo7QWJI8LUAX6FpCfXTSAHZ2DxgAmuG8LFCgI5SXteLQAwQIHNuqmvfS1B49rZ5PRFj/viHcm6shrtECNPZDb0x61p7wQhw3g1djbpMTIqBjh1S4d5p4BYs+W1S99RasYq/ZRDoBEYhvV4wUst7JjDRH5dyYLjxV9IpkK+Hl7EpWMQjRCfQBMDEVVSeYBNQG8GD4UA65dVZRjAPb4ZdGc68rlVMkCaNB0xsRzVglkdyrwkUylFx0zsWqnHXpSdNWxGGSiCgo95VqUCQqw+Suh3qY1njsDJUdUtCS/EJCKgBhCp4LGketHn5OR/mXU27yl/xkBcy6KISO6stf7vrGQA5kzAICY7hcdkD+HCc1GV0WE7fhtA6B2OmivjVvta6DD+oMGImPzgw5sM5t1hSokN/eW0+hBLmcp9U8C+sb69IBf4ivPkDL5O/7uJU/8VAyeFk/EAgZsJTl3QwvQQQEATgAIECg+pePhdB/KL1oAhu7Tk4B4yLx2oTGgCmyrjUebADIKzSOSN9hcAWNkEbqnUkiLmgcOLPNytOkVRaRPGRX94Q0CUNEKECaneGOft7FHgpqBqTyy58uSqT4yfMYfMLjWgl0vMgUEAIFoWc3+AAAgAElEQVRg3LQdpSIPcwfA0U36snsQyE3VEy/V5wyFfkR/uB9P1j0BArrB+AP59MH4tdXJoD6XG5FI1X9eMpAFbmQfeJW47X6MnflDccgFlHfxfclSAGTzGY6bc+C+gJpx6PwY3wV6lRpuNYlxAnJGEG2FAvGKwyZ7bbo/I8zzZuw7UZTxF1XwiHnC5t79dz9F0YJ2ATcZ9QAVc8gxIRdPPGPAKjBwHXnU9/SavkRtpoMiH9VR5lUktTX02vH/RoX6Ubvep49oRIbUxj2UaA5NNKD/rVdGW7mp9WgdREhs1Lx48FZF3jMYiKcG/C2jjP/bGl2ejf870MyE5gECHTQDMOH58pwqlex0xdqilBTKgqfIPDKeOkXd2uA8qULLNmH124LkGVukqld8D8dJuRmXTj6sWqbz4QFv/eYZA24VD9UtV6ZYngBIWMx57gv8ogVleRajxZRnC2zJU/WNPQaqI4Th8a28S6CpTQYS6GtLorKSyEpP9aNkHgOjnz7b0xLdixHsqVBAt/JJnrdIAlACWh74HoNsHgMvxgnIOY4A6JGp8Zsvr2rTy7foP6+RTFQR6QeOW8WQTWdyIvpaxMbAAmB6gs7qREy/fS9KT8UPGoTuiETkO9IHc5dMNt/QgWQdsgac0Hj4ao5BR14Yh3tLzCoRRSkZDwPIEJoH86mf0Xnm3xiiCPWz3EkUYI5PRyOLljrsL4O20UF0knyNttIvm9y0z/O2DulGa6CHzcfva8O4MxZLxdA9xQn0nmNV5Y82jKM51Tad1xa9bc8A+bVJ7aR0Av7ybFs99wxA/2M8fBObJ/xW/S1F82PBAFmLBdAEppVNlgAECtVLAyuKRfHsThR+87Y2gWQB6U8Arz8ZHRNSiK5iBFBROpGDsBddk2HpGt+vdNOCYjBEAjxWiw7lo6bcy2cWSmFzHm60SjysReIHj659IGfxWGBAS66BB9tCj0uv5DKP01h5pa5jkIA+sKwkLxmUAA18LPQ2gLV1H7evPQlVFTDmhCER5eSZR4Osx5aRBwgAkRFnNBkq8tLmcvLpie+ghJx5RE7aMSf6oQ9RGUosgamEsehKvztXBnBUgtq9jE0iV36FkRKpkR+Hwnc7Htmc5Kx4z6uHjfseAyBnwwnxg9rgnOgvz7+yUDrYc48ZLVSk69t74Te5eY8e02fzUskxuSn1pKcoQmMkjwCV8dryUNSWsfg+OVgLjBOQZqBRlqp65FboT/RM43VdhqTrzZF7ipI4AOhC49Lfyjp7lnNn8uTY0IWSzh0tYk3IuRljyfuzmu6ZAP4cy1N7+OeOw2qWAVqeHSWj9IAKRWAB8hTi1IE3hbOY8ygq0UyxKX6JP0rsBeg6qTCOuqqBjTzycCwOP0Ad2AJLfXREL+ArhM/41IbvWKjGyiiosWZo3Fu0oHpH6WbljpXYWRQWSOePB2zuXzIUqABJ555byGrZAVVj3Zp3kYwFRBbLd6MXUBGiAlSVRS/J5h5bZrg0WmMDLGQseuDRGpMFi1rogLTz8LgWr/a0b1zx9Cg3dABKA7XQcQT1GziQLyDn0eOrvbaqh0yAIAD2Xbtx6ZN+eE+b7k1GjOhWRxVRaJtBx2XzykVL5kN/48qryHFNjkp0oPbpmXwOw8cIA0T3ZtgZIVEWeSszpXcMlutEOr2SlXFncM2LPnN4gCQKij7RfQYxJ8X3dv5rc9eG6A2thlJh8MtHuZ8foFvJbjrc5sGAn+NCRqI5NJ/7bm7N/aKLjIf+Fe2Ze3JliDqaQ96A8Tsfy2lsVQTljDwj8D814LfA4m4LZ3ciKZyFB1Tw84CVx6DUUfgs6w9I4/xf2sGX4i9VwkPBZ/PmUBDaAYptbnJNdcWU3YLjnQMDyghg43/RQw62stgAwdYPp/zAGOh0RnnGCMVkEfDUUUUUOw9wN48BAwvdQrOILHigpL+AUgUM7rboZuvTGRvg3C5hC6YTLeOWGTH0C1oGXcVj3ERqEUfceO3jaRkLQE+ODBAjiJPnsRZp8DSr2Il3zms175WFmntepjGheIyrhHbnGfHg6QX+HkjlEdMJFJMcCS+TnrjeXFVF5fsLhGsstOnzwIxXju4wVjQPHYlndl27nsm3aM71qBEnXjJIuPo2WeGsydl46YMCg3MfBT33Pfw+WqlEb3rknjxyhoOxYDS2UiYDuxUvnJZ2bUenMUZAlv6Zu3WWVJOJRjginYgZaNePQNcaMo/oK/ML1I3P2tAmvakIIK7feuq7ZMVAk5FEdREmXUdV6VvR9ZZxPmuC96kB/6UyLwqVJ0WpLBALDXi0O5YymHygifvk1VrgDEKvPLE8I0oWPZAnRFEBp0XJs+IpWfSANkDTDsqGty3E15c8INdbTLw4lAlKwXvLtzIsygdV2gB1i0Cb6KDuwTMSUtvOL5lbcnDPkGmzTfXbZGeRiBjIAe8KbIXUaI3dDdyu06iBZHQaR16myEe1CFrIKaD4+6p5XFc0JTrhHfLsla7y6PUXWOqjyKHEap6cflTuSG5kJVoTtZEH4K6yBtCRJ2BliHwWPcEb5RWKTLzMrQQuL5p3qN90pAohXjCayM7nALEcAnADZhl6c0e2+gygyF2+RfuoDkDdHghy381uxkNf9QGIyU1EWYoIAbm+qNABWJWM+jt6o5JGfaBzcg/01twBadSX+eXkAMelOzIe6RU90i7ZZgAUD5CnduUTjGk3IyZPYzR/PrceyEuf6C9DKA/lfU5XSVbzYCydyVP5cMnlXXcMfA9WV4TAYLjWXHRMh0S6ObU25auWhjs5/mfx9p8a8FPMcwMIRaOYFhA+j5fRq239JpwyAxjJO1Upjgzg0bUI895SDv8DFyFsig188ZhoCLsfgS5PXxuSoxa1xaH6wnXa8lkeUf1yJg6P20JngDI4Qnc5B2Vukmrt3Ax4Omcf0MkHWGA4X30F2uuB8mgtAnQH2fmuV9U1NkcxHjxHwFT5KRmRpbby0EtE+o73oyiAqj4rvfS+iIQhjXYB9N4DEkC9RCJA3uoVgO1zXqRSSFERA57RLror2siDJLeOgPAdoIDmQTUx7u6B2usZu0pggYL++R5v/jzx1M5itBfj2LOFtcO4V8fvvlXmNKdkBMT0DQAy3Poj1wGAeKcMos8d/KZt/ZDIZ1y8GKZKHDkU5gYQLx/e/ozuGwcvT8GQy4uUpLYJsKiHnha1mVdzrM9V5NQeI6uPdJROq3LSDqCOX884+F87lbJWCCGhbacv46M/ck/02v2tB/KplHmf4ma9cYbcP4NE561Zc2Ju5HqqBorCbX3qo2SwPnG2qqjbjZDPAvbG8dSAb4DrobTtH7hS9N2UsQmrwjng23kjvCcLniLbBLPtBpobUfAweD7a4IEAXEACMCg1r15+gPe6ZWjRPiV4XR81wUPmhVn4qCdtAgdekAilqqFC1Da8WPDuyTOysJxDYwdnnhVwA6BAE8e5ibg2KWU8LXjepAQab7PTN9e7Wk+pCqC8sEpDcd/AAZgC7BJ6ePqOCwasZBOHTRZk3A5QC5wMimxQEUVPfTdqyTj0sUqOwME8MUbmlsfLkBkfwBBd4MPNkbnyKslcRUqGVc7H/fUPXcXj9wJW+p9Xmmz81rc4/sDf9+UJyIdx9UIx0d0qnrRnPs0lQ4AOApD1KWquOelcnJwEc+D+xi2JrFyUoQDYjG/5h/TZb21ltMkSEHu/Xc/GTH7OSNI3n7tf9EpJWGuug/Iqs9UfESiayryRt9zTJl/7e9fY/q1997VGrG19FTVZE230i7LRL69q/BsXZ4exYEBQqM/4egjAr2Qu7jogzuML4JrQwKkwE1fHG8Tb8rjwpgDIhBdeW0QWinvkra4nqC3AicfGa/LUveKG24kaePusMkSKqM/6IRznKdsQY/OUzzaxt8CZwsUJa0P4Tx4WpmQdr1S4Gp3SBqWqG7Qdt1kli2obXhnAUYlkAYgcRAgZnGQX7ROFkwff4WiMp9A9mZmTvLFzd25UEgDyt88BqnJWfwMdO4P3KIUMH1noU0asOSdj9wZWymGVVKIjMtr6U321+QwYAsct0zSXnS+D39cvFFhJWXMjgohnB/ZVN9EjICdyFCGhVlAJcfZATj+XjtBOxwKbA/PDkdAHuoY6AmDGwAAFQrxjRk57jKWIr7WRLvWQnE2AR5el4ygtkSv6xD3ogohXzqhds/rdwXUZyaU7GG2RIyeEQfJynw5tI7MtBfU5WeVJl1RH8cnv0Gcv8jO351rOuSrK1he5Fboj2iMnkY4owatd8unPSztvN78jqvAMCjkOEVdlxzl+VcUl5wpBckrunfu/a8CvrC6lMGmV7J3nZATervEZhbMg0QfA0UKTpMJD84gl7lRHmMg8n5Qr0Fulcm9eMKWkTGgg4M2AdH5JyaRCT//rr8ULjAA3ELAIKRZQ4ZF2LkhAR0mNYXfE8oZ8r8oSHr0FyBu0OKuMyasslF5jUn0zqkC9vvGQrcgDX994LQBj0P4+JGXPMzc28q2mWuTTblLjECXw/pOtfkUNBU6+x6tCfTCCABb/XCJtNwKVV8nLjrIgSzQcWkx4Hx3FCAnR1wkANORURYb+9FByfarKg0ctWdjmo4xfNdpkG59Mfu0pyHs3VxK7aCuHt5XY1fetKgIOVd5sdOZ6eQ7loX4kG/UP+IiIABK5A6WMuc/j/L2nPXqnr8ZBT9MFSXARHsdFVGfevOL59cm1KEivaM52J2tfHgVNiTYREdngFNXVoy8rS9WGsRqX+dijlxkbCVwRgjxZTgL5Mq7mlC4mc22trgfkDD1dQ0vqizk2nspZM/DWdhRaDlVgzViIoBkb7TEk8hmrh64pB7CFCxsNbNnqvUUJdw34K6w8vd0hmZcXEAF7iiLpA9h5QoAdgHlRNEqAJxXKCtN5qJQCZ+4ecap5M35TiDyDysiEnZRH+1VytJh9R5s4Ul4TJVfxgHelvO4BbIXseF915cBIO6tcceKUtV2u+kMJJewoNg/LQsFTFl4bx0YKrkc58IJQJsDCQvdj4aJmtIE3puSMWSC3JWolIPUzmsl9eIkoHgbUwtWPFlgGyGIEyl550qqj0EtoJMaBEeyhF2gKOY2SgkVgyWI3wWmTEat9YC0CEbHIu2S0GDTyB4YZt+Qt/NcXgIHW6aEzxiyCOg2p+wPQqnLoZeflACegKZGOisHDO0UTQNNVepIMyZfRITM//hdt0R31/bx3L+NhQMgB9dGrCjT/ZzT2ILZoj8ZJbzrplOfe5rzNdwHmaB3rQl/3QTX0VqUUPWGMKsX03eXb9Un+yn30rT6U39AXslAGK3HaPRpTv6vC6XkJZG+ti1L9iIRsKqM/xuGHnLfyiN60hhtrn2ufAwQztIEe0xd6YzwA3v8MYzt2tfGIPP/DAD7leYm/K4TymYkpRDcZHpCx5WNbooYakezirQPOfUZsFIDfLaQA1H0ogRI+wCnkprgAqyiDAql2UJKpBJECxR3HZVq4DAYPR1s85I4GKD/g/lXPVFUh4QqYUUs8N+OQxGO8LJq853h4YyYLHqdoB3jhl/vcovI3/plHxYC5b7ymsbZ4qlMmE33XpzY+8cQAget4pSV818PPIAN6AMYQCuFLNJe4BJKAQAQkkUdWecLG10KNNvB5Ibf3ACi5qAgiW3SDyKwqqvSAbjB2xk6eIjZtGQewNr/+5m2TmXEZcx4suQYeZBYwbU7G+NWz86o5F4wi2aRj69SgZ4A6ulB/9IV+oxZUDIkWyIOeR7Hpg3EZE7nk/CQb7TNGxsOYuTeALLkNMLWljZ2ryh+BvyhMBKhSShKUgTdv5NqaZPzi+ek48A/gd78FfVM0Qe+tCYbWe+7vd8dclPvax1U2b3SDXoouyEyE0f4CfYgCLpEbpZozp8/6S1Z0kYHlXJBPm8lWPu7r7J4i6Z72RrYlsSu1pVPJ/N68e/25e8A/w6Zd+CWTKHMVLxYlCsfkduAS5aEETXSbkCgiLxfnJ/lJoTcRRUBnCK5dCyjlAfjoGguA0vF4LFAlhbzUwLGyvBZVhki/cJ/AG/fMSG31jL5bBO4H7C0kybo1XtpCU6GHJOC83E+beUHu09OQtBU15NqAi+GStOq8FfIz1p0DC81CSrZx923VV0kEnMhT9EKeXq5hFEQ8+sRoyWF4bftAQpThexJ5vPRokRZY9yKL5HDWYjMAFqOF6n6S3KIgr7xvUQ0ABGIWcW1JGpMLAAA4PH+eHzkpOawqpHJSc1qJpfYz1AG2/orozBv5yr3gyvXRvDDYKBbz454iMZ6+fqOX6EQPviH/jGmAsp6sfgf6fa5NkR2agidcDoysRaJrfJqLcgr+rxqKLKwV7fRAHp93z6K66K6S60UAfjOioqfoKn10fSeVAk5/V8ppjsv95IDJQVlj8hSMadGa366Ldyf3nuxW9MOoaI+x4ZTJGelLT5Fbo7cbJPVT1KU9kaT7nJV0ybuKoM0X3Av43zXgp4jVGu/mDMpH2XitvHQVFRaURbZnahR2J/Csf1vEtc3TxyFbzMLUPFFKUuK1DUl50Nrr7BcUDqXhLQDl8zmeRSEZC22iCniiKaJoQDKZ4uF8AzdjRsdYZEAUGNUHvzvdkCxUEvGOjYdiMjoWJtDg4cbhnt7l/i8SALaiEvXoxs1wMCBkZsFk8PaAMF5UexI6pAswMUT6aT+CihK8ekf9npVOJYTJhxcNaHlxPEJ0CAPK8wpAqhbJgGWs9fWkxtB8HAMJSd4lCko+hVcfQJbA5/GjiFTulAPQXhGdIwZEbvQMyHUccE6FOSUnn1WNEwgAfjyxzxgyERUDJzlMh/TFd8iLt6/EEe3CYDEqZKMt8omOOY1/86QPrkcBoraSnXtstBzoVkG1FKbPejqZ+5CfNhmhrTAiH7pKD4zNd5tP8mB47TMBktaZyItecb7cL6rUNXQ3Gq51S7+tN+/Tc0AtWrUvpEPt9pgM/fEy1vZvpLvuoS/oTOtFfoOxoKfteI8W3cKOIhWyl0sx7+4vn2YMJZTvBdxf6sddA35eMOUsTDQI4Tqhm3QeLVAT1gEFgLsvwEohWtQmBqD3tCPf1TZOEmeqXFJ7vOyStwEBRfbdlMGCBww4X9GBtoWGKg5WYXvAOPCwSOKhKRAlsQh65mjXCnW1xyOkVMbFI7VQqqvOA9GGe+gD8EBliHi0wRBWNWOsLSwLsiqnONE8FguKAQKSnVnju22w8jeZAiagbjyr7MbopRJJv/SFVwvcfMZI7XN8AVTeYNVGxmae5GHQPyIp3zEetIhXyeHC72rsvV9ljX6285ZsGRDUilp/oNVGLe0FnDhlcjZ2IAsM9Mt86wvgJ1OlpIDay5jOpHbg4bPOMPKbBwv0AT4DyMB06qOqJRGSucQre6Fw6FkPWqnkcx0JYy9R73vkTpfpprEYqxdd9pPzZI4VM3hl+NN3esawMRj6mgFjqBlV4yMT38/I6ae+60tGpU1rHTe9eaEiCTpgPFtS2qFx1dqLgvQXpaRslQFnyHI89Mu4ipwAuDllCDqzyHUS+iIdsmmfQeXH5LA74oseats4tUUH7BkhHxhU/sjnxnIa1HsxAncN+IWqCyY2wrDMFJi3wUOoXI9CRRsQ8HnWR8/BjDPO8gNWXgVwEbrjOCVSKUoTXp10CgJY1a8DdlUlTbCFTBEpASDqFER9jJc0nnbDViYYuPE28MqoDH3gxQA5oTRAYewkfwMni9KiA4aoJaEuz5VHJNy16C3o9QLdm2JaEKuYm9QkO9UT5M0j14dKPAM49908wy5YBszCRFPwqBlCycaSzyXhN2LKS9T+vs+4A2plrcZBLrwqssqA56W6zoJv3shdKM4Ikh0d4Ri4v/klN3QHusffruM8GL9IaaOiQME90DCOWTDHaLw46z3rJaonXrdogaPCa3adyC39AyB0lHFE65BviUxtMcT0TrRGriXO3TuwliQV6dJn1Tzm1313/qPZyKlIt6jAe3RR5AyoecLk1dlF5FPCHLVizspLZKzTL8AOEK2ZKtJcm6PUprJNtGZ4qszTV/kPka01wWnoeISqYVxPTtZF9G0GyP95/uSuYEMlmCi6MZd8rczWfBgXnKAn0ZreMzZ64ZoeHZo8K/WuYupeQH778WWAT/B+WsiBeDxopVE6570WWgk7kyYMb0FUemZCWlhNBg+Ht+7lPQoRh54RWWqnUi33YkyE8vh4QH4e0kWJ0RS8CiWAVQ0BgzYXMQQWNFDinTfmNmNZVACl6h793CMBqoGuyqQjFYpyWryBtf64P4+Txw0IeSQ91YjRMBZj73iBNoXlrftMe/GbKQkjqGxTJY32jTFPNq5WG8ZIJsJcRge9ZWEBZ/0WxjPGnbqYR00WeWiBdpFHddjVPgNuOgDUjFPEY36ArHDf77xcMnJfoAUkGaweMxhPjZrg7aOKgGLzBFTIh4cPVKrlDszpiz7RQYvefPMWUT3lfMgyQEUXAmjeKe4e0Il+4uJdjyIwb84OatNSycwt2dR3Rhggq8V3TXqAk8a3y52cYz1Bteiw3wGlOZUwNlciDNVF1mIJ4dVzEV471smXfus7Weof46oYgQFTFNF6JNMowDbG+Wzzc1WLMb6qrtBd5iuDQLb66noyDyc4gAG4+3jfWuAwma9Ob91y5TZitSei/F8RUXrBWDDQ9h3QPffJsaB/9vnQFWuF3p9VQVtpWHQWzeQeW8O//ftMw3FTwE+JAsWz44XgJbcMeIHf94W3Jsoi8WNBRxlUNZLRIDSADHB4H7yTQlmGQjt+8uyrnzZp8aOBPu/UhJpY70kQAV7XmnDfZ0QCuzxmfaZgFrcKDxEA7yS6pO8XwrYNXnuFkoyBxQLwfV8SWsgf9VIuQHjKOIkm1FRTumr1k7UIgGfd/gHelb5qo9KyFDpvMo9JWxYB+Yp8eMhkql8MlHK7qkHIUpgrB4ByUPlAVt7PwzIvNkgBAHJNL/SlaodNuqULJQP1gzzQOxK6xmFR8/7lNwBgdfk+Vzorf8HwuFfGv6S4a/WZUUNZ8Kr1pXN6jKGdvr6bh69fgaw2eaCMLuqEjpjzZNr35JlEXDhjoO864wH87oeuQJ3sEb8BQI/zqxZdH/WFnnBQ1I2j4MhBDsj/nUmvr+0LSd70s014fpOpOadPdIX3S25FEEUmGxmmX+bY90Qf7i8nwghyNuSQRJftcSg6dj9j1y9tloQ3zx3nDCyVMtMdhof3XsTegW/6cOalyMxahwPmk06Tq8onVB15VLAQPuVwbIGG6805A0Jeoi+Rk70HHXJH98sXJg9y4OzQhY6KoAM5nDv2jbqMIzroMwH+bOumgN/N8h43/N6NU9spwqEsgIqXjr8EfpKIlNKkl6zKK6AUJtrC5UmYKF4pBQZQSso2oWbCd3ede/p8a4Xd32IUsuuP9gCraok8B/fXpzxQk2mMjc24AQrFwDW2kQUwMyYdTpUyaI83CAwlcCmqNtEy2gImlASvr9IB8IoiSo5RXN/3nRSxSArdAyiNgfeR17jUUKdpUr48ZX23wJSuUmQes4jBYswTBzYWgmvMFeOyVBFwsmjMG6MhMtJXOyPNQ6d21tc2WZHl6Ym1OHmWZAAoATMwBVKqbXhxPET9YkhFJMvvZ0j00fx1CJtrtWeu6RJu3firmSfnymrNlXnOs3QfYK5KCbiLPOiu8coXoD2010NcOBRkRS/cU1/y6AO2Es95ke7Z30CfHqLLAC3d0j7Q3LxEayvvOdqtDUnmhS6iEaMArTU6fZ6qWn+04ZXj5LvWCwrJnKKAeObNVQ8T0Yei7eaghHv5GEBpDTBcnBieOb0p/+WeDKr1kGce9Wpd5zi5P6Mv2ke/oezofIUFrVH6rw/WoDYBPWPT5i5RJYdB/0SX67ym4/qkvdokUy9OouuM3xjcx7iX43f/cj1FuD7fooPPNAA3Bfyt/thypwbQAl/Q5JkLWYGMv4XKLCUh7K65KgoopUVJkBZ2AEHQFrxFqPxPyKk/JZgoRwoT4O/uVO8J0XiOgEB472/96CheCp336fttOOrAr7x5C17/0CpAulCv8VugFB1VIZnES6JkAQAFsggYMPfuLBzhdhx6bVV7bHyVTLo3OUlMM2LAW8hPXt4/vdHC/JPfbzFZ2PoEsMhXv1Um8Sx7bq42N9lpzjvTB1ChvMyPEtDKJTuG+Ky2KPpiHCzKDATvtkVsbKJBxlD/AGxgsiF+yecMnvZ41eSmjSpNJGdRGyWqS9qto7KLskiHftixyVkR2kvC8nRFNT5jBHqgizk29m2npPomV/P04895ncBE22SgJFgka+zm1Px6bTTp/424WyecAA4Feeiz3+7D0zZPfoy5Aor1qnN4yJnRFAVaKwwGkBXZoq2s73VColUzXnn52hOxck5w/tYsmZEJHc5wxN1vdRV5BaacAeDsR4IWbqg4s1bpduOpeGLLgtN58mEs5CBQSYwPY20cdCE6zveMo4otfaNv0WDWPrlykqyXGAZ93xzjmbwOVz4T7LV1U8A/a+jrPKEQbAvR9ygBJcZnsra4b9/j/eBZeU27O5JAWXrtJGTtWDx7XKtwWXINzYBPjP75z+D/a0doRyQQtkntKT2oCItYSJj3415RQlWFRE2VpCuJRWmFhEJ/h0IxQBZjIA0cLVbJUYaFkm70AJBcD1htAtKGBBQgSIb+pkD+p0zurY9RMhYNo4KbtaDcU5hLUcmSwlnkFvxWKehHiymvjGx4lTxKCoym0Q75ube2m3v9ski2eqJEIYOK22fQW5jdL/67yKwkns/LHdSOBSzy4I3xpCys89V8GZ82jSG6qXHlRAAdCWLGsSRw7dEv39NOuRY61d/6JjoA8nh5upgBVWapYokeApAe9lGC0Vy533rOrZXyVMZqjfDIrQtGKQ6b44A7VzGCdgBKUYabJzHf2qVLAI3sODPNWXqTfi73HFhv5CWK5pCIfhl9srWWyVW/UX90ryjGGMiJ7mjH+3THWMwJ/b9ubXsAACAASURBVGyvTMcYkP8ePV1CtQjVb/KUgKeX5kN0LdKL6u0IiQxs17aXgI4aK8eEM4ISpAucB3O0eKb/VUatMdw1wEGxThlVkTgMMjdwa/n6IqZkeyuwvzngt3jzIAmpiW7hUiqeq918uGqLv3Ax70LYyuuzUChOypag84byPigDpSJ8E4+KUFtuwiV/qq3dRQzsALIFw1syQQAF+FG+HqzNysdv5kUZ0252KZppoZj4PHhcL4qpx+RpnyET2uORAd/yefrE8PBqedEAnREkN9UCXufzN4F7QE5uG2lRKp8zhMbKsPpJmQOnrUpaSoHXBNAc5EUWQu92E1eKWn29e2UMdxMLw1Wy1TjIRORiXLxT8xqolm8wxwta6Y/PgYLFzcs0z+VHfBaYVxYZ/x7Ituksg6K/PZC8IgAJfPNUocA6LoX4Jbzx17w68yX5S98AsTbNA2+c7BYktJeT4P7mAvisB0iWZATogRrnQ7S4dGAgwtCIjoE452CLBuLIGUVrTs5lgWy97uRnbFX6lNymQ+ZZboneGqf537VJ1vrKsNNHHrtxdb9kINozf6hMOuC1ZZC1SYeWD+/69Bt/LgGvyk5/yHJBneNHjoxtlGfX8uZFZF70mcHi5FW51QNeylkUSUf9LB9PdzkMxqISi4xyhHyP02UNwLqtBEqvjNOc3eLohpt6+Aag84STN9YC4bUaPKtNsSRYomzitQqfLTbhYh5/CVPtR68kuKxjAJNS8P7w4qoahNJ5+H5TFBtdTCqviZfiVZLKwgPYlID3YTwShCVqKbCX/vrbhFf6WT828YbDpgBq64EYr9RCBrx5ZAwMQOeFWyhe2raoKQPvkyHQD+et9Mg996myKE99Nzi1oC0coCByMCdFDO7f0QDRX8koj1d/GC3jtHD0kRKjZzrlcD3LjRi2BnsNm37g5FFN6uWNFWD4Maf6UrI+IDL3wN6GLrw7UAVEqlQyuua0RJ33zF1cauCvbfNV1MVB0GebnQA0R6Qz8QGDXEf8PdkAETkMh79Z5GSDQmAo0nEeN1pH343DmNzD/BtrT2/Kq27x+67v8cZRVpKXQM24jN+8A4a86ZKCxqlogHHxY+yMP/B1HEHRZKW45ksf8jKjNvymH60r/WHA0IrGyAGwpqyPLaLIa40C1Ve6or/psf959XQC5cHpyZC7T+WXrtVOXr++mi990n/jlzvhgDA6+uP+DJr/W4s5BxwduYHGVM5D1KqkmUdvjXof5Zb+tTaq2tKetWXc5Xn0lS471JDxZ0RyyMIGdLUIwpygb7UDW6rlXwcrPfis3zcH/Cyo39W2drY87rCDyygsgRi8CQyo+02RgS2PVyUBhSfsLLW/gajJ4VFT3jY8xWFbfLwJC4iHLQwFMMrpKC+Lq49eWy6WxxGoMj6y/zy4knDa1PcsfgZDO7vlm6HrWZ4UCAjI/gMXY0Tt+I5xOPYhT6eyLWPRR0pm9yJvEt3Fm7NI2llIhnnHGVttWgjkTEHztFQdAWwy6UlZ7hflANApP5qCQdSe+7tH/CvO23wyBjy+vPE8H/ctybt/d2xE599kUEU6Z/K3/lowPFPgyyv0t6QlGZAPDl9S2RgYevICelWJrNFZYPU3oEThmUfUG/0T2uNhAW2RWRU/5MLbFq7zLMmYbkpekhGAlnwvoqgcEZDm9blvxqxNYvpOdmSNKqETPE/Rp3sEMsmXjpXH0h5awniNA9cvuiVbXq6EMSC0TjgbrbHke8pHXyuBpHPGJsoDaABxjVTJ5D1WIAwwDwyjtWMsQJXhZKwzKsbFiOtX1KDf6b12i1iMU3+sYePjkOirNjbXkoHwfjuU9ZlucPTMH+cJFVSymG7T4ZXFlp0WTZX4J2ffZUxFNRw4Bqq9Kj7bDaB0WB/pGodCfs9cem3F3mcBfe38EeD//fffvwqJKXQWM48y75byGQTvi8cEHFm4suFL+cQfUpKsfZw0pbCxidICH4upki5K2+4+wt2dribaT9U5lC7PVl04K9tnJWNMLiUrciiB6nvGw8PRD6Ej762kS9yeia4SqF2YJQoBFYWuNt1vhszYjJ+XoR9x39ESS7PkwVIcoO8egKmjlilb1E5eckbIb31JJj7HL/NsASPvz9wABmABzHg95sH4MsglNKMg2rimfWMqp9F9AZB5ChT8DQDNYfSFBaTCwmIEuO5rccVh65NQm5ctKehVhVXAw8uSzATGvGzXMkhkIgdj4dHRwNdYmxvXykkAMnJoweOCO7KioxFUB/EW/a8/9D+5idDMBYpKVZSxVq1WXqV5rXImT92YGOAOxuP50dN2tdLB2jIHOQU5JpwdbQe0IidRrXmkI44PyYMns7z75iuPttxYnDe5A3llpXj78iEVDgSyJ6etP3SRPBgma8baQeVxEsjc2iU7YymXUR/3/KaAS5/lQ0SVolN0b8ZPf2AMDNgChE2o+q7+cB45XLBE/qxdzNHPFWYsZXNWbmVIJHetWw5H0U6MxhatnAbVulbjb32g6aqQOsH+rAZKPvRHf9fIFamdbfwR4P/69evX6Yl3g5SNcAwIt+o94a5QyyKwmFukOu+VMgdGBOU6E9d2fMrih2Xm2QEiE1J1BwAqEUyIgYk2TK7FLwQFvCom1ApvEkV/LT59OMuw9DFe2k5Uix0VA5y22oJRoOjxcDwLfXEtcBYl8ISVkVJY1S68Htzq8onuV+gfZVSyNo/DQqX8gEqSqSN1XZt8V+G2wsn7ZK9vkoGACkiJhMgW7ZTyJN8ULYPmc2O3aP1to4z+AMhOu8zr7BiE2tSXEsYleN0H3aTSww5dXjzO07Z9ckT/ico29O24CaGxCMpCFS3ZD6ENNJeIjgyVDTavyacHjJNlm6Bwr9Wp00vj1geGxhyJQjgL+t/5NGgXQK2CSj8YCn0SGYnivKyZvHSLv2N/vU8GyoBVqum/yBMIBPBFR/rVRrCS2HnVUVfuwWuVNNQOMOJY0FW6uXXn2nCP+pbxyjsW2XByVM/Qi6ixDOV6vxn0IqaNIOgEr5wHzHjzrOks/avKzdz5O8Nc9Zz5phvkifNHc7m+76Iie/CLe3ufnHJEcw47mdPccHTQXHId5tK9cpToRpFqbZBR5bklecnFOhHd8vDX4JV/cB1Mgge1RWb6XK4BHspD0Xs5RLrR+Uf6ns5uNHgC+tLLL0UHfwz4Cx4pi99+KD5PRThKGDwsk0DQFpWF5yySdhZ2jOkK+gRig6WsjAbvQJhdYqqwiVDjaQnJIsU1AvmqbAIABkASB+97etTxoUAgj7jIw//aBpDAEagwQF4tJAsPWLdvoLJEVRGOhVC9wPPiZeD8KJD/S6w11kDC4mvjWYaRQgfaQmEhabsbgdBWgGz4WWLIGLRlXBZUxymQGS99SyZTIAZU5KO/+lgJKPlVfUWJAbX5JV9jLSz3/Q35tbvttGAsElEHT50xw7s6BlqfzQ29MeeV41mc/o6T1Y52JdBco2SQ5w9wADLP2Xei4dzP2JRnAkdOSXLO+wWgFjjQ5xW61iJTCogeQCUxSNGLxmYRm3v6T+d3X0I0pvEYC73WlvvZM8FL1celxopo1tBq03c6xbKNgq7lSZN/4GNdStqTJS+3I66bkzbgmcse+2hMFSssbcnQR5WlpwtMtYkfp0/6oT/0mN4ybvqlT6hJ8m6XrblwvZ8iaAUeIkCRgHUEMLvHHo2QU7IRgbbL/4ggATyvnJ7SV06Feavst/FUdrlr29/GDj8YDfogIvSePmU09MN8nfoeC6LP9FYuA27BM7/NSXRbEXrFDD6vMIHe6HsyX7rr0wE/SidrmiIYLOtLcQBpNaqUkpJ2lobwEE9tIRpcwikZYiDVq1Z5Q6m9xzpaLBYgb8+W5xanEDFPkkfCYvKeVbkAyAyC71uMvA1ecRUCHbQUCLXYE6r7BpiUHajjI/WbMruHNiSPKCqqQxRBcZpY3h5F8H+AZxFSIG2JhIw/760QccvUvFdVh7FQHu+hePSVISnSIlsLiWFabz9v0D0Bo0WNT5Rn4a3gpc1PiafA1H1cWx0/xaPEnaqJanJN3htqBf9c0nnpqV2c8chkRZ50hCMACCX2gFRyAZAWZ3qlL2QPKMxZxpHuWOCihsoVUVXGoE2Lsd3WPHfgxNtCfWiPzAEoJ8W8AYq8cXMfoNoz0kvf8t6853/f1ebmtfytf6IPjoO/GaOeUZzXvZQpuQOWnt+rjytDeqSvdEieafdDWJPAhOFzFIN7yZWIIkoq0mlj5vlaXxwrcmpuki/HJH6/JG0YsDpGPoCawbbPxLws1UJ3yUbynaHlDJkvf5fUju+WzxCh0E2vqJecDvO+1U3ta/Bdf5tr0ZOImmNEzsaxhQ3+hi/a5hSUC6PjbeKDb2hpeoTqEqlHrZQgD3y3aq3nD2QkrRORPqeVweOUhn8wpMIF960Yw9qxvouu0rnVgS2bXeD/Yw+fQrZRg1IbkFDUpFIinao0kADKrPvcdy0SAEMZtNUgCBu4V3a2pWPRNZVGoUcoN0ttUtyHxyBfgJ5wjwCWILRbxt//FEQiyj1t49ZffYtCSrEs8hTLewS8m1RQGSgESSTeofvkzVJgHlsHePEsSgJvaVcP7rAwGDHy0L8OyCK/XeD6bPIrnSNDiwnlJU+hUoOXXqS01S+u6QEQuEslZBYF5WU83BO4qbzhqZNHNEJKXdSQ13F6VvonWQgwzTOaRNtkGZXhGu2RlQX+/+3dPYptXdXFcV5DMbQngtoCMbENgpGZkYHYAMFMsAemgiimRgZ2xhZo4MuveP4yXJy699atW7e+9oGiqs7ZZ+31MT/GHHOutRl34T7EbF2sh0QYnlP/KLvrzV+0UuVyVc9UYaVNf4eCOHhyan06hsPYUS4ZDwifPJU0ZrBy1oCBuTTHHKTIsdxJPL31CnAwnBR1KQHXQfyBHG0wQmS0KHFLEN2vEzcDH1GF1ttn5Nl3GGeoHMXAaXnP9xkMv5Ph1ldlEfkASDISkC5qCl3JMJZcds+iV21FR9GF5YyTNc4FoKEHwAdd1J8iMd+rgisnyPHph4hi83Aqt+gWalhk5ZpKRLVDB/SnZKv3cjq7q94ubHkXpd7WsvJf82psHai3DwhqQyDZdx1HqFAAgOBco5TMbZVf+lak5H0vMlDeRvtFGQz9RnPGkr0T+ZtPfeXgs1uB7N38uVTSLXT/TR/+777P7j7/0If//Oc//1PJpTBUlhyiVy2x/GreXMd5u5BXBhuKFOpRHAtgsHlAi2UglZ8RLD8ZvZKAFpChcn+8PA/MEeCQXR9dUzWA75UE0Q9GRv+9RAKQcEa9hEho2qKVINkchDYpCoGAHhgVQkQwcJfQJb5efzhFgptQLv9PUAiSMQiD9/Fy+sJAxnPmLKq+WYoCUpVAEt10/G5KLY/RMRGMRJtSijZSWnMj6hClGJOKgl3PKn9KZFV2aIxb5QDhaUc0JgHpleHcPQw5KdSW+5EFc8TxV2XF8PsMTei+FLKQOYezvLF7MfzGbr3IlGhHX50b454+t+7WC9LUJ7LKUEHLjDbZcR+yzmhwCAzRzvmuVboT7WmuGgtnIYrigLTJQJM5Y1mapKMcMvDlukqsZow4R/IrqgRwRFflNaK2jHFzSq4pagVwzI/+0xvlhKKDNbqbG8ggLRBr34t1lSsAnkQGW4de4j5wV24io6l/5gRNoh1ywOGaow4tpHs5iPRvnVkIv5yAzwAG1WYqplBB+m2s5ivjGWjJXlTJZq0BFiANhRtIrWhgHQ/d0Neozd2BrT9F7OaHkReNo/lEfvq5eQZtGZ91MrfkkdF3nT6WU7MuVSIGOk70nyw+GuG7OX5Vx4XvwvZ9SPGGSnH8Kbv/TRYlY3QYCBQMweyhG+sVDcyEVJlgUMvfQdYWR39C+yHiBMRCV1dvkvyvH+5tkZSIETjjKWTdhEloP2rC+DI4OR+8pD5QHIJGaAkLjq+68Ayjti1eitihTR0tAakrCSzJtwiv8LVyUMLBAWhPOwRFP1FVEIVEKgNijhk8Bk6f9JsDgqpyZFUSpNBCVwYbGsFTx3cTwFBLiamioDUGCZx5pQQqNdwvDpvxo9AUkCPSVsitTVMhNeifUfYiN5xR5bH1+6yyWOBC8bQFCQub5RhcD+1ysuTYi8HTp8oEjVMUR+mV03Yuf0DGuPXVHDcn/l96w9itJQPbmUTQG+eVvFVuXHIw8LMHq/m7SiyUJcCCFgB4tO8+RZcZH/LhpySo9/14j0NlEAEWAMzfRVD60fk15deSdeu0oIMua4OsMGiqvjpv37XpYX00ZmMR7fQ5XdAvwFFOiVO1DuWTohXRUlEuOZAcvUgwNNwmKuvCLnCsyQlbQOY5eGMrX2cc+tHYgEiJYsBUsh7XHkhLzrt3630L9LoWhSxyFX2jr8xzQGUjoChb7ZivNpGKQOkhm9WhjBtZ7z6FE7A/yuD/61//+g+DhYYwWfhPyhOfvAhiOaUQos7kEEwEFGzySw4ZpLYyqidXGe3DSDMCFMiCUVCGwN+UO89t4qqUsVg85Fb36CPhhuAkhnhynrcFKSJICHaSGRB9pTgJtcOo0DIMRA8wp4ja07fN4IfcMrihDEiQkbTBytzmLClJlBNBS6n99r8xE+ooDddHW0HZBHb7cgrrCkprpA2IVyQFkZq/DFhGKSE1B/oQijdn3tMfaN8co3gABArAgKMzcMqUbZFlFU5bhcJBWXMGWphuLlLi0F77Eoxllbn/yRzHxylXVQMlc9iiELROxkhoDRmiHhmyjLx79Cxiip5Btb4l1KquMnayad9D0YN+mw9z6vP2lUQ90iHzFn9c1Ek3RGnaQkeZOwbAOgIAyYP7eJk7461CJW7btfrNyZkHho0RRJ9wILsjNUo2GiZ0zeFy/O7heGe0DIPPiJOBEq5sRXKW7rRm1riTSd2HDTD3SpSNE5/PKWZco5CiUYo+YhDMD31FJwIo5pCx1sdydObFWLwY0wVVtV9eoyo4ctIekaKxqgTXLoTU3S99tKaiAugeVRbtl66Zk2S8cXYyqM+SZ1G79SaL5hvluuDqpFVXlx9t8JdzV/1AcZWAbU0u5UgATWRVFpUpWSyTRUkSPBTNZrbbWMVZ+J42GVTIkFGGoIXdeVCGQCju/6oXcjDVk6eI8eDdj2Mg9FAFOkT77YLTxk7u8mYEDC8nd8EYURqhNoRjYdw3hF4iyG9taDNkXOhfJp4jpUAQDkPbvK3jrF/VLGu3qIEzUponcsE9UmrIK4qqaKX7Vf7WmS76VaUAmgCCUw4nQpBAi9YpPO++7UJsf0SVTgTXmFEzoheGwfxYv4xJMhOK8t027jWH7mv3tF2W1h+6zdEUDSzFkxL3Wztkz0skBflRHoaGcTBuRo2SkgEVUIXOzf3WVGfY/LbW+3Qxxhh1JFEqSaeUt7V3D+OlAyn20p4hRv12nfnjfORf9A1VSHa1Y14Zdb+Ng4wzxr6jnT1F1WeiGnrCmEKNrgkte187ImdomWxHdRq/75MZc0Lf9EUVnESvcUSfbqSyaxCFsRsTgUcGVaTHmfmdjgECHL21ITPmVx/MbVRnp16KeMg5HbTvBhVZO3S7+Y0BaE+Becpx6j861vfJNCfE8ZBRn7Er/vaeOTdmzk/kumOuNJ2MAgcATlV+UWrkqJ3FOdKcO7kPyVsvBh8A7BGp+mxd2ii5hw9udPmN7f18Dl8dfkpogAZm4oU+NjGYfJ0xuJB6nao8qkH5nommqJQPSrC5w6CqhPG3SSbokKZF7+HPJok3xD1aWAiSAEK1QuaEot2FCV7cd0Kun/pioqAxCspg22xCIYteOqvGOBhggkFB9EeoqayRszAHjLXNLyKRHgShj34ypv626J1gmXC2+PrE4Pi8h3pQBp9XKx4XXuRAISS5jE2VjPpp89DZ7zYOrfFkoAntnvGtH1EUoXjrDA1yuJwQQ5HByklUCbUOt7I5/bI+5lOJY+E7xdFOVSLWOyecAW9suxEGAmT4JQVD33uui3l1L8rdnJt3fctg+Uzy1P3RXP5HJ3BKKoNUk/WKGy+BuWWq+mW+9bsqDQ4bjcbIiBor5fR7SxwZ0RLa1rJEfQhd2/JDQJEEr7aiZ5LnkpBRL7679fbNnzlBOZJT1BXZ4CB257gxiGyiDhhzrxxPHLloWNKZoTZ367TLsWijvFDPgo6CTNZRU9A4g2YdyZD+cgiqV7zIDTklGyKwULb2M57yX2RbX+hMQCLqs3XMaccgRN2aGzrFBgGe5lpBgxebYF2srfZUVrFDAGHUVSCjeWIbOFSoXDtRn9m8M6ovYmg8ZFFfrT0WhCMUpTendFGEZC7oEHCyYDCq7Bsw8PkG/9///vd/EurCI0JCwHC+jGSlRAxBC1hpZHXbCW2KpC1CZCAlFgkHhEFxdJwxlxT1KqOecGu/LDmhxqGjVAqPum8GMkrE9zPAoV731BfhFy6xEyWjbVQ0EC5toV6gaGNFvxTWlYhynUVnQELBGYs95IyQ+zwDRSA5IHPJyJpb/B/Bagyb9IWC9AOVJGmt4idOs+hAMpghqk7eHPQM0SKh0GL5hqKQKgOsDyfHiSnd9LN5lg0lta2vDIj5b+cu9Am1QPpQL962WuaMUyF4qMm8aAuaIuAphrVm/CULod6NxJZSzDjqX46Dk4bknOfCifUEq/YQ7LXmnULtwWU+Z5j0JedCnkV4OFdrYHz7qlKmtauSxzUUmAE2t8aq/4EJOoHGyfjm9MsHlRchu5Q/as16uoc1QHXgj9soVOTivsl4ffUeGoIOcQgVUtCxSpk7+K4516cMqPmKOspQ1nYJ7TYftj/H562Z79duVBn9s/70p7019AT1gi4hA2Tf3C2FEwCttr56+aLsbAfQSZ+1I3IkM60vXdUPffAbACUPIg9GPxbDGDgvY1OQIhoONIW8ozy1GaUULZeD1I6oCd1ofBVYrL1kh+g7B+tzieBeG4V+MUqnAeRZKB6PRNDxtCWx6kSIzYL3NHoC4n3em5BCxWgihgTaYhiUeUESBCd+ldJq33sme+kkFIaQH4UhNHVdIVIGTJ9MchPcxDOIhNz7kDKjgJPviU/OwYACijLiC3Ng0TahSAIq8lEZIjG2RigUtotD0C1gyafOR4GKGUiUCqUtQUsA0S1oNWOTGIXcdq6NtTpfhsi8ml8lrN4PtRXWRuU0R+UIzFfCC+VwMhRPFQQlC9mnQNCbygvyIOEZss1ZkxtOnDxAMBRgOVLIKsS/TqXvZxDIS8UDHH2lg81vzj3Doa+iOArDyDMAaABggizlUP0NMPTEMH2rdNe9AR3z3/wy9JAmIySfRCY62M57vmNd69c6kXZWM1SiQpEc50qGrZO5Izv65FU0laEp8egzsh4wMLfkWM6A/EGlUQUZWLJf/sdne9ge/RKt0mffRSugL8ybeUl/NvrKmW0iUT/1v2MUIHGOn5H1QusAWOtQG+/mJ7zXY0ZFrQwioGPvxq2adfcLbJrjRfxkqigVMNOOdUsOrFMbstgd69cDg3KovkNG6JN7cQScBjuGechJaKuIZYFats/8RAuaDzrD0aKoyJF+kvvoLteUH3H/dvnrb2XxJee/853vfD7CR+m4mcYKT/wfkvbbpgR1zgZMYFxbWWODXc4qh5CgQXy2/DMmjFyKVVjX9ctVmVDXtS2a56PUPB/6gdJXCdH3vecVxZGXXU9MieP1GEsJHMJBeHD20HLUUclSU0QgioQsFMqLsUA3WRAL7ZqMi765j8/87NEKKZO5MyZKyZG5RvjZIVtFP42PwexM8pwj5Za0pCAUWPgbz+7++lwC1HfWaS8V5n3OkTER3sozZIS0JyrTb/0Uhmu7BG4AQV8osAjG3IqmOMYc8eZXKu0ztuZ1Dw9jvDkYjrHHUQYC3E+f/M9JcTL2GlS+y9FQXI6cQ/UiT1U8hcK32EBbjcM6WF9ti3D3BMgc6jqS+PvGly5kPFEA+oOW9HeGtZrwTV5GjURboWtKBpsLjlAfcNEMiLFsrsP/5df8bc1yCNoiI9aNLuofh0qftgBhy1KjNrboIr02X6IGhpphZdSiwpoLMu5+nUSZ/JmjIlVzzxCaG23gxzlEhlH/yQoZad2T49rSDgPpGvcxJvOnTQ7Z++akvGGReXRg0WU5DXqdw/B9chjd1D3XyOuj++3O7NaeLmMDADeOPhlMln3Xa2lB/ycTvg/won9QnPT/UQg/g59R2cUOvVIWlAilCjVWGdMEGGDIUucJiCSQJJcwWBtKq+yKY2QNODQTtQLJERQ/DVg7hMNghbeqOQwaMtnt4DksQl5uQRtxjBAfYccfSuQykqgZPyYVKhQ6+26VRYXI5ib0GbrkRCQ9OUMILmMf/+27rg0JFTHUVgdRGSuBgv5w2MZnvsyJ7/u8kq6Or8gJJrA5E3kBSk1xKpdMqUJVIVj9be06u8QaWgM8OMXRD8ZEmSxaRF9KJpWAN7/eL4nrc21A6YyctuVqogcy7hlFfS9pVzKzfJG5shNSKIwCMYfVXBuHUNv4GHztnlVk2vF98tb8U2rfXW6d7DSnHJWQm6yI5EJ+u7nI9WQcFeEe5bSsdc7Ne8YvckQnKJH0GcSIqip/pH19shbazDnnqHNOKAURt8iYE6Vru/ehJL3r20i4dFjODFgxn8Ynp8Epuq/IIzDhe+UoGutZXEBeVZ+hFVGTEqrQfA7L2u0O2ezLUp0BHxEt4NSzIkTzgEuPE/Vdc+3FYJI9827ucozaYvTNt8jAGK3HljyWgM7ZWKP0YSuoRE8iffZGbgQ9qE1rstE7XS9ftVU11fGLcuiQcakYM+c+q+rJ7+X+s6F+p2f6jDrVvpwIIPatb33rcQg/b7WLlUJafDfzEvYRuPin5foYwCZXWIdjFBE4EbNNFJQJv6dMyyQmsJswK9rIWGa8oc9qeAm//ilp4oGjbyxwGftFEpRZhQv0SvEpn4knfCbcvRKuFLuogBB941XvjB9FqRuj8AAAIABJREFULawzLyIGBgcnX/UDIfJzbqiywOYsxGOsjClnpC/+7rS/EnbNceWkfZdhrwpFO1U4oKhEKqoJlOSZkwzR0gS+01hTxmrh3UtEZc4ZfwYwxOI+67x8N8XVHuNvnJRSdCiy84ObJx8ABedtXXslXzkDY/b99oK4JxTJcKsEEvaTJQog2shBUI6TvnAPTlT5aFy6Na/PAQv9ouTGoM6bPOREVgH/2+kZd0dlbF6BoWCgRXD6Z+zW1H2sm+94dbKrMYbIjYPCA0kMtOhNdMDpoiD2+cG+V4LQ+la6GVVUss+aaEukZh4c8Bcdo19QpHWFRk/nWQQRoHPPjpEGdtKhImO6szJCnqqyi/YyH9aZIycnWADRddUwxg+IkZVKoLcizXg6p8cYySmnocgCkk5Ol/ah5/T+lN90TN/IPLlC+wKVjDZKOH1pjStmMd8bKcZacFrsgvkBJDmMBVvJkbmJicjJxihYF46LzRGRyfmYg0ch/JK2S8n0dwkigmQRCaBMvhvz6Bly4TdEKbxTlWPhTRY0z5D1fZOE05RksjC4a4OslLDyurhlC1HyL0dgoQkCo8YYC0czMnHVS1ukMPqq1BQ3l2Nj4FAoxounKwyNq9xt5wnFNwzY3XoVmUACeEg8ZqV6rs/Tm48qL5rTHvCuPdl/yFW+BGesUoXAheiNJ3rGfXNG2grVJoiuE3lQYKiNAlOuzjOpz4sstEMhrQ/lZkxDkHIu6LzOOSpCKYeib6G/IiptlzCnMAyfNvH+dmyW5IpvLTG+YXd7IUK6lBGdYY0ogDxD1SiNaQGLfpqbymR9H+Lu1MrGn9MVLUDeqBKfhZKTu330ZNFK1IBrmgPzTqY4GJEWA6APG1FZP+tPnxjrjnrYhC/5wRuL+lBj1pGOhXbJRk5zHaY5XUqpPAe5EqXTS/RACetyaL4nGof4GSqOpfLJNWoiFDouagHm1kacNEcIPHnoWuOkexysfgCRHZNufCWwrSvZIRfWmo4sOO1cfJEG2o8tIGPpKnvEcZcIN8aoSOsLUKxBt3aQuDlXabT0TZFTOUOOulLm7ETzTpYkioFexr6HuRhP1Xjm5hYNnvMguxyYNSBH+toGwG9/+9uPQ/iLWu77O6US7kBswkFIIfpF2K50yaTbPGUwFkdHS8plqDgICBS1gndtEkIrKWsCHce2RlZbnI/kpjBu6YYWp0fm4c8ooPb0yWKHTEUNqBChfw+AttBr4KtQSPkJziL4lBD3WARRriPhZUgpEYcH9UH1HGfJ666D3CmmvgrffCchWGOfkTHWBKGaap9px/iFwKg41xWBVVvPqDZOc2I/hH5SEvNi3s2XJB8BtNFLe4zEbmd3nTkqz1HCipPxt7ngzERYauQ5+6gz7Xu1MS46bY23tbbOaDgGW/XCGscPyW+OcGlD7ZFLysSoMnIMRucPRbfogzmtT+tY8LyQeu+ZRwaQ83e+u8iDnLfdvkR5fDIZ8hNdV+25ebEOaBIGDZCQYPUyV/H+JZmNRf8W2QdcfMagScijV6yf0l6vZCqjE4qHtu0wd08VKd2XY2LoOzOIAaYncewxASWjl5Y9oy7rqC/yI4AEWQogkVFrFtDTT45aROSe5LKjCawB2+I9RteaZkijYwNd2jS3rjfX/lbnryLH3DDyIkdGFpjwyhnmhAKbvmd+6HpROznRH7aEXeLMrH3PNTDPm0Mrz+L7ZKOEsnnQNyyI36K78/UohH9y+LeUJ+WL3yeovKEQmxeDaKAQvBvFLeGrraiABGtzBJAj1M1BlBvYOvb6QhgJQGehlP02ObbJyxWYIMaAYcIJMqrQJMcSysngWxgLoT2LavI5MsrV7jkC654U1N8JTggh1E2QqrxxHRRK0fWn52sy8hCB+1Ia16E4CLDvh6YzvsbLyOLBJZ4IaMZ8UetWrVB6guPzNoeZv8pM0RrGbBzGZJ2iiaA2hs8acDIh56066QEvxiW6a2PTorrmS199t9A0+sQ8mR9zR17cJydRzqLcTlQEKi6uFJVIiXLWZ6LrQ4Z/k49tEurMeggqhSMjZHBPydyChkoCyQHjwfiINs2PiEpOyPoGVsiqMfqe7xQVLOdLN8yL9eFsGVzrAxBZK/PnmpKX5iaD77dXydJoTTpLptV8m2uG1b3NZXmmEqmtW5U9ZKlNTWQX+mb80SscUbRi8hfqta45kq3y0T/XeE+kgcbRDoe552tpt/nxt7assfmkU+TUb4UDgBCGAGBEE6+t8d2NeMun1bfAif57mWdtA2xsiLkrN6XPJWy16/3KL+mSyFVOxT3oKmfNwWqjI6sDREWVyURFE+WPitaBU/MtGrv1elKDv/RBxs6ECXHxgLwvgy9MJOSFtiEPE1RpVvxt9AaF8V3GsE1FBNxkWYw43CakRS0RGTcNzeLSLRbOjLBCW+6TgXDvyrni7kNLJUs4Cu3g8AiT8YS8C99agKWNNjnFmODiIVqUFl4y7pRCCxlDbHH9xkcY4xb1zxwrt4SKlbFqa19Lo5iv3XCzZ6GbT86ZUZI06iRHbUVziCgYPQa4Y3MpWgIa18+AcLCSSB2K5hoGg2zktLUdPZNx7rRG/4ukcJxyMBB/Rj/UY86tLWXizBkr15UALzG/+0c+ZOwba7JFif0N4Vt7CDHnERoNuUdbbjlgBlZCWkWSeYFYAZgSg+mNPpvn5jI5NB8cuzlj9ETNAJP3AA8yeL70NUdhDjIcSz0Yl3tArKJWSFPk0hEa2kwfd0xkKErUNf6HqhkdRp/TqHKL/hX9mJ/O7289MvZkNEdFl0Ti1lShA1nPqbiv+SH3xmQtcj50BoB0D2NG36igwSZwknI7xtseF/Odg43CMR7tL9ikk9qjD+YBdZljytFkd4zVmPs/Q218ACIKtaPH5bta+2jAErD6tn3SpjGbB/KGggLQUMPyEOnRKQdPavC72SK53pPgoJCQdJ1ua3kJCpO0m6q8z0BWY4vLE0pZUIYET1mouAiuap0QwSZghFB2U3IeDAN0DF27l8mvcoSyULQ21eRRt3IAAhG1CDdxq4xkSmaB/Vhcwh2XG32zRhsypcQEzYYNY4QEvDizjnAldASxnbGdFRRCZKghDwlYBiG+vU1e+qB/ndeiffOXIraxg2OGHKEH/eCQ9JeTlJQ2rzmuorLWeQ+QEo4zct4TnfXcUteabwZvnWFtZEBzrhyU5D7U2DMOXGMuzZtTQjlkn2WgfHeTvVuF8qkGf6+z7iiPnkVcgUA8eNRIyLAoxHUcFjkxD9A9I5NBWCogZ6Ov5qZ7bD8yGnh6yK5n+HIgjKfvLV13GmcyYL3plKiFwxApSBx7Gacx1b/GUbVIpZytIdkyZnolQmAU9QH9oTBhz/D3HW2zD51r1bEn2g31c9qoEg6E4cvYJy/x7NXqV9CRTBqj+0DP5quz/yV75RNWZs/oQh8DLSIE+m/dOFUshegXTdNjI7M7Ij3t1hdrZ57NTUBScYOxGQ+mQmLdHJWUJs/mgI76ndOOyilBTt6BKbaUc90c07MYfDfdkqR2vlloZYVqxiGJKljKkqfoJslne0ZE5YAWtSoOwmWCC7syaJSvSdBm2XYC5PsmCnqWdGPA/E4x/NZ3Al8CtSRaKLtSUgtAGHC6jCNve5aXnQYxREBoS9KhbyB9xlGG3bj2MLGcSIJsfPrCMJStN+f6SVjVOTN8kLgxUIx47DMBtMkgyuX7PUu1B1e7P8NwHg2waLgnPIWMtcOxmHvnrOO+Jcmsvb5TtBzXHgUAKTISVY4UtmuH7HBqKsA4aXkHc6j2vW3up8CTObL0EEqnNUvxckqF/qqstMfoGkeOJSTb9cCL3bwcOlTP2CTz8cRduzRSNE8oz/qZF3QE6k4hg6TxKWtbTRSgsO45fnNTeTIZAcBU0JBd96pk1PrEIVfJlvwEfIoaza/o3SZFCUgRELmUQGXgjBkQqjouKmbzGXTVd+Re0Jj0iY42/qIB6xJl7Pu+t5RMfSR7dAiAw7OTJ/IJmYtM/Y8pCEiejxiNuyd7HLR5V/ElylwHUXS9Ja/JX7Lif/f2I/omB5wHUFU/igyjJv3O4epLwJOumlMRGVDHhm3RzOYv68eTIvyz/naVr0SPBaOoOEw/CbyJbAEtcBSJSU84lsPG60E3qgQ6NrYjXbVVyZP27fgUPvGqEsWMNF6PQEggM0Q43/qQIQ3FxME3nuVUvQelQTgUSOIkmoEnb05QSe5pIQvjbI6hJO4tWWysBNXYlVz6PiUMNYc84goJeIiyKpwUF/VCqISxoo8TgW7EIWpgwBZRGo/33RudAU1CkW1oMe6Siu0TWF7W5ymnfgurO04BdaXvvsepl7BNFjaacj/r20YgRp8saRPdxTCE3tvv4d7muGSc/29FnadzSM5WaVPckFeyIeLQB6ixh5G4xhxqR1RE5iRkGbHCcXOSsU++GLLKFatCo+gcpmvlTBgdYw31tttaH0LJrXG8svWp6iUnhjdWvkeuAB2Osnk/9Td0H33jf3JC3gElawHVc7gihIxP8m19cdXGjjYtX6Sf1t8Y/AZOJDAZZwatsdGH7VMFEMkZwOBeldrSS6hcOSnDjs4JEEXtml9UCHkQEZIh99APcuge5a5cZ51RpXTUWvg59z1s9VKO1rp40WFRtzbYPUUEJeWtU0CEjnkBwgtWvVc+EcWFAQC+gI1eu6fkWRD+KpcFMckJct7a4grxlRlawDXma1D7exc2w2ci0SoEmFHrrA0hnDYhBp/z5rxhFQomBaruSAfXoVHwjhTUK+4xdF8CLp41w110gjtEYShXowSM+yaqSjDqFzREwM2Je0JAe1piDgq66MjZFjJKh7CEfksmc3jRPtpjdPSHocDzhZpDpNrSn32qDvRKsFTHSLh6qRLiyKBKdeeuLydingrPzQXlLSFMmJeygU5RaFUnGRsjnaHUZgef7cMeAgDkSrRgPZXM3no6WonIT63MWQWJJjq/u1VAWwXFwJlD44XW9JmxsP5kEa2Gmqg9MhKqNG8hWAawnJexQnzmWPuiGUas57mau3RoHVSGEe1k3lWzmEvXtFsXRy+SlOMhd1uquZx6uajyVsmNPjYX6Z5CB2DAGtLRnM6WKUtyorXQsCjCngqWLgFh/lY8Ya7IxG6CWlnPAYe0czJsgrEDgCIWTrYd2tD17mEwDmBL1Kk/FR6YQ/cyx21gktPquQVFIgEkY80O9NkCOrKFjUA7ioI676ZKLp+zK+7L0dBjSe+S7/TbGmFI5AvpMjngfIzba8t9T2Pv/ydF+EsPnFRGnankiPIysoxUu0UNzs+ZcOq7CZsFrBoFn0bQCICIwWIytDhoQsDQE34LzJi7ziS5h4nNKENjEiHQCm5fPyhlST+KHlVE6OL7d5JdT6H84PUhYuMsD8Aw4BT1TSJTiBhqMjb91S/KTkGgIh69xwQSphTKfXfnacq/RsDflA1a9z3KsBFBVJfrCLGKCC9GprO7c67mSYWC+dCv3cSm74XszVuCuLXQ1kbEYMMXpyfcp3AlLxcoxPVGQYgOrDtnzti3ccf91shvKG09Qs8PdQBr5JdSM67ov2gFc4dytM6SjYoSRGgZdMi2se0zikNmm8+Ih7f+DDTlZryi+NopXSTB0K5BpF/kmiyjKsyx/61dT3Eqqa9P2tlywZXnIoUqhlxvLlATxkY2gRV/G0sVKUVc6Zb5cY37AFoBCXIpMoC0RbhFI4Gj6J/tUzRWUYTxkmNAhT1xVEI8/RZsWP9koCIRvznDomM6Yv7RJWwFp0bOci6t19o2966QQD+1WQTXZiyOrPVb/Uy3yjFWyNJpoeTGfHE6oryeOZCdNb7Yh/vk+0kN/i0P86H3LB7jSCAZWgM3mQmH70azuCYUkyAWDkHo0KwSrLLXhEhNOSE1QQxU/Hkho/YJZWWHEIIQDl8HfW5pVgkTQpFDskD6YhG9n2FwJIMQzv4D530QYI6Jl3YtgWynbVVIca1FO5TM/OBYVSWhety3e7tOn7SXUYsbD/lmCKFNVTz6C6En6MYX/cAIoyc4Iq8MXuFn6A7KUGlivXqMonUJ6UfL1ad4yXIH0UDmSCQjYYjTNA/WkxLkLMwpxyC05oQh5gR7FfihcvfY65PROFPjRzOh0MwnhFnlUiWnm6BmeBkacreItWiofSpQIRCTkbNe0V8BkfJWPeikuWNk6Y7ol8HgiETTCh2sbbrVUeRxxiHV5GujbUnekConpA/WPTRekj0DSM68Mpr0DnoOFDlygcFHT2zFXhv/6os2kn0ykc6IhBhS+1PMKXrU/+1TME7ylsxoQxTOSUHT2qrvxmF8HAY7IgLy3fj9ohz9LHKoGke7/jbeSnR7Epm592rttJmhLqry+YJloEByFxAWmQCIkv6f83pWg59wGzDjYyGgNkktAkrxvZdRW8PfYAmN9yttwg2jGhh9CNaCMLZQvWu2VI4gZbhTDBNt4fPejL7vW3ToKqOf0jFIbd/eBYhnT+gJs761qxgn20l/JfeMnYAWzhdiJ1xFET2NSaWLe4fMU7gUw+/C6kJjfTQ+70MsjD+EXuWQcFFfGfs2NFkf6ILgZZRyIuZTKAxN2QyGKor7TMFSUHPS99y/6hFrzQH7XLWUezFI7cloLtF+6CVISbL3jBofito/R2H2Oxs9bF82GkEhMr5qvhnc6Al9bY8AI1M1jHnpkCz8NQqAzEDknAa56zz2jK/fGZ7NgRXt+FwfOFTGFS+MWgIcMmBVAhkf+QuptolJfzPC2lMeaUeoXIK1sNZbBSWfxpBWjOBz/fY7gKVN+oOWYJzJoSIF4Md87ImXAShzuwlk/bUO5Jbc9SAkuYLOu9GvePA2TnI0UUh+FylH1XIA2mTogRo72PV9I2rzYN6iunw3/Qqtcxo9UF4E1JlfgdMiE9/LSRQZ7fqaT1U85to6fq6sP6vBL9RbhGzgOEo8F+OH54J+mlifm9iQYdQBIaBMHR3MeNrog5qRtOnIXoir2nULxdBb8Iyq9uPMtOkai6Ru12RDH22+2qNzo6ZSmDOR4ztqm/WFIOHBGT9IpPM2fJdSuWc0UXXBrnUPY/e35CuBZmD1y/xwIjakeO0GoNo0PxnsHJow2r4BhkmYKJphnEQg8iAhjZ52pC2vylVDRJwBhfUdBjkDQNlKJIaAc5pL2SQLxq02WQQC2VoDa0npKCkk+VJet5K6m6MIOXNcxoMaMD/L+7umWvuiJ/ogR6JcmLHoxM3ABZnXJidZgtKc+H4R0VaKMCpQr/mjEwy+78mhKCvdNd0yaPKif6F+ckeuVPS4jlFllAM1rvMdstVTtqJFGLiKJ6IHRd/WWL8YfMAB2MChK3nsLKpzT0cIOANrHYyRbopY7VaOHWg9zv/JWe1WflykILmLaqWnIjV0nDO0RFcVYJDdziWqNNs9OJTAJ+cqAgIWUVTsTsAyZ3HL8Cff6YSx0S3tqrS7VX3zqTrxrAafoHiF4uPYvEc4cFQ8q5/OdLFQIQ2LmeEiiD2AXPij0gb6tADCREaRsQghuMfyyTmOBCFUWY2wz9EpjCNkvUY1AbSYUTHGop+clmQrKgJXie8k3Awk498LlWQhCX8c4RrEsz7b97SDTunBId6rGmCRtHa9T0DX+KacjJEqJ4aesOs7J7sPWNi+hF7cT78JbU5b1GJN8P7mI+F37Y4hY7llbYXC2jeP1p/ii4xEVz11ass2T0FPppKrT1WEz7lueX33jctfo89AGAvjAq1z7s5aqdw1OWpzmbGq7WbMGdZNdMdpb+RETs2zz8hbhp6RsH4Qpnlk8FFuUY76mMGr7HhLXkuSk4UiPHJCx6wFnYpyS9bSxaUzNi8Q9cXhqWATIdAlP+m0aK/d4pK3+khvQrvkJdoo2eEc/aAhRS6VfW+1Sjx9CL32kmtzZTz0k9OxkdK9Q9va0mfXoBMBunb2R6VaS45UFIa64TQAMrk5OriVYhsd0oXskd+VJ+dIMRVs4D46dimfh8jusxp8Hd3Q3sA3Y+1ziUPGnpLsoU+urZSQ0DOg6tZ77NsmLaF+JWOcgLIr99xErcnPaxImC+g9vwmnz/xNSJQ3EkpVK0LWU+kJRry7cJl3t1joCMZfn91D5IF2EuZB5YXD7ufvBJMiaA86CLUT9Grv1TfbdIFOkaPw8h2CuZURKxTeJ8zaUcfOQYpAnCRq3Oq6rUPCbr5qz327t3aqBNJ+QozekWRkZITnnFhltX03VJsiVM1QFRSOEgeO1uOoFhkt17njWmO/jv0hCvGQa09KJ1onw3ZysuaAISGrIrSQfslcSVlyKrkPnDQ3oUDGKZ6Y3LU+OdvGTMY4FBVMaCERF+7XOqycV/ppLZRnKq20KajkaGWt2iO/8mIMWBFHpdWNw/2rKGoeM+TrpOk0xwYcQPvGom8ZX/cnjz3/QmQkt0MPQr3pt/wInSZrwJi5rN9k+LQplVw2p/psfL6jDfMkR7RFBubJD90WfWoDOOpAuoBP+1WMr8csApqd8UOPyET2hf4UCfV+88Zp6LuEOhAmB2n86fbnyvezG/zl71eB8mBCRzw6r82zqhMmGIQEzWBThpDL+4wJpcp7uyYagwdHo0CZ6u9TRtcQjHbrVYoXKu6QsHIMPu+8bAikc/AJfaGs0BTnSumgeMIKeXFMLSwBomRQn/pneQeLmOHfjWqEYOkD87QUl/vgvCWWlQAa84b0ceFxlpLFlNU8eOl7YTajb45EDZBc7bifufLjvbjHkmclI42REOPaGS+UnFDbe/rlRdlylBmCpXmgNe1CgFv659qM1n21xl8T4Tf2oonlVbeQoEhp15Dsuoazt36oNOi/Z7Du+OiCn/No3gBTdeytjyMEbPAyzyK3RYMLKDKe2rF+olB0CpnfdcGLGxtdK8mbk6pKqSR7sprTsH5kmXMyJjSQRClqgu7oo+9y+HuEeIbPdxhPTpDcyTmJGs2phKoKKJF31TU5tIDkrk30WfreGUgcC+BlPwiKqcqyyseLgMxXm9HYIPOl3xwNY0xvRGWoKsUe5SDYMOOMVi7HRn7MX3k2/2cj9A1ApUOiPX35lL0jHwMsz2rwl9JJ6DLEmwQz0SbQxEDWFpuhNAHQi12WPB9BKJwOSVuQeDXtCMvkCAhQyDPOvCqWHI+Fb0eve1OKygKhHQkrzsb9iwJw/ZCVhJhQLCSxNIixMn7ag3Rk3RlY5YVe5oDSZShC+ZX95TSijcpxcETug6dlYN27JLV7cZoMumgASjNuSKLHreUYREqqZjhYlRyuc889ubDE2TqmPs+QEHR9YSTMk/VJaP0OOVFE3xGSc4K2h8eXkoMzDD+58/tQ/ucmtj6mNOf9ktXzfivfcbbGXILc+oryXMewqeAyVvME4VoXRpCcJqPube47z52Muoaz9wIwlN7inCX5mm/Xk5P62BpxAGSxZzXop3wJvXF/uzg5bEbVaxE2mWfkqmlvHjr3qtyR6+SEJGdFhEBJ127Vj/ZzdPq1FFZJZ3rhfgCOCjI0n7Gbk/h1f5P9SqDLh+nHyZlzjChXjsh8MbTk0XXNeZSNuU7eybq/9UERhSgZUCGb5t4O4yr+yuctFWfcRQZ0lX1pA6j169kNAMEyEOd5TQ+R1W+c39Mfj/yhTpXYskirMAnEohAeFb+piochEc61SaJ7lHiJVmkDSAbZ/VQYQPu4NeEWISoMdx0FqKQqWkc7hI4QVeVCsFEP0Ln3hIIWSNIoZLyhbCFwzq16c+OhDPjqDiiL7z6RftUUlX6mhNqGKCACtJP56SQ+n+k/gx89Ek9onPqY0qaA+qQagOCWs3DvuGftmbNF4PqSklvLnK92cJpxkaH7NlVBuxRPJRVaylx2zUZ9GYMScPdROw9Vgi9xfYi3UNvYc0zmpEqRNYLuy7BxtHhjzrWqloCFa5LNSm6jvVoPa4q25FQ5V/LHWDd3nbFUySbZ9NlGs0uBmmfrwPlC0fTEepKNdvG2P8b7HQnSsR056PIawJFIA6hhIHtYTmscPavtKAvtboWZewNfAB/nwUg3X+baGOlnCH9zRFXeVc/fvKBKOv9KhEu2zVs0j7aMcxPZ1iM9zlGjke2aZfgBKg67qKp+ZOdiDjjxqpSSDfLMvqnTV0CRbXOfwF6yejrKT5XhZ0X4H+vkJmoIuclSuYDigT7RBSVCQoIZ2J0Qk11Jo0kmcISZJxWu9jSsW0k4CBiCsIAEJl7QAkABuGqHMnEgjCzOvs+Mbx2Q9/vsRKmEWTjIEFt0n1NoQlwFUcntjK0xEpb2JmRYjFWizlk+jiAo0dQ5QwnyJlE5smqtS+b5nPD5jV7x/frQvY1PXwtXzeGiUfdi0BgRSiEXY+0yaJwvY8fZibq26upj8vHaP08GrHOVHhnJSjDLkSwtc25eg+pxyxyqctrq26NKchjx/xktOmXd3Nuah5LJMHqJPKssYwTtNE0+oj+re0/OGX79jSd3HUNvffHjclnRImTCtVFCAYSM8Y430KNSxdjJEH3r0Yo9VS7AeNJ9GwnrM51WkiyXgm9noDkr36/0mN5lM4yPjiXnUWx0VVtq7Dmy8geiIW0GVgOd1qH9DfWV82jnLtCnsgeIpNeb/P9Ssv6iDX4o30QyJPHbOErUDITfyXcEtnDH4pTk7BzwFGlRIYMveSoRZSddFIPvx9m7HqJA21ikhJzAWhx9k5iUcEPjSMZl2Lce3XUlgozF//Gp7ttGJAJImDmR0F10QJUTW+OvT4w65aG8hbV4UqhZAhVtgC8lgByisXWeeYam/QgZbONTvieq8oPnlMxtV6T53PLCNdRbmYKagJ4SXhxpuRjJZkqLh93KBOPeMPZLCftLb0cEplTS2qhHN2dVbyU7/baWDCG58z0oXKTp/eX6d40a/1ZfrWFF5XEaqr+sSc9AaOOUNde+fpHJjFe7fYuK3ce6o1slVCFpMh4IW3ppc0GMXxvUohAr/4XmAQJRTFVBKtQ4E7op3wRotNFrDiQyAAAgAElEQVSv6EnfSq4yztpV6ooXrySUrBtLyFwbnYGTsee8zENREXlH3QJCaK9ycAoNAErRdg+M0QfynIxHs9JReknngD0Jdsb+c9H7p8j3izb4JtcrQ79JCwJFWFzTscgmjjC24SQjE0IuqRWa0R6kj0OXgKVkm1hMGSxA9AsFxHG6v2QNNOSlLUhLeE0oCcR5emHRx2622EPktKPPBMhJfigiSEtbOYnG2OJukpdAEVRcOJpE7W+bqxj++rkJ3XIJFK0Eekkr4/Y+1CPvoSyP0skBUMRos6id8+lkvr+VCW3FdzCUexlb5bauNbYM2qcI72u/pkT3yjiaUHWXuQJC2oi3tfL+VhiAM1asgHaBcpNvc56BinrZks3mDXCgCwwlo4wWEl0yQt7Xj062jMpc3bKG3Svj774AmQoc0Qaao1Jn39UOEEZ/yCsD3LqHiKt004cOIASkigCLjHyXnAM8ImT6CEwEGNL/9pAAbvJDonrtFYlWMRblRbYDiEX42jSHxqm/+ggE0U3tRSW5zufmTkWWgg3A1Kt+L7XrniIXY4fwtRegewr5ftEGv0kO2VqYhKfJkMzF/TJClW1tOGSRCvFK2JQwKfHY4+DU8HakQyVrRRcWQuVJu9xUU1AMqKBDsLQnmURYICVUUPW/+tsmrjYrrUNhqL0fZaRNSgMlCYVzfilHIeFSRpA4vtTmHmMJJaHAoBk1xqGOjZrMj3nqUC39LxJaBJiRoXjKxApzoaWUtev3gRHabw0YFslpipdy7P30SxvunzN7CsF/CW1ufmpBgPEzUiI9RpMxqbyRMVAswKmTDyWLgITvcw7mjRxmVPqe8WbgyVD5KHSdJKr/FUJsboeMxceTz+iXEu4h7eWpRYHlpHrWbDmkHv+YE9LXihkafxEJ+VFybOOSKFyOif7qwxpeY/Ud6LiyUka6M+ftQxCVKj+WmOWAUEJtCDMX0YsBHuPpxNdTb92bDdBvawNsGl8GvfP+o1n1nf6KQozB/arSoePAof7Qp/JAm//60nL64g1+A66CJg7ZhDOQqkkIC+Ma3VAkYHEqrcpA+t3ftekaYRiBgPJl3H3GSHVsgqw5oRHCcQqbX0ho8sySpsJN3yEQef+NUGq/srTKsxg/7zHeFBktQ7AcvhYnm/HPYRHOntLFCOzzUgu3CSlnQOCN0Zy1MWwpGPfvEDYKYI7bi5DDZBigeYjEd0uI754B61ZE4xq5DhSa87+hRq+zLDBD/55QfvJNnqyruSyH4jNGz3qolBFlcdoMrShwy/zWMCRnzW+J0Obc/FobMgZQoBM4cfIUpee7vegL45zued/fjCnaj1ygosi9v4GdaKAeprP9i5OPItK2cZNJL5QTakNUCkUb70alm/+KHjEe+loppPk0bt+V4KWP9jaIAOipe1es4Z6VcUZtek975J9c+tzf9iPoU3O2fdkCA2vQWqJuzBUn1Om7HDr6VmEF8KO/2aYtOHlXBn93YfrbhFSh0ER4n0IQOAuCy3ON90v0uraqhKqBMvbQhoW1qARAlp3wQD1eVZjImMvGl/i0QFBCeYb6k3EksCoA7EzUdkcaZOgT4K048Xf7BmqPsEh2Clc7RXRrjiU93UsCmzE15hAYYYTcQtu4XgoO5VdmV6VBIfkaYX0IIRpDCsrBqDWWKFQKmvIUnm9SC0rVP3kOoW1noO/a3hLqW9zzlxb+l9Be+aKimaiEkuLkFQpHEeCrRVOShGSvtbLemwwsSdjBauSAXARSGFTcv+NLVE9tiWzGr/YyhIyXdsiDtnwu4mP8oFcI2xr32L92DmuvJHLVL5xCcrWVRO5BXukZykfCt4qt5FS75+7sKM/QM51BBblWv/wATlXpBFxysJscZQuqRgqlF+1C4+hIzpatcD+2AsMQUCpCsjbpXzty0cbaR8FB/oClUtCim6Lj9i08RYT7KhD+aVTjs5fbN2k4ZoavhwZk1H3fKyTh7ypyzmQu44gmIiyiBwtnkwikTgi93wavavS1lfDoU/3j1QlvZ5dXKx2CDtUkPAlsBnNRiOjDvZXLhc79FhZK0kH1e66N8NH4K6PsGF48JkUS/uMe23Dl3lVXdPqfflCOqg9yduZRRESxbDCTYPZe9fwZUsk/Y5CYFd5HAeSAo+C0Hw2XASgKewlG+an6YM69igC3fHPvaU4YIXs2/C2h2m7rvpuM+41isFYVAjDOlUJqg7NHI6icsSZL+/gumnLnvxyYPqWL1o6j4PAlL1VZ2YPivudGM+MsYliqLodFr3oKlbGhS1F/6ZExligul7bHGixI0T96AfmjDuU4bKryd7tlqzYqojG3RZU5NWNNn0QEbIB5MN6oT3O0UXu0ZTkDbQBH3qf7+m5cQKV8Cer1fJ0loF9a9l68wd+QKSRz1tpmQAgBxKEyQIjKYLW4VZFoL0fAcLfZSBuQFARFACXEnIWhEsfCQB4lqTpEqnIqQpyhipMsuQpFMXzQt/AtWqZIYzPy8f3xpiHsBF543yPOKK4duruNnLOicBQ8QaQAoUVj978fkYeENYrK+FbpoxdykCEgyTHONMRoPjgSyWXJKaGpOUE9mDtOyG5BTiOEyLCfJam3hPopKxW+tBI9pj1zSDbPQgPyE5ebIXFth6Z5r9Neu791rbyQnG3dufZRCJ5/ynipKmktqmyxzunWRp7aYvQqEa1qjOz4jvWHqFF2UGwbAZMbOkEGqtOvkmiTk/TNqbR0xbEF5ya+xkhO9TdgtcnSDpdDVanEcSyHthhgD2Vx3wDeRkQbvepnG63oNJtgTKgg1FDzEmCMAop9SI+S8UqfzRk6yDyhRDmArVwyvhzXCWgfI1/nd1+8wf/YYFvAPD9DxxgK44ROJrFFsZhrbBjLklw8MY4bdUJgXYcCQVvYeGTB0DqhLe12xID3Siy7v++WCCL07iOZi8Nz6FTcdkpNWPbcmwST8PSAcfcXTqJSIHRjczRCBt3n1Q4nzCEzjgSCcZ+EymdCUyWbDIGwtBdlM1euT6EyOtE6ISL/6zvaydZ0VIx+Mv6L6D+2jtfnt2fA/J5RjznugdjyIUVeu15ky3XAA0PYUdoQKqedwdqNgSfN1v+V+iZXdEKlGgCDlug8mAxY3LkR+a4+xKm7Jqfkc7IpagVW0Ew4eLKWMwr8RHuc1Vy7MdH3VLeJOpX8yulF34hGgRP3podRL5VGm2P3ikIzJjSxTWzAY48cLdLQHzpexGMevch8NmapNVG+vjH6qK/l+7+m7L96gx+6D00QZFSLBSZETgi0CCGGjF8IiZI4W0ZClpDhIBlZgkVYceQ+V3IZJeN9L5FACcgSxIvOW0gK534EmoBpK7rE/d0reiOjnMPgdPSfAKNfGFXOSWhIUQhjr7hSY2z3Xkq39dshP/dUNyxSkGCWGMwJdX1Go5I6DrKkIqFtJzL6iqGH9O2N+BQU/zUF/TXeawsVtv+Vu0KP8kSoOeuD5xfdkjUOAa2nsoyxkmTsiWodoWytRWRAQAg+efEeGdyEPQfA0IsMbepDn3YcN6AT6MnIl4R3n+Q9AIH20bZEKhQOjbfbWxSrX0UeZKmy4SpctJkDKgJB6QIxKNlKPo3V3Pg++ZRP0k96hAp1H3pD7/Y4E9Esakn1jCOXk3P6XcRtzOaJHmk/NoH+cQQ5LdG0yApv307lkuBfWy5ftcE/uf0mj0JYDBtJGG8ccgiWEyDIFo7g4h/9baec353LkWDiNAkX40oAGLPCU0LSmR+VrEXVEDSLWiRg8V0LCUeDhN58VlKtZDCl1QY0r01KTVA7eY+yQ2uiDsrSqYP6fSZet7RyEX6HrKFgRB6UWPiqD0VMUSu+p09t6insZJRU4HCwDEoh8X1r87UF/DXfLxTeGG6hQvMOeMgxkQHGMb5cTb1Er98ZPeuSYSaP7afoHtF+DGvI3mcQrFwNWXG8Ac6+VwCIDJdcdb/0g0HlGKJK3AM9aY+I6jN0S6elki/gaaPk6MC49sBdslmRBYNuT00g0P0DJ5u/s1uf4VeLL7eUY/I99+LUGGcUTvtgyL7PGiMdZlNyvj1sRb/d13jky1QaWQOOKN05z9X6mjL6qg3+ThRlIGzL6Zl8nD4UTuAsEEE04apHoB81spAKQ788fE/EsdAWEGKCgiWAKFd8YYnjEnArWPqX4aNc2uHhIRFHFqgcoJyUjuDExxsDPlMFhWSTUryu02+JqDY0KcdUmQSxCEOrl87xuGe7af0dtxuSNy6GwthV8Bg3NOg7rvG/seq3flXxAwH5XN8klCFLY81QvMfSyi+tuOs0oy7do6oRf4fWVcyI/FR9cACQMwCDrmN89gycBQRVQ52GizxYQ78lGFEREDBg0DMbMuB+d23GP+qDbDPIwJW8gTbIi/+hZyXH0TVVvcgVLI/d5+mnPudYOjrdg1x6FsNSRsble2TX75whObUxyv8OrdNP9iLKFSqvGMP3Alp7Em00p/eWvjHvHALnw9g75sSrqHcTvV9aZj7W3psx+BncDN0iFpwjoYOEeV0eXHJWYqdkbgkrgrAbOzLoFgt/TvCVxalyIAglMN2PIG6CkgLiJOMZ41UJD0FgYFU2UIKenkO5elygs7R9VrjYuRuheMLsM9UWvo+OigONN83Ix+Fn8Lfsr0PMjN34GI/OF6+iiBKFqCTBJKONoQdqb2nbx4Tu+vxhM7AVOH0zRx6t4X1UiLXrUZnOv/E5GU2+25BFDqrECY3XdobM96B6dIScDHqUjGtTe1W5bJWR97ZP2nRPAMGBYOhRmyRx//pXDkobDGEoOKO4CWvyuSWMHBuHwamhhYpc6F07iEP4xuseOcuiJwafo8CrS/bSTZV17IVxVBZKD3qYT0c0GOt5ZDWbINKQfAYiUa9eZx7kuSjPN2HwUwgTmwEvYWmBTbZQ1MYQiVmLABETgLg230WTQLvV9a4gJ0yEDC3jf4i/EC8F0A6PT5Aq62r7ufYIGgXzXmf5SOiiZv785z/foY42iGjTOOLK90TAk7ZBTeHR1eqruqlfm6hdlFHyq3ki3CXp8MIOzcL9ciAlvhgU95BP4BAo7m4Syojsew8zbdfV5wzcilz3mpxwNAF5VrSAYsBjByROGqGdpBUVRCmST+vN4AIjZI5MAR8h5e4fCtdG9GRr77PddNXhgPRPDguF2nERVe/QCz+VEKdL8ffuoZ9kX4TM0NNpEbdx6h+HtMUC1dUz3DnJnFJ5PbJujPJhaFJswG700o8i/Xbg5zjaxFWE0/sicUnj7FHAMX17LoD0qg3+aegTxN5vgTszA9InTA5i8hmDXDkc4StRCiFRlkq/ih4qnxMlMMyUSImb66rJ14fd6ER4KE8oPT59+Vn1/tqDtPGtlFgfUFApZBU7nMYmeQkQITTmv/zlL/996pdqoyiBdQ4hiwwFB8aoV//bxhoCSzEdLOepO5yBMFeFg926G5a6DwdmjCGy91JW+dQu6kMGIge9aDHaQ0WItcRByzt5tWbROIw+OSdTRX5k3HOORZkMlqhYNLxHP7gH+Y0eiSvP2FW2GVBwtEe72IEI+uPVQ84zfiun5Eh7fnzfOPQ3mgolhK6tCi+nkI52jpU50B9OZYsNvOd/x0AAXCp76Cq6lTOqvDn6CJKvIk1b/q76r305wJC50pcchuv8NMYtly7CemoZ2vZftcE/J6rJNZFNZkqRkcSLC7mg6HUICa9FdK1XiIKwe2/P3FAPbRduCV+RgQiB8kAboRSh4e7IJSwliUQdhBYSsjFGyOwwNvfRN98lOLsL0/vV+m7onVBDdxC4+vdOXKxqInqnMerrIipzRZHd3z38yCXol2oeOyptDe9UwlsUgPYuY/90KmxurWPR59ayByKaf595PkIPBa9XDF2IHz1nXTszXwKecbarlKPfDUnlaM7RLXjJEbQjHl3CEDpugeNpU1Y7eF2/VWO7aaw8U0UYomq8v/HjxSsQWEexe3WKYl2/VE70lsQtUKMu3tlTPUiGLuqz8WICoqUY80CUvhkD/fQ9VJooW06L42jDYnYkNiG79FxFDW/K4J+CeIsnYyQ7C191QKcBWsCSNJ37Xklaoea2D+VUaskwqlxg9Eu+RucQBiGmBYc6erqNw69wmgw8FE141OoSXrmFLQFN6VIA1xL+VbStxJEHUN0jDKcg2mSkS9661pj8X1JNH7fvnJD5owycY4dEEfoczdOZtavlLzUD1hQ4AUCgeQl/RqcSXnLcs4kdfAa0KARQq++7JUcZ5S1IOI/oFilKtiZX5I3xI0dyZhlIerGUTTpKpvQlQ1ktfiWOHBRdUTrs2BNGu4qYKsrMWdH4Fm+E9tMRei03gcqR92LszUltchrmShUR/ZBvoIP6BBTRFXNRu/JeonTcf8ULe/8vtZZfop03bfCX4ilkjSIhoGrsPSKNEsTBFXoV9lYdsaH1VkkQMNU2EroSNfF97b4llP6OkoHAKZT3GHjHEUD9VcAQRAJnYxVh0++Oa02IdiNVVEooqLN0CCcU5D74diGpMTHYri3hu1RUaIRQo3ige5GCSibtUfr2C7Rh7UsI4dXG086AtSPv1jVev6ixI6tx2BKfEHkUxC3AtO+VCC1/1V4UaBfVib4Bqrxc08NWMuze9x3381nlmJyCfpFlDkN7aBc5M+XJ0SLptPHpV+c0JccVSRgzOVfn7ztycPJnHJIo2H1EHiLbHE7lqRK5RR3Ku/U9wOQ+yjfRQighusVxPFdC9lOk6F0Y/Dz/6XVtVEGpqAVGVcQH9tCJHkO2XFtJNL8JaBs3bJnGoau8gY5SqOgbiIhDgATUqztxM8dBEQlxZ9FA53YK2+UnIshplPwloHHtlCXU4boqgxozQVRdoKoI/25sHMhWZlAoYb+xqI+2Cc1BZ5K/PdC6h4e715a9fYqQXdc87wxUCUNm2gnOAJNTnDVjCnwAP702yZvckRk6Ej1BfuWreuYuWYfmASDnxcgB9OSnaKi486Vhynn5rVSaLAJh5FQBAUQv0kQxZUyT/wVf+l7itg1S+zndMFZG3XEQ8ezmxKv/2+m+pcXyCJwCp2jugCdjFK2IBHbH7/lY0udd/f+9+5s2+CWwdsjV5ZbcUV7ogQ28t9COcLfpo80WJ5otaVW1DQMIiTimQGIYshHahRba4CUJi76pvAty0HZVBW1zJzDakngTcqJT2sG7xzJQvI6H3dK7HnBNYF1jA4l8gWQUHrXkFQWLOiL00J2+2IClrtlrDXy868lHviSBvvryvzOwG6l80oF7ZMRLtQu+nnHtATpkkkzvOVNV5CwfLgpE4zCAdAUlxBD7HVq2MQynTWaWyqGH5E/BwOZ8lPoCRe5tlzkuXR7CfcstdSy0Nks4h/CLyDP0RSHageztWbHhqtJRurblldG63qMn5QBdZ2z6BCRySNoWiZdTq2TVvZ+Lo/+Y/L9pg19oV4ga0ilpU2iG81Yf7Nm2haAlfzLuLWCVA9pugbe0ExKQDHLOCKOp6gZKR40wphQOeuphFfqgHf97rfBD3nboOc64Bzb73HegqlDSVgElfD5zr5wJJCeMtclMe9FE+iLSUeJm7PpZiK5dTq0afPfmeF5yyPoxgX9Pn2+1WuP2HtmwhuRDAQP5PJ/rTMasNzk5gZM2yBnD62+GHN2ikgZo0LZXe2Kqr6+dot6AQ5sSyRb9gvJ/+9vf3m34gvA7viHadXf0kk1G2j22HJOB1j4nwUAr1rDxy5lCHYRofIGidpJXMMGB6Ze5ERn4jnvh/TlIrIANil7rVNPJl6ojb97g30riJPwlPQkgtK00EpKQgCVAVdec1T8Jco6kjVq+kxA7ZdNOu5///Od3YWA0TPX8BJIxPZOvCUyJUYiC8EvAooK89BtFBJG5t0iihNRZxdPOQMoGNXlakpDZEQq+R0GF9igcinWrlJNhqI45/v/WmUHvyZi+trHepwdKJIEN8kEeAYm9ljyQ661QC/mSAUBC3kmELLlPLqviihZi/NopHgUZxVNJZ+CMDqp+Ux3DqNqwJTJmzLdYIGrJ95aqzVFpN/lGU4qse9C4PrTztoo+39PP8mkBrz1QDhOgb3RF8tg15ixduFX+/NLk5E0b/PuEfDcz7UMOhKgMNYFQ3UIIigZ2c0m0EOHoQcShc23g+qBmnL4zRxh9gpUQQUT7YO9yBAlxAhxKYPRxju6Hg2wzTcaeknX0QehKfwq/q3SgAJJQElgSTKoL2ipP6ZeyMXZzE3d/IpmrUuelqfL9/bmF0JMtn6FWolzIjMi0IzqiPqP36AED53NliCJjFElHf8d7Z/jpILklq+7FcZDzHID23Z/8oVzQmI4vEXF0oqU2Or6gCDvQtWdZVTMf6kdlyq3JATjUL94/fTNm7dL3gBgd8KrW3rV0mvPi0FA4jP06mQo6FkCeu41firS8aYO/k2wxQuRV4mSAC3PL1kMtPnOGfZTOWaWzNfzaZvjVNBMEdc0SpIQegmagCYr2CU7nchCudv0tlXMmzOIn0UNQut8pajuDyze4f2WYxl99dVU2/ldn7SEYhJICQim7828NRIh/39tNOC9FkK9+3J6B09hvrufkmVF+DCD5ZHA7f2fbICvADACi8od8K3ggEwxqwKGI8KQ2kp2qysgfmRW9+kwEShbbtGVUASEyXPkmICLSyHhvWScdQYXKnYk+XFv0nUMqonGveHttNSeu6/h0DgkAlO9Q6bN7H+4rYjh3wr8U+Xw3Bv/WhJ8bRgrzbLxgvCEGfLdwkjAU3lXPHorBOQo9VbUoYawev5I3uxYphzIwn8V/7sapIgmKUF1xCWQC61rt2RgjqaUtSklA21jV2d4pgv99Vz8JIOVCM0lc4fKv1zUDOwPkUnQK0ZJ1T5/qLB6GHg1JZ5wc64Egv/jFL/6LhF3PSELgIXLytuBlQUnVOvJUEDh+3Wm0Xu1hqc59aRW6WfknatK+gY4o913/cx4iDpu9NkJfKpfebGI3UMURmIOejaviyPNwjZne1JeXmpT9mERfBv+b83QIaQJgMQm3Q6MYTdU7DHUIvUcSMqSqaHD0kqrKKilGT7lp8imQUkuCrByzZBdjvI+Uu5XoKTKhOGgYLztp7XxFFUEc7ThMGJfXV42hDTX5ytok1nI6hbEfE5Lr87c5A4yu15YutrmoTVeAimM6vC+Bqr4e5UKWyHP8fAeq7SFhyXNR5lKXZFQl2u9+97u7qjDHdZDj+PA18lXeVHGjv6IMwCZjj6p0HdoFGvdTCfUmr6vsMe7q+at0o+v6KmdAZ1CeHoLiyV70rOtuJcNfi4S8a4PfIiVQVaf0PjShHp5hVoalhLGogMASMsbb55xAvF05AkqibZ8Tfo9x81KrvyVf3a/cwB5AFRJZbpFQKl9zcBQF1C/KcpZjpqS4TOFoJ/tdCdfXop5P20+yFV2ze026K/lhlNslrsa+B3iT1RK80Z2747Wcl8iyXarkujJI5ctk0kYqJ14CSnQkgEOXIPye5lWNfElZbbmfHAJdZJBRnUqicex0gU6mixlp39mNYpV4Rmk2Vv1TJSRnxrFFBVUF97Qr83StXwZ/5ja+3lsJhr97SLezxglsG6Hw9CnKbsuGnDtVTzvVzhM65WEiB1UDkmMJ5iaBan8Tvfrh/RKxFEMyV4kYpC/8ZvQTSLXLnvwjnyD0Po9xfallY08n6lfL981ABvs0+uWpJPnJKRlVLdZJm8ka2WeIyWTcO7RclZvvkbeABjoSWLKx0E5XETD6p2Sr6zvMr9Jp94DI6VZ6IQoAhETNkDg9dYKrSHurcBp3xj/kn467R/0W0QBS+irv5tUmyo5JEWE850NMHiPJ797gW/xKs1YwSuBAOYRBfT3u3C5URyM4P7uzxUv6nDX6hJgwMfSd2EnwGWNP3VEmhg7asrWSt9qsEoFg608RhM/aNEWxKI7cgbBYH/D0Ql41x4Q/FKedzgXa/MVjBOj67uufgcqON3FvVMkI+aEHaEm7Z5VMVgQQFx8gcW0GnsyS+wCPElBUi7yYun2ofAsAimLJKDkuYs0Yt39A+9rlFOxylaRFrcoHQOUORCPrtyjL3Vejzz2wxzjos6gD6leavSXTezpsB8C9xpV/9wb/PmFvMdcwMvhQhASO3a8lqVZoGeKOXd6ditqrXp8i4EN7HqmSMf2ofLKa51DE1ghXQ1y9ffXGSuQoCaXC09smX/K2SgKKUsh8bkl/jcJ79flxM7CJx1ulm2SrYwJ8zuC2B4RsJadRkFvi3OYq77lOubPjETwftj0g5F27DCtZJ5+MbQngot50oyM9tE23HDJos2DGWbmzPqNy6lv63VhPcJfjch6OBC16qc2XRTBr7F97OfK7N/iL6v0dygkJRKEw5AQTolZVgEph9HH8ytK8hL7e853KskLsGwKW/BGGKmuLkiFYjl3o8870OMsmq5eP38fn4xwhevfr6AZ96v6El2KeRy0/zmRc334rM8CQk9u49+QmxN44GWNyidYpclUE0JPiQtVtBPQ9qBkSl7tiTOWgklGyjm4EQHwn1N1+EgUQqnH0LcOrVl9UK3mMslRR4757NLJ2OvI8I9/4tpTTeNE4v/zlL++OhLD5EGALxOUIjdXYO6PntUbI79rgr1ASkBPlJOQngnedsFGCyNk0hNYmEYKUsa5t3y1EDeX3DFtCjsv0YBHUDorH9d7vmFlC20mC2qxSp9JQDoczIoAevXienZLQ30oSvxVjdY3j82ZgEf5SiGdrjL/PO9qgPSBoQwBIRMnwJt9FvqID1A2qBEhS7dPL2U4qbMofdMyBzwNHVep0nAi9cQSI3bgOe/P9krnlpMp/aafa+xK89NM4Gg+qyO5ZyV4HoXEcG/me+1G0qQ3vL5X1ebP/PN961wb/Y1N+ywG0S9CCEz5ndHe8svbaxOXvjkjOePd4tjhOwgndOFrZUc0E2KmWlW0y6sLYjQ5KXNknoDxTeZyD2rQNmUTbbBL4Y+O8Pr9m4HNnQG6LnEfaupcAAAg6SURBVCpg6EgFRtET01SQObYDlUMXOgOn/SEh9k6phbajjXanKj1k/OkbgGN3+Pe///3/VuDoe/KeAylSoWNRm2uove8cIVGCCGRfnEIbsz53Xl7q9y6D/4GVuW9zRdl+CEaNLkoG0meYO1K5iIFgEfQ2VG29v2tK/EoEOacD6sAjCnkJbfeiCD5zDwLq+bcUQBLtNO6u3eOPX6rwXf163TOQwSbTKB4RqF3lnADUTDY9FKSNgck6+aQ7HQd+ix5ZxE6WVfbYzW4/iXu0fyUq6pbBP424e4qQ6ZpyU1SoHeei84y832+5bPky+I/QOaiDoNtJq/LAbsEQNmqG8V/aiPHOARAs1/RQCMadU/BABRynHEEhsmu1ZccfVK9CyK5E309YKdFW8VwI/xELe331s2ZAlQyjDCjhxT14h5El41XdQNuVX1YJR+6rxCH7rsno2guDFlLCjGPXdqi9fQT3IfzO8acL2gWW/vjHP94Ze7kEu3Htjq8EtEG/9sTshxbvMvifKNpt3IjH62udHmnHoORtJWuMtGqBRdtr8ENHW53gHvh4YStuEarpBEOPRGTw1RwLZ4sgchRRSH5fNfafuKjXZY+egQ4YJKcKA+SwyDkUzUgz3IARfVA54wgS1GWlzIumN6LmMNCWjiBGDTHOErg9xIfeoIuicE6EvxU+KnokY/VVRY8jSSR9OZw9Fyfq9L7I/tGT9QIauAz+AxYho79bq8v4E3CVCDamSJ7uK5TPObieMIYidgu5euUe7+bcbYc//fSnP72jb1zvVEJUTyVy94Wer7WC4AFLcV36gmbgLH7QNRVokD1DG7g5yyyh+owrmYW0K36QmEUL/f73v79zFN4HoHr0qHtEw/h7q+v63+claTkPO4UBJjrao0BL+kYN9d23Cpoug/8Bxbm1Keu8vAoehpswOmmTYEIkHS1cUqpT/9pG3k7GhA7C6JhjJZ42eWmHkaccfY8w+r9qg0pHqyC46JwXZA3fUVd6iMju6rbXhMFuV7pKmIx2VMrW3XMedrqiNlGlSjL3VcVOp3G2rySDv/+3P4DzQQfZcU6f9oBCbZdb2Kj9re5TuQz+Iw3+ef6NsNNOWskhIa3wkSJEvTDKDLfvdRQtpyG0lMTyOeoGpeN/FBHB7ck8dffWmR4JO4MPOZ07J9+R7bmG+hVmYDckud1SIe0hYcBx5uTbMQrAy+6AJbNtzlKq6bwp+mHnrJ245aWAHABsnzMbyu++fnfoG9l3reo3myVFCtqr8u5WFNyzde8rz/4KU/rkt7gM/idMcbv1om/6vUJTgohxlmiCzgmrihtCf+vB3+dGEIjHUcteP/rRj/6L6lew26BCmAtZe+buKtxb5iE/YcmuS77iDJzHI5DNE2woPUZ7KjhA89ATRpxuiGqdL6W2Xonxr371q/86hZPCAWb2rHnGOVmv7DKw47RL/D1kH4dPZ6KStnKuDYmvucb+U5b8MvifMksPuCYBJHR/+MMf7r6pVp9w4+cdfaAy4DxWVlKWk3BU7I9//OP/2QDygNtfl14z8KJmYCtp6AYDLzrlJCBuht+Bgs7pcQCgBG1AqmMd4tM7zjmDzvh7rx22HI1IgrOB6hl71Tja9brKle82jv3fhwTkgx/+Z0tXXpSYPV9n9uwOgucgM6EilLEPUOkwNcJv8wfeUxjbwx+ebwTXna8Z+PIzkOFndOmBIgRn36A+baRSkOBYY/rQIxRRP5B3SeHzKVK36FRHhdMjoErpcjz+OaK3XHr5QYN+GfynEe5QCKEUzv7pT3+6O1ubYecIhLdq+H/zm9/c7a710+usC/7yPbxavGbg6Wcg8ONOS/FA7H4czUA3GHSnaDL2qnEYdtFA+0zqaQeyaatd6EUDPnO9p105VM1Di4Ann/e9+4z/08/Ey7nDhfAfsRZbnnk2s7wiAVZ//Ne//vXOsDt35O9///vdca7onp7P6Tsd63o9N/YRC3N99UXMQEUElSLf6pS6fUUOP/jBD+4MNKPcwWqhcO307Nmtniliznk4AE0kzdijdxh6915DHy30VqtwPrbwl8H/2Ax94PNPKdv0dQKJb/zHP/5xtzGlRNRPfvKTO6HsYSk9iaeTCh/Rteur1wy82BkI+Yf6lSMr37QhS408Q94TtQwiHVk2ok1SdFAOwMPPlV464kT7ANM+CP2cjPeqY5fBf4RafAjha7ZdfOcmjt3dt1xiUQFh9J09QOoR3by+es3Ai5iBM+XHgPdwFB2U63LomohXFAwknTqw+16geCfNOnHW0eCdxhnyr4CiDVr7gKIXMSHP0InL4D9i0u8rfbzlCDLsfid4Z73vlnnuDtxHdPH66jUDzzYD7Szfh44sSl9KBtpn4BlvOoLLZ+y/+93v3tE5KnYkc9MdOvbrX//67nPnWH3ve9+74+s7U+o8G79JaEfte92jchn8J1CHM2Td7eO7vbzzufcckNDIucHkCbp5NXnNwFedgS1ZjtfvKXAMcOjdb5QNKsfDVTqPB0VDPzgFRRCqeDzZzRlWC5Z2U+IeZ2KwnT57cfi3l/4qy/yqKnHd7JqBawaagerw5bygfscicwYOFbRr92c/+9k1WQ+cgQvhP3DCrsuvGbhm4OvNgFp9EbLD1CR0//a3v90Z/h/+8Id3x5Zcr4fNwGXwHzZf19XXDFwz8JVnoKdgOTYcJePBKvvc5q/cnVd9u0cZ/Fc98qvz1wxcM3DNwDUD/zMDH+Twr7m6ZuCagWsGrhl4OzNwGfy3s5bXSK4ZuGbgmoEPzsBl8C8BuWbgmoFrBt7JDFwG/50s9DXMawauGbhm4P8BbKBkfkOqhHcAAAAASUVORK5CYII=">
            <a:extLst>
              <a:ext uri="{FF2B5EF4-FFF2-40B4-BE49-F238E27FC236}">
                <a16:creationId xmlns:a16="http://schemas.microsoft.com/office/drawing/2014/main" id="{58A29CC0-3594-42EF-8F8D-2236C4792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4621" y="3276599"/>
            <a:ext cx="2179779" cy="21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2CEA-2CEB-4CAB-9C25-AA3E954C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8" y="64979"/>
            <a:ext cx="7886700" cy="699399"/>
          </a:xfrm>
        </p:spPr>
        <p:txBody>
          <a:bodyPr/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That’s Vendor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99F3-6DA7-4838-88AE-D83F0188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0633"/>
            <a:ext cx="3557764" cy="327021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Redistribution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27CD38C-1222-4343-896A-88D93152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19" y="6368383"/>
            <a:ext cx="610603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A6B80CC-9207-4CD5-BEE4-C440DDB3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C0E359-B5C5-4038-A8DC-4EC1923CE848}"/>
              </a:ext>
            </a:extLst>
          </p:cNvPr>
          <p:cNvGrpSpPr/>
          <p:nvPr/>
        </p:nvGrpSpPr>
        <p:grpSpPr>
          <a:xfrm>
            <a:off x="-38284" y="6272747"/>
            <a:ext cx="9245192" cy="524944"/>
            <a:chOff x="-483456" y="6334735"/>
            <a:chExt cx="9245192" cy="5249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C050C6-5E68-4175-B5E1-CC1DBAA39DCC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5C03A4F8-B81F-4A14-8BFF-3FF19BB82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B68F0803-92D9-4B52-8D1E-7AF831405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576EFDB0-5201-47B2-A81F-15B6663C9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See the source image">
                <a:extLst>
                  <a:ext uri="{FF2B5EF4-FFF2-40B4-BE49-F238E27FC236}">
                    <a16:creationId xmlns:a16="http://schemas.microsoft.com/office/drawing/2014/main" id="{454E5A6E-E82A-4780-8BEA-F83AEDE93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16D43DA2-B03D-47C5-BC50-85625B3CE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9F30052D-5E5A-4C81-A237-E0A84199D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425C5144-DAD9-4423-9365-4BF7BE3DB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EC7B7A-C2B8-40B2-A512-28A02E441C9F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19" name="Picture 18" descr="See the source image">
                <a:extLst>
                  <a:ext uri="{FF2B5EF4-FFF2-40B4-BE49-F238E27FC236}">
                    <a16:creationId xmlns:a16="http://schemas.microsoft.com/office/drawing/2014/main" id="{FA1E8D2A-3643-4F89-A01A-FEF925274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See the source image">
                <a:extLst>
                  <a:ext uri="{FF2B5EF4-FFF2-40B4-BE49-F238E27FC236}">
                    <a16:creationId xmlns:a16="http://schemas.microsoft.com/office/drawing/2014/main" id="{CD80D7F1-D628-4D98-8540-17BE58088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See the source image">
                <a:extLst>
                  <a:ext uri="{FF2B5EF4-FFF2-40B4-BE49-F238E27FC236}">
                    <a16:creationId xmlns:a16="http://schemas.microsoft.com/office/drawing/2014/main" id="{98637EBC-FF42-4148-A346-01975FBE81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See the source image">
                <a:extLst>
                  <a:ext uri="{FF2B5EF4-FFF2-40B4-BE49-F238E27FC236}">
                    <a16:creationId xmlns:a16="http://schemas.microsoft.com/office/drawing/2014/main" id="{280C64B6-E017-499F-93E2-ED34C6B7B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D6FD3F4-F799-4DD6-BE59-C896968D44B0}"/>
              </a:ext>
            </a:extLst>
          </p:cNvPr>
          <p:cNvSpPr txBox="1">
            <a:spLocks/>
          </p:cNvSpPr>
          <p:nvPr/>
        </p:nvSpPr>
        <p:spPr>
          <a:xfrm>
            <a:off x="4162928" y="852613"/>
            <a:ext cx="4054642" cy="319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Influencing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Vendors working together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Workflows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United front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 management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on Investment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Subscription management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09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7A16-D8EB-47D0-BA7F-08C6ED0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8" y="1433878"/>
            <a:ext cx="3764166" cy="707743"/>
          </a:xfrm>
        </p:spPr>
        <p:txBody>
          <a:bodyPr>
            <a:noAutofit/>
          </a:bodyPr>
          <a:lstStyle/>
          <a:p>
            <a:pPr algn="ctr"/>
            <a:r>
              <a:rPr lang="en-US" sz="2800" spc="300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  <a:t>Susan Gleckner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Tw Cen MT Condensed" panose="020B0606020104020203" pitchFamily="34" charset="0"/>
              </a:rPr>
            </a:br>
            <a:r>
              <a:rPr lang="en-US" sz="2000" dirty="0">
                <a:solidFill>
                  <a:srgbClr val="6FAC46"/>
                </a:solidFill>
                <a:latin typeface="Tw Cen MT Condensed" panose="020B0606020104020203" pitchFamily="34" charset="0"/>
              </a:rPr>
              <a:t>Susan.Gleckner@outlook.com</a:t>
            </a:r>
            <a:endParaRPr lang="en-US" sz="2800" dirty="0">
              <a:solidFill>
                <a:srgbClr val="6FAC46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1D6EA4-D692-465A-9228-07697322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8328" y="6410943"/>
            <a:ext cx="205740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D3E0B-6196-4E58-BFF1-7C73E1EBED88}"/>
              </a:ext>
            </a:extLst>
          </p:cNvPr>
          <p:cNvGrpSpPr/>
          <p:nvPr/>
        </p:nvGrpSpPr>
        <p:grpSpPr>
          <a:xfrm>
            <a:off x="-38284" y="6293787"/>
            <a:ext cx="9245192" cy="524944"/>
            <a:chOff x="-483456" y="6334735"/>
            <a:chExt cx="9245192" cy="52494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79AD3B-EE97-4908-A9B6-BCC142F00837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1" name="Picture 20" descr="See the source image">
                <a:extLst>
                  <a:ext uri="{FF2B5EF4-FFF2-40B4-BE49-F238E27FC236}">
                    <a16:creationId xmlns:a16="http://schemas.microsoft.com/office/drawing/2014/main" id="{59AE15F8-8859-4C87-A8CE-C2BA1CE97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See the source image">
                <a:extLst>
                  <a:ext uri="{FF2B5EF4-FFF2-40B4-BE49-F238E27FC236}">
                    <a16:creationId xmlns:a16="http://schemas.microsoft.com/office/drawing/2014/main" id="{4DDA7EB6-7DB3-4910-9DE6-FBBAD5B621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DBE2B0C2-450D-43F2-A813-48A60DD7C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B585B4CA-0643-46AE-9E46-9C5C0E29DF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CED7EB86-26D6-47B2-A2E6-A93A27B746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3F131D2A-00BE-4B53-A4AC-60F635B3A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0F4546C0-980C-4407-9BB5-4F560713F4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AEC1AA-0F34-4B35-A8AC-E4BD3C880728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17" name="Picture 16" descr="See the source image">
                <a:extLst>
                  <a:ext uri="{FF2B5EF4-FFF2-40B4-BE49-F238E27FC236}">
                    <a16:creationId xmlns:a16="http://schemas.microsoft.com/office/drawing/2014/main" id="{D9A18D77-CFD1-4DA6-A7A0-B93F0CFDA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See the source image">
                <a:extLst>
                  <a:ext uri="{FF2B5EF4-FFF2-40B4-BE49-F238E27FC236}">
                    <a16:creationId xmlns:a16="http://schemas.microsoft.com/office/drawing/2014/main" id="{2D8BCDEE-BBDB-479E-A7D2-48DFC318F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ee the source image">
                <a:extLst>
                  <a:ext uri="{FF2B5EF4-FFF2-40B4-BE49-F238E27FC236}">
                    <a16:creationId xmlns:a16="http://schemas.microsoft.com/office/drawing/2014/main" id="{B9861759-552E-4329-9A7B-5DA663E9AF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See the source image">
                <a:extLst>
                  <a:ext uri="{FF2B5EF4-FFF2-40B4-BE49-F238E27FC236}">
                    <a16:creationId xmlns:a16="http://schemas.microsoft.com/office/drawing/2014/main" id="{FF2C875A-9BBD-4D15-B371-369616684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63B089BF-54B6-4C64-95B9-CFCDC85C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0AB5D-B86E-4CDE-9D53-5B75CE742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361" y="2959768"/>
            <a:ext cx="3344811" cy="2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A1C582C-9444-4808-B3EC-334D86936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37" y="0"/>
            <a:ext cx="9394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356A1-99B4-49B0-B83F-0D1AB7FB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B817-3263-472E-BAD3-874B257FCAA8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1B43E-5FF8-440C-873B-8D1EA60E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282249"/>
            <a:ext cx="3086100" cy="365125"/>
          </a:xfrm>
        </p:spPr>
        <p:txBody>
          <a:bodyPr/>
          <a:lstStyle/>
          <a:p>
            <a:r>
              <a:rPr lang="en-US" sz="1000" dirty="0">
                <a:solidFill>
                  <a:schemeClr val="bg1"/>
                </a:solidFill>
              </a:rPr>
              <a:t>Susan Gleckner, PHT Division Meeting, June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12D5B-BF20-499A-98D4-647B7875334C}"/>
              </a:ext>
            </a:extLst>
          </p:cNvPr>
          <p:cNvSpPr txBox="1"/>
          <p:nvPr/>
        </p:nvSpPr>
        <p:spPr>
          <a:xfrm>
            <a:off x="105278" y="360947"/>
            <a:ext cx="378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mbria Math" panose="02040503050406030204" pitchFamily="18" charset="0"/>
              </a:rPr>
              <a:t>Vendor Management?</a:t>
            </a:r>
          </a:p>
        </p:txBody>
      </p:sp>
    </p:spTree>
    <p:extLst>
      <p:ext uri="{BB962C8B-B14F-4D97-AF65-F5344CB8AC3E}">
        <p14:creationId xmlns:p14="http://schemas.microsoft.com/office/powerpoint/2010/main" val="71222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6397D608-CEE6-4219-9D90-7B88E61F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026" y="1"/>
            <a:ext cx="10298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CD4C6-B8C5-4215-B32E-EC62D199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9055" y="6284161"/>
            <a:ext cx="205740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D1A64-BAA9-42F8-85CA-6F71863E7F8A}"/>
              </a:ext>
            </a:extLst>
          </p:cNvPr>
          <p:cNvSpPr txBox="1">
            <a:spLocks/>
          </p:cNvSpPr>
          <p:nvPr/>
        </p:nvSpPr>
        <p:spPr>
          <a:xfrm>
            <a:off x="3513451" y="63720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Susan Gleckner, PHT Division Meeting, June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78E1A8-F6B7-4C3B-9582-42A7226275A4}"/>
              </a:ext>
            </a:extLst>
          </p:cNvPr>
          <p:cNvSpPr txBox="1"/>
          <p:nvPr/>
        </p:nvSpPr>
        <p:spPr>
          <a:xfrm>
            <a:off x="-216564" y="252663"/>
            <a:ext cx="298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40551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EB29-3B56-4B8B-8A58-3CE0614A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60" y="175711"/>
            <a:ext cx="7886700" cy="475261"/>
          </a:xfrm>
        </p:spPr>
        <p:txBody>
          <a:bodyPr anchor="t" anchorCtr="0">
            <a:normAutofit fontScale="90000"/>
          </a:bodyPr>
          <a:lstStyle/>
          <a:p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Tw Cen MT Condensed" panose="020B0606020104020203" pitchFamily="34" charset="0"/>
              </a:rPr>
              <a:t>Topics</a:t>
            </a:r>
            <a:endParaRPr lang="en-US" sz="2700" dirty="0">
              <a:solidFill>
                <a:schemeClr val="accent2">
                  <a:lumMod val="75000"/>
                </a:schemeClr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4" name="AutoShape 18" descr="data:image/png;base64,iVBORw0KGgoAAAANSUhEUgAABVYAAAKWCAYAAACidsIoAAAgAElEQVR4Xuy92ZMcx32unbNjHewESBAAAZDgvgDcQEJcQIKURMnXjnP+AV/52pd2hLewLTssWrqgLctWKEh9Hx1hWwpLtsV9synuIECQ4AYuWIid2GcAzMyJJ3veZrLUM9PTPYPqqn7bp6O3qqzMJ2sQ1HPe/GVH8MMETMAETCAXAiMjIyO5XNgXNQETMAETMAETMAETKBWBjo6OjlINyIMxARMwgYIQ8D++BZkod9METKB8BCxWyzenHpEJmIAJmIAJmIAJ5EHAYjUP6r6mCZiACYRgseq7wARMwARyImCxmhN4X9YETMAETMAETMAESkbAYrVkE+rhmIAJFIaAxWphpsodNQETKBsBi9WyzajHYwImYAImYAImYAL5ELBYzYe7r2oCJmACFqu+B0zABEwgJwIWqzmB92VNwARMwARMwARMoGQELFZLNqEejgmYQGEIWKwWZqrcURMwgbIRsFgt24x6PCZgAiZgAiZgAiaQDwGL1Xy4+6omYAImYLHqe8AETMAEciJgsZoTeF/WBEzABEzABEzABEpGwGK1ZBPq4ZiACRSGgMVqYabKHTUBEygbAYvVss2ox2MCJmACJmACJmAC+RCwWM2Hu69qAiZgAharvgdMwARMICcCFqs5gfdlTcAETMAETMAETKBkBCxWSzahHo4JmEBhCFisFmaq3FETMIGyEbBYLduMejwmYAImYAImYAImkA8Bi9V8uPuqJmACJmCx6nvABEzABHIiYLGaE3hf1gRMwARMwARMwARKRsBitWQT6uGYgAkUhoDFamGmyh01ARMoGwGL1bLNqMdjAiZgAiZgAiZgAvkQsFjNh7uvagImYAIWq74HTMAETCAnAharOYH3ZU3ABEzABEzABEygZAQsVks2oR6OCZhAYQhYrBZmqtxREzCBshGwWC3bjHo8JmACJmACJmACJpAPAYvVfLj7qiZgAiZgsep7wARMwARyImCxmhN4X9YETMAETMAETMAESkbAYrVkE+rhmIAJFIaAxWphpsodNQETKBsBi9WyzajHYwLtQWBkZCR0dHz1n5DZz7Uo1HPMZOjRXvaR9km/pcfV02cdX6utyfTPx5qACZjAhSZgsXqhift6JmACJlAhYLHqO8EETMAEciJgsZoTeF/WBExgygjUIzinU1bWc/2xRK++zwrX+B/IiTieMlhuyARMwASmkYDF6jTCddMmYAImMA4Bi1XfHiZgAiaQEwGL1ZzA+7Im0MYExkpw1oNkotRpLYHayPWysrQRyTlWG/WI2InGWQ8rH2MCJmACF5qAxeqFJu7rmYAJmECFgMWq7wQTMAETyImAxWpO4H1ZEzCBpgnUIz8nI1XraS/tdD1tjyVRa30f/6PYKdWm7ws3YAImkB8Bi9X82PvKJmAC7U3AYrW959+jNwETyJGAxWqO8H1pEzCBSROod0n/WOIyTYLWWn6vDk0kOCcrVdVevf2fNBifYAImYAItQMBitQUmwV0wARNoSwIWq2057R60CZhAKxCwWG2FWXAfTKB9CYwlQMciIjGaFZ/1CMuxjuH74eHheMm0P/Us2acfaZ9qCdlUqtYSslnByzE8Ozs7G74xJhLDDTfsE03ABExgHAIWq749TMAETCAfAhar+XD3VU3ABEyA//H+29tam4sJmIAJXAACY0nMiaRg+vvQ0FA4f/584HVwcDCcO3cufub92bNn45Pv9Duv6Tkci1TlVf2R2BxLrOr6ekWAdnV1he7u7tDT0xPf8+R7fcdrb29v/D199vX1xWP4jVfJ1Gb/aZ6I4QWYXl/CBEygDQlYrLbhpHvIJmACLUHAYrUlpsGdMAETaEcCFqvtOOseswlMHQGlNZX6RCgiKhGESoEi+dLUZpryzPaEc/gd+YkUPXPmTDh58mQ4ceJEOHXqVDh69GgYGBiI7/Udn7MStZY8RbDyyIpUpCoPXjmG31PJmvYxHUsqVjmGz4xbolWvkq7IU0QqT97re31GuPJ+7ty5Yfbs2aG/vz/MnDkzzJs3r/odn2fMmBGvVUuepuyVes3yzs7VWG1N3V3ilkzABNqFgMVqu8y0x2kCJtBqBCxWW21G3B8TMIG2IWCx2jZT7YGawJQTULKThiVSs8vX02X2/JYKSyQmQhRBeuTIkXDgwIFw8ODB8MUXX0SZevz48fgb6VMlS5UGTWVlNulZK3mKcES28ptSqxKsp0+fDocPH47CVslVycjxaqlm66bCIZs0TWVrKl3pPyIVUSrZyivHpFJY4poxcuycOXPic/78+WHp0qXxyfsFCxaEhQsXxmNoO31IcNO2pDXHIK05Xv1utvzAlN9gbtAETKBwBCxWCzdl7rAJmEBJCFislmQiPQwTMIHiEbBYLd6cuccm0AoE0lSnJKTEHSIUEZguqUegIkoPHToU9u7dGyXq/v37w759+35Las6aNau6PB7ZSEJTCU9kJI80ralSABKmtV4lVnnVk/OQi19++WXsm9rJtj8R72xpgGzaVXyy4jVNvDI+kqqLFy8OixYtisITDhLVKm9AUhcRrJQuY+E40q0kW5csWRKWLVsWLr744qp4pV2VKKBvqXiVuIUZ37uEwESz7d9NwATGI2Cx6vvDBEzABPIhYLGaD3df1QRMwARcY9X3gAmYQMMEtLQeiYqYUyIVOYf4QwAiTj/++OPw+eefxyQqMvXYsWPxN2Qr57LsHfnHE8GYpjxT+ch7jpeglNzNitVUokqySvLqHKVVEZWkZRGrjCfdiCqbVp2o7mlWsGbBqg+1lt6rBAIMLrroophARYYilUmoIk9hQxv0EyEMY1hSHoGEL99zDOdwPElWJC2SdeXKlWHNmjVRutJemvxNha/FasN/Dj7RBEyg8v/p5f9t7zvBBEzABHIg4H98c4DuS5qACZjA6P+Y9uZVvhVMwAQaIpCmHZXKRO7t2bMnfPDBB+HTTz8Nn332WRSXCECW9UtoIlURgIg+BKCWwKtNLZtPN4ZSolKCUwI1TaimidT0fVawark9QhIxSf9UBqDWBlJZV1CrREAt8arxADitdZqWGpAspr8kdJVaVdJUghVeHMtx8KO/PJHUMKaMguSqNs5CtCJZSbMibC+55JJw1VVXhbVr10bhmqZXXWu1oT8Dn2QCJpAQsFj17WACJmAC+RCwWM2Hu69qAiZgAk6s+h4wARNoikBWcr799tvh1VdfjcvrEX4s/Uf6qX6pXhF6pDKRfSx7V/3TVKiqtADHSrCmnVX9VglGiVTayqZWlVTVOZKT2hBLpQBSETpWwrRWHdWxIOrYbD3W9HP6HhGKWGVJP8lSpKpSqHDis1Krqj3L+JHWpIN5Vf1ZJCzvVcOV9mibWqw877jjjnD55ZdHwa3ErOVqU38OPtkE2p6AxWrb3wIGYAImkBMBi9WcwPuyJmACJuAaq74HTMAEGiWQFYwfffRR+K//+q8oUZGbWvqPYCVJyZPvlVbVkndkHmJPy9PpT1oOQN9LuvK7BKmSqNrcKptSHSvByvf0Jy0FILkrHlkpWq88HY9n2mYtuZoKZ1KmEqvIVcSqSiVo4y8xhTFlFpDYjA2pqmN5lZylFitlAZDafLd58+aYXuUciexG7wefZwImYAIWq74HTMAETCAfAhar+XD3VU3ABEzAiVXfAyZgAg0RSDdoQhAiNp966qnw3nvvRelJApQEJaIPkcqThKWW4LM8naXoiD7tRq+0pKSqkqpKq+p7OpymU9OEKm2Nl1hNRStSklIAqrGaFauTBZOWC5ioHqvkcXoNjY/SCJRIgI2kaFas0ld4wpX3yGzEKuUAxDPd8EvtUM8W7suXL4/yet26deH++++vlilQGYTJjt3Hm4AJmMDov2v+3/a+FUzABEwgBwL+xzcH6L6kCZiACUDAiVXfByZgAo0SSJfKk/wkrUpNVeQlNUsRq5QEkFhFviphiVhF7lFHVBtfSaxmywFIrKa71mfFqmRqthyASgKkJQB0DH1h6TxildesWFUd1Eb51HNemlrVOGGC/EwTqyznZ8k+rxLZcFUSGMl6+PDhmBKGM4lV0q686j3nwp2k8KWXXhqlLQL3oYceiu3Wkr31jMHHmIAJmIAIOLHqe8EETMAE8iFgsZoPd1/VBEzABCxWfQ+YgAk0RUDJTKQeYhWxxwNZyXvEqpatIy55j9ik3icbKZGgzNb3zIrVtMaqRGQZxaoSq4hVhCfL9ZGjSE8t5ec9fCSpJVd5lViFMcxqiVXKCSxatCisWrUqlhYgFfud73wnbiBWb+mDpm4Yn2wCJlBqAharpZ5eD84ETKCFCVistvDkuGsmYALlJuDEarnn16MzgekmIBm3Z8+e8Otf/zrKPR5sWsXSdJKrSlVKBnIOQo9UJglKiVXOGy+tqhqgSsoqjTpefVUlWVs1scqYlYxVYjcVq1rCnyZWU7Ga1lpFZpMSRrKmG1ghWNNNsNi4CrHKdWj329/+dhS5PNLNu6b73nH7JmAC5SNgsVq+OfWITMAEikHAYrUY8+RemoAJlJCAxWoJJ9VDMoELSEBi9eOPPw5PP/10rK2K6KTW54EDB6qfVQtUiVUSkiRWEXvauIq2tNw/Fazp5lWSkKqlqs2rsptUZeusFkWsMm7SvEqsjiVWtQmYxCrMjx49Gvbu3Rtrr0qsKrmailWSsCtWrIiJWMoEbNmyJYrWVPBewFvIlzIBEygRAYvVEk2mh2ICJlAoAharhZoud9YETKBMBCxWyzSbHosJXHgCEqtsWvXcc88FdqdH7EmssjmUEqtpKQBSkyRWEX4SqrXEaloGIJtYlVStJVFrCdesXG2FGqvMmMobKLGKWF26dGmAUbp5lWqsIkPTUgCS1pRdQKyeOXNmTLGKyEaoUt928eLFUazeddddcROrtC8X/k7yFU3ABMpAwGK1DLPoMZiACRSRgMVqEWfNfTYBEygFAYvVUkyjB2ECuRHQ0vG33norvPDCC3EZOmKVtCpyFbGKBEwTq5yD1EOsIk558Krk6ljlAMooViVT0yX41J0lsSqxigxFQCNWecJKklo1VvkssYrcVso33cQKSUtbbIq1cuXKWGuV426//fZwww03WKzm9lfkC5tAeQhYrJZnLj0SEzCBYhGwWC3WfLm3JmACJSJgsVqiyfRQTCAHAhKCr776anjppZei8EOsUl8VsXrq1Kmv1VhFsiITEavIQ2QpD16VWB1PrGqItUoBKLmq2qvZ8gB8TlOrSEnEL7VJT5w4EfuuBC7X0dL46cSqtKquwWfqzmbFarp5FbK0llilDMPu3btjalhiNVsKgHaorYpYZQ643i233BJuvfXWOHbNx3SO2W2bgAmUl4DFannn1iMzARNobQIWq609P+6dCZhAiQlYrJZ4cj00E5hmAqmERKq+8cYbUaIi9hCrbGTFsnREK0JVMpBusdR9yZIl1cQq3ym9KrGqMgB81vvxaqyOJVYlTCVaJVfpF0KV2qQSq9OMrGbzqVzl/cyZM6NYJVFKwjRNrPI+FavwZhyMjTGwiRgyWwxJuiq1qrICiFXSwpQD4EFaddOmTd64Ko/J9zVNoGQELFZLNqEejgmYQGEIWKwWZqrcURMwgbIRsFgt24x6PCZw4QhIrCIuX3zxxfDmm29GeYpM/eKLL6piNV2ujmBF+iFWSUwiTNXOhRSr2vypVcWq+CBSsxtYIUoRqeKqMgukbxGrvCJotYGVxKoELWKVjcOQqxx3zTXXhHvuuSfeONkE7YW7m3wlEzCBMhCwWC3DLHoMJmACRSRgsVrEWXOfTcAESkHAYrUU0+hBmEAuBCREEXvPPvts2L59e5SkJFb37dsXl9gPDAxUE6tIVZ6IPiUy06XnqqGK3EtTqrUSq0qfpptUTSax2upi9aKLLoriOZtYpcaqxKo2BVNilaQqYpWSALXEqgQtpQZIqzIHJFrXrFkTtmzZ8rX0cC43lC9qAiZQeAIWq4WfQg/ABEygoAQsVgs6ce62CZhA8QlYrBZ/Dj0CE8iLgOqrIvSeeeaZsHPnzihWSUySWJVYzSZWkXmqIZqKVSVWJQXTWqsqBaCxqo6qZGoqVbM1VmuVAkjFKv2kz3yXxyNbCgB5KrHKeyVNeeUz/OCcJlYR1hLabGKVilXVWVU7lBqQWOU9ydVvfetbMRnrhwmYgAk0Q8BitRl6PtcETMAEGidgsdo4O59pAiZgAk0RsFhtCp9PNoG2JiCxSkLyqaeeCh9//HEUfseOHYs1VqldSpoyK1YReIjVBQsWVDetkggEaD2bV6ViNStVJyNW6Tv9bCWxigCl/izPWmIVfrXEqkowIIrFU+UAkLFKrKqGK0J19uzZsZbrQw89FDfN8sMETMAEmiFgsdoMPZ9rAiZgAo0TsFhtnJ3PNAETMIGmCFisNoXPJ5tAWxNQKQBE3pNPPhk+//zzyANRiVglOYlY1ZJ1bWCFOJRY1WZUkxGrXJenygA0KlbTzataSawiQJGqpFbHEqtwTtkir3mqtq0ENWUD9ExLAVBm4NJLLw1z5swJ8+bNi4nV+fPnewOrtv6L9uBNoHkCFqvNM3QLJmACJtAIAYvVRqj5HBMwAROYAgIWq1MA0U2YQJsSkOA8ePBgeOKJJ2JdVQQpolViVcIPuYoARa5q+TlCrx6xqjIAKhtQJrGaLQPArYQARXyygZXEKnIUIQ07fue8scTqoUOH4h0Jr7HEKhJ11apVgY2skKuI1YULF8bzvIFVm/5Be9gmMAUELFanAKKbMAETMIEGCFisNgDNp5iACZjAVBCwWJ0Kim7DBNqTgBKrJFWffvrpgNBDnpJURbKyzF5iVWlVXll+zjJ0pB5tpJtWaeOqWptX8ZtEbFoKgDZpRxta1VsKoNUSqxKaEqvIVVhJqkqyIlh5pGxVbuHAgQNRasOA89JSACoHgJylDANiFalKCYD77rsvJlgtVtvzb9mjNoGpImCxOlUk3Y4JmIAJTI6AxerkePloEzABE5gyAharU4bSDZlAWxGQVGXQu3btiptXUQIAyckrS9JPnDhRU6wi8yRWEYASq0qkqsZqmlTl/VhitSylAFKxSt1TygFMJFZVZgGxCnvSw7CHSSpWea9SAIhZ0qkrV64M/f39MRV77733hssuu8xita3+ij1YE5h6AharU8/ULZqACZhAPQQsVuuh5GNMwARMYBoIWKxOA1Q3aQJtQCAVq++//3547rnnYkIVuUdyldQkdUsRfyRD03qoEqu8ZsWq5OlYiVXQqhSAUrBpUlXvJVv1miZaVZ+1VRKrjEnj5j3JUsQqNVZTsYoQVWqV42CrpKoEK2IV9rDJilUlVmmHxKrEKgnWu+66K1x++eUWq23wt+shmsB0ErBYnU66btsETMAExiZgseq7wwRMwARyImCxmhN4X9YECk4gFavbt28PL7zwQmBXekQfco8l6RKrSlNKcpKSJLHKEvRUrKoMgF5rJVYlVtNSAM2KVWrCnjp1KsrfPB9KrGbFKp+RoemTYyVTJVhTqQ1zxCqCmvN5L7FKcpUaq4hVXpG1t99+e7j22mstVvO8AXxtEygBAYvVEkyih2ACJlBIAharhZw2d9oETKAMBCxWyzCLHoMJ5EcAwfrGG2+E//3f/41SlRQoiUnkKmIV2ZcVq2xatWzZsq+JVUagEgCNitU0naqEbCpdlVpVYnVgYCCWK6B0AX3l2DwfEqtIUJbqs3kVqd40aYoE1eZVsE1LATDmw4cPx1IAzIPEqjawkqDllTlArHIdhO2GDRvC+vXrvXFVnjeAr20CJSBgsVqCSfQQTMAECknAYrWQ0+ZOm4AJlIGAxWoZZtFjMIH8CCDzXnnllfhE9CErSavyPH36dE2xyjJ0xCqSUInVZsRqrRqr2Q2s+JyWA+CcbCmAVhGrJHURnjDKilWlVpHQktaSq3wmfYtYJT2MQOW4VKyqziqpYTarYoMsvrvhhhtialVyN787ylc2ARMoMgGL1SLPnvtuAiZQZAIWq0WePffdBEyg0AQsVgs9fe68CeRKAFGJzHv55ZfDa6+9FpfSI/SQqtRZZXl9mlhVelTSMBWrtNVoYnWizat03bHEqkoBtIpYhUMqVhGfSpuqxqrEalpnVWKVxDBSeyyxyvdz586NYpUNsmifMgB33nlnnAM/TMAETKBRAharjZLzeSZgAibQHAGL1eb4+WwTMAETaJiAxWrD6HyiCbQ9AUQlqc+XXnopbN26NaZPkamUAUCs1kqsAo2NmVjmjtCTUOV7pF69m1elNVbrFaupYE0Tq60mVkmsUvuUxCoCNBWr2sBqrMTql19+GROrsKcdntrEKq2xShJ2+fLlcYMs2rziiivC3XffHY/1wwRMwAQaJWCx2ig5n2cCJmACzRGwWG2On882ARMwgYYJWKw2jM4nmkDbE0CKIvCef/75sGPHjsiDmqUkJqn1iXSlvipPpCbpSoQgKUmeiL508yqlJZVcrbV5FeI1XeZfq5ZqrTIA2VqrtcQq40k35brQE6xl+IybGqjIZ16zYhURyjEaQ1oK4Pjx45E/86AyAJKr8FbylY3D2ECMJ+2tWrUqbN68OZZngIFLAlzo2ff1TKAcBCxWyzGPHoUJmEDxCFisFm/O3GMTMIGSELBYLclEehgmkAMBBBwC77nnngs7d+6MPUDsUQqAFCj1VrVUHQnIUnVkHylJanuSjlRiVRtW0cZ4YpXftflUmlpNxWmjYjWPUgASuen4eU8NVBKrJFclRFUGICtW03ILzAeJVYlVSVVYp2J15syZUaqq1i1lAe69996YkLVYzeGPyZc0gZIQsFgtyUR6GCZgAoUjYLFauClzh03ABMpCwGK1LDPpcZhAPgQQqM8++2z4+OOPYweOHTsWE5NHjx6tilXkKvKPJ4IPsUo5gFSsSqhKMCJXayVWOU4SVSUAsq9Z8ZrduEq/k6hFBNNXShikYjUVnhORbUZEpucqsSuxSmKVjb5SIapSAEqskgZO5XUqVmknWwpAiVXEKlIVuar3iFWu18x4JmLl303ABMpNwGK13PPr0ZmACbQuAYvV1p0b98wETKDkBCxWSz7BHp4JTDMB0pHPPPNM2LNnTxRySEoSq9T6RFymy9QRq4g9iVWkH+foVTVWJ0qspmI1K1Wz0rXWxlUSqyRqEZGqsSqZmpYDqGdJ/HjHT6YtXYvxk1iFE6KzVo3VWmKVsaoUA4JbkhqBnSZWaY/0K+1TZ3X27NlRdCNW+c5idZr/aNy8CZSYgMVqiSfXQzMBE2hpAharLT097pwJmECZCVislnl2PTYTmF4CCLjdu3dHsYpMRewhKdm8CrGnUgAIVQQrEpTEJfKOXe/TmqLZkgATJVZToVrv5lVcQ+lVzqlHrEJwIrmarcuaHj/eb2o7ewxjp7YqdWjHEquIUsaSymvGRPJWieFUrCJitXkVr6RUKceAWEXiUgIAscpni9Xp/btx6yZQZgIWq2WeXY/NBEyglQlYrLby7LhvJmACpSZgsVrq6fXgTGDaCezatSuKVYQqoo9Nq1KxqhIAqVjVEvdaYjVNrdYqBaANpmqJVX2XlgLIblqVJlpVCoC+swlXrcRqIwAnI1bVfiozVQpAArpWYlViNVsKgHEgVhmTxGp28yolVlOxymZW99xzT7jsssssVhuZdJ9jAiYQCVis+kYwARMwgXwIWKzmw91XNQETMAH+B/SIMZiACZjAZAnon46PPvooPP300zGhitiUWGVJOonQrFhlCTpilU2ZmhWrXC9Nq44lVvleQnYisTpV/yRqbLXaS3+TUOU7njqeBCk1UEmskvJV2pT3pE3HEqtnzpyJYpV5SMUqclWClraYB1LDJFSZC9pFrK5du1ZyZLK3hI83ARMwAYtV3wMmYAImkBMBi9WcwPuyJmACJmCx6nvABEygGQI7duwIzz//fDh58mQgPYnQQ+yxJF1pSqVVkZoIPYQh4hDZx3eqqSq5WKvGqpKstRKrteqqZssDZM/jHMQvQpi6sGlitRkeOnc8sZq2n023asMpbSglsYoU5YkA5YlY5SHGpG8Zk8QqY+Izx9GmNsDS5lV8j1AloTpnzpxYZ/WOO+4IV1999VQM322YgAm0KQEnVtt04j1sEzCB3AlYrOY+Be6ACZhAuxKwWG3Xmfe4TaB5Aoi77du3hxdffLEqUhGr1FuVaCWxivyT6GTJucQqsnQqxGo9NVZVXzUtDSCxykZbiFV+y+ORSlilTOGkUgCI1PHEKowRq4wRsQp/5gEuCFQ4ZzevQrBSx3XVqlWxxioi97bbbgs33HDDhDVl82Dka5qACRSDgMVqMebJvTQBEygfAYvV8s2pR2QCJlAQAharBZkod9MEWpAAQm/r1q3hf/7nf6LQQ6AeOnQoij0lVrVxFa+IP5KRiFVSkhOJ1XQDK6VZwZAmVOuRqqlM1eZVaWK11cQqY82KVSVNlVjlMzxJA0usajMriVW+V51ajpdcVfKV1PCKFStiSQB+v+WWW8KGDRvivPhhAiZgAo0QsFhthJrPMQETMIHmCVisNs/QLZiACZhAQwQsVhvC5pNMwARGl6G/9tpr4ZVXXomJSZ6IVTavSsWq6qwiAhGqiFUEq2qKauk/UNOyAEhBicG0Bqk2p6pVX7VWWQB9l02t0t/pKgWgWqnpUv96bhqNkwTpkiVLwqJFi+LS/zSxSjmFWmIVHoxJdW7hLjmNVOWZboTFXFx66aXxOvxGWnXjxo2RuR8mYAIm0AgBi9VGqPkcEzABE2iegMVq8wzdggmYgAk0RMBitSFsPskETCCEmFJ9+eWXw5tvvhmTkyytV1qSpfUkWCVVlVhl2TmbVyEOJVYReRKQEqvZOqvZxGq6cVWt1CoyVZtW6TWbXE3FKmOptdHUZAXpeJtV1XPTiAN8Fi9eHJ8SqRKs+kx7SqzCnnHC/MiRI1Fu85vEKozTOqsIVsTqJZdcEkU3YpX6qps2bYry1Q8TMAETaPsBVW4AACAASURBVISAxWoj1HyOCZiACTRPwGK1eYZuwQRMwAQaImCx2hA2n2QCJhBCrKP60ksvhW3btkWBitz74osvothTaQBkn+Qf0NgwidqhyEEeiMhUrKYJVb3XxlWCXs9mValElVhV0lW/IVYpA8CTvudVY1XjSuUxfFKxqsQqr/wm+ZmKVUlsNq5CcCNZU7GaJlaRrJQCQKrypL21a9eGu+++O0pvP0zABEygEQIWq41Q8zkmYAIm0DwBi9XmGboFEzABE2iIgMVqQ9h8kgm0PQEk5fHjx8MLL7wQduzYUd2Rft++fVGsIiol/ST8smJV6U4tPdfGTWlqVdJVdT85JxWkSqtmU6m1UqzZUgDavAoRyfts2nSyadWpuCk0TuQptU9Zpi+RKrlaS6wiiRkzrBnP/v37Y1kAsUxLAdAOnxGrSG7EKmnYyy67LNxzzz3xez9MwARMoBECFquNUPM5JmACJtA8AYvV5hm6BRMwARNoiIDFakPYfJIJtDUBCUdqeT733HPhww8/jFLyxIkTUegh9kisIvnSxCriVIlVRB7nSKYqrZnWWE0Fa7bGqpb6pyUBUnGq73mlHZUi0DF8L7FKnVUlVtUnTXCtpf36Tcv2OYZrSPqmv6dyNj0+e530hqIt5CdiVdJTaVO+Z2MrEqc8kNcqAcB7noyHeWAOVKeWV9qAO++Rs9ogi2vwefny5WHz5s1hwYIFbX1/e/AmYAKNE7BYbZydzzQBEzCBZghYrDZDz+eagAmYQBMELFabgOdTTaBNCUgWIu+effbZsGvXrigVSbBS2xOxSlpSNVYl/xCGSDtSmGkdz1Suatk/36WlANLEKlI13cAqraWqZf6cj0ytVRKAacuKVdVYzaZUJUtrbUKVilK9V91YiVO1V0ukpm2mx/M9fKhFi4hmoy/Gj/xM06saI+OUVOU988DcUOc2LQUgYYuUVVtcA7HK8n9eEavMjx8mYAIm0AgBi9VGqPkcEzABE2iegMVq8wzdggmYgAk0RMBitSFsPskE2pqAZOGePXvC008/HT777LPIIxWriEtkJcJP6VLEHilMdronPckjTaqmpQCy77MScrzEKtfmwbU5D8nL9dK0qmrC0mclVtPEaSpNa012VrTSH/WZ41WvNRXCaiebvk038VIfSJYiONnsiyeSWfVVlV7luzSxishm7CSHqbGKWKVtlQGgL9rAivZ5j1hlAyttloVY5XMtkdzWN70HbwImUBcBi9W6MPkgEzABE5hyAharU47UDZqACZhAfQQsVuvj5KNMwAS+IiCx+umnn4Ynn3wyUFc1TayyGRSSD6GpcgAIP2QdUhVhKLGaytV08yYkIMdoKbuSrGkt1XS5v5KpEpMSupxHX2hHCVbVX6V/SMjxxCr9G2/ZvvqflgxIU6/ZUgJjCVuVE1AaVzVWtdGX6qLyigRFiqaJ1ZQ1Y2ITMcQqD4lVGKRilbaYC0QqZQFIE997772x1qrG5fveBEzABCZDwGJ1MrR8rAmYgAlMHQGL1alj6ZZMwARMYFIELFYnhcsHm4AJjIpGQHz00UfhiSeeCIcOHYoJTYQqpQAQlUhMbaikOqtITna6V2I1W39UNVVrlQBIBazKAGRLAkiucizXRzymydZ0mT7fq8Yq/U5rsE52kiWN6b/SsoxBCVnJ2VRWZksOKOGqa5MohRXiExlKe0qZIlZVSkEbg6nsAu0gVpkHxCqfVV8VwZq2RXskiBGrc+bMCfPmzQt33313WLduXU0EEwnmyXLz8SZgAuUjYLFavjn1iEzABIpBwGK1GPPkXpqACZSQgMVqCSfVQzKBaSagVOi7774bE6uIVIQitVWRrCyvV81PSVVeEXy1SgGkQjW7iVU2sZqVpYhDyUWGrY2cOI/fEI60L8kr2SnhilylZAEyUmnYbMp0PJwcK4mqV32njbM4X+I0u8Q+ey2lSnklrUqSlCfnUWtVKV7EKt+ldWzFHP6UAmBsPJT+zYpVbZB18cUXh7lz50a5etddd4Xrrrtumu8gN28CJlBWAharZZ1Zj8sETKDVCVistvoMuX8mYAKlJWCxWtqp9cBMYNoIKDG6devW8NRTT8VkJHLzyJEj4fDhw+HkyZNV4SfxqaXuyDtSmKQllThNN3iShEzroabJT9URldxNj9O5SFR2uFc/EZBIx1Sqcqx+V7mCtM164anvp06dqkpMJVjTNrIJVX2WVNayfuQniVTaQHbCSZtZ8RvfSbTShkoepIIZ0Y3kllRO69VKrqpOK8v/SazSLtfdtGlTWL9+fex6WpqhXh4+zgRMoL0JWKy29/x79CZgAvkRsFjNj72vbAIm0OYELFbb/Abw8E1gAgIIO+SfloFLCCIjX3/99fDss89Wa6ki9FhWTwJUdUzTFCjnIgq1cRS/aQk+MlTXUZfSDaGU9FTyVf1S7VUlQtXPm266KSZJ9X261F/X5Zr0Va9pKYF6boxUjiq1Sz9VDiCtC6v3kpX0hwe1VCUxEaG0ieDU+PidBCpCmu+WLVsWVq5c+bVNwdKSCFm24qbrKgGsuUCokoyVxN24cWO4+eab41ykbMeTrC4RUM/d4mNMoD0IWKy2xzx7lCZgAq1HwGK19ebEPTIBE2gTAharbTLRHqYJjEFAKU1+TgWqpGZWZJLMRAAiErdv3x62bdtWFaUISn5H7nGMUpS0qzqfiNXPPvssLlVXkpLvWIpPElOykX5p0ynOlbDkGiyJ51UpWNrXxlQkOElj3njjjdWEappqVZ8QqiRrNR4J4FqYssv3ax1De1xHwlTlAOg715As5XuW4KtEgtKp9JnvaAeJqkQvYpXzYcMxpH2vuuqqKk+NXSUQVBoAPrBQwpc+p7VW+axNsFTCgOtSXxUpTckGaq5K6NJv6rPqvmiUk/8QTcAEyk3AYrXc8+vRmYAJtC4Bi9XWnRv3zARMoOQELFZLPsEengnUQSCVZUpK6juk3t69e8OuXbvC/v37o6hD9iFGqaeKEEXgcRyvCD0lKBFxCEKkIK8IRUQgMpal6rzXbvecz/FKUtIG7UmqSlpKWEqEKkmptCdik3YQqzyUKk03seJYpCpyWCKYY+sRqGMJRYlVpVW1aRTj4xqSqXwvycr4JFaVrqUuKuIYNmqDMYlVf39/WLVqVTyGedCGVoyZYzRm2mGc9IvrU65B0hUmSspyHuNmsyvVb0WoInB5ko6lrAJ1WNeuXRuvJxGra6VCvo7bzYeYgAmUmIDFaokn10MzARNoaQIWqy09Pe6cCZhAmQlYrJZ5dj02E5iYQLqpkiQkcvCTTz4Jb731VtixY0fYuXNn+PTTT6MMRVjOnz8/Lk/PbpzE1RCIpByRqUg7ZB1PLS3nnDfffDNurMR1OF7pVIlVpTf5XudK1tIOspBXyVWOoV2lWpF/119/fVUyKpWbbliFEGYMCMdGNq1KySIaGY/a1wZbfM/4uEaaUoWNEqa8lyzmFTGdpkRTcYyE5cnSfeRnmjiVZOU6YoqQ1YZWKndAP5XU5XdtikUfqZHLZ97zkBCmDuull14abrjhhnDNNdcEygUgXCVW03IDE99xPsIETKDMBCxWyzy7HpsJmEArE7BYbeXZcd9MwARKTcBitdTT68GZwIQEJFM5EDGIgPvlL38ZHn/88ZhURT5qWTkSkPqbiM1UqmrJPnU6Fy1aFNOQaY1OdULL4t94443qxlHIQbWl5CNiUKKU77QEXYlM+sQ1kIYIStVt5XfOo81rr702XjbdIEtlAJCLqVjV8v0JYY1xgK6rGq3pRlT0HUGphCjsSJvS9zSdqhQo3yFN1Se+58EcSKSyTB+5rSSwNqKCG9dTMpi5VckBvaoGK5IckUo/OJ7rkEJG6ir9S6KX99oEi994btmyJfz+7/9+3PRKyVqVdWiUoc8zARMoBwGL1XLMo0dhAiZQPAIWq8WbM/fYBEygJAQsVksykR6GCTRIIFtL9Ve/+lX4i7/4i7gJFTIQ0YcY5JXU4ooVK6opT+1Ir+Splo+nmxmlaUYEIELztddeq/YWyYhslEhE1CFK082s+Kxar0g+EpWcxzm6Nq9cSzVYqUPKZ9VXVWqVPqu+KoI2LQXQIMJ4HfVFy/dV6xXRSX8lm7km4lT9QJYiNSWN6Q/SVGlSpCcP2oADDEmQIlcR2bTP+Sq7wDFars95qnfLq/oIK/qBOIeFZCylHlTbFV7MlWrXKoVLfykL8Hu/93vhgQceiOUCNDeNllJolLvPMwETaD0CFqutNyfukQmYQHsQsFhtj3n2KE3ABFqQgMVqC06Ku2QCF5iA5COi7fvf/3548cUXo2xDuiHXkKpIs9WrV8fEolKPSkTyiujUEnVJQoSbdpZnSLSJ0KPEgGqR0h7XkIxVzU/Eo9KQyDyuiUBEMPJey+lpR6UDJFYRjldeeWWkmIpVyUWJVRKZqdRtBrvKAPCq0gTaLIo+01/GQ1IUccpxXFtJVslVWPC7xKzSqHBTWQWJVeqtqsYqv0mQpmIVPnpqMyvVxGX81MmVmKXOqtKusFDJgLTuLm3D95vf/Gb43d/93XDdddfFPmj+LFebuYt8rgkUn4DFavHn0CMwARMoJgGL1WLOm3ttAiZQAgIWqyWYRA/BBJokICn2/PPPh4cffjguCZdYQwoi+3iwYzySk1SopCrSDvGGDFy2bFk1LZkuh5doRf4h895+++1qIhWxyneq9Yqk0073Eqba4Ik+cG1JWl0boShRy++IvyuuuKIqVlVDlS+QqwhNrkkqV5tO6fqNoFQaNl2+r/IIjAGGjJP3hw8fjolT+qTaq6qxqkQviVbO14ZUjIfzJFn5nZILEqsSoxyvWquSulwHJrQn+avl/fv27atuIgZ3riExyhxwHnKV73Q+77n2XXfdFR566KFw2223xdSqSwE0cuf4HBMoHwGL1fLNqUdkAiZQDAIWq8WYJ/fSBEyghAQsVks4qR6SCUyCgNKICLj//u//Dj/5yU+iYEOoIR2Rj5Ko1C1F7mmjpnSzJmQhgg0JyiPdkEn1QzmXxOY777xTFascj7jlmHS3+bQNjuGa/I7go68qIYAA5HtSmLzSZ8Tj5ZdfXu1HWmcV+YnQJAGqxGoqXieBrnooY02XzEsMK61L35QmZfws4+ea9JU+IyW1SRfctXmV6quSdhUjEqVpKQBEqsSqNq7iWkr+0jdtYJWWA9BmVcw1feEavOehWrcco7nWGLkGxyJUv/vd74Zbb701rF27thFsPscETKCEBCxWSzipHpIJmEAhCFisFmKa3EkTMIEyErBYLeOsekwmMDkCiDUE2n/8x3+Exx57LAo/an0i1pCPPJByV199dZR4JBm1EZSW+yP7KAWgpe0Sq6o5KnnI0nPEqhKiHI9MlCBVzVfV9OR6qrkq2co1ka0Sk6lYpc+kZ1OxqjSrlsQrsYpcnapSABKrEpMqZaDkbipWlViFOd/rHOQq3Bmb6sPyikSWWOV4xCxtkGSFX1oGQBtYpWKVvqVyVVKXzauYD/FE+vKgPeaB/sFTYlpj0iZmiFUEq8ouuAzA5P7ufLQJlJGAxWoZZ9VjMgETKAIBi9UizJL7aAImUEoCFqulnFYPygTqJqBl7Ai0xx9/PD5VQxXJh9DTbveUAkCAItjS2p18h+wjsZoVqyozwDEIOzZIQqxqmT/SFLmpWqmqUcoA9J5jtVEWEpX+cR36p5qgSqymYpVr80jFqkoBZBOr4wFTO2Mdo4SqriNGWh7PNZUmRWaSqGVspG/5Xu3zXuUBNGbaUh1aJVORqjwpBVArsSq5Kjk7llhFpCJW+R2ZS98kwBkL/YOx5l+MOfbGG28Mv/M7vxPF6jXXXFPdfKvuG88HmoAJlJKAxWopp9WDMgETKAABi9UCTJK7aAImUE4CFqvlnFePygTqJaCEKEv+f/azn8XUqjZ3IpkqsYpwQ6zymhWrSEDqbiJWtZFRWgpAgpEU5Z49e6JYRQgi9CRWtVye8ziO3zhPiU4lYxGNEpJIP9pRKpTfEJNIRxKr44lVkrhKrDZbCoDr04ZqrEq08r3KFzBOnohMiVXGzHdKhDJWpViRo/xOG4hVUr18R3sIVVK5vCI5lVjlfG1mxbG1xKr6ydwiVqmny3VIofJZMlviXBuL8VlzBHPKQiixev3118c++GECJmACFqu+B0zABEwgHwIWq/lw91VNwARMAPFQiXT5YQIm0JYE9E8AGxk9+uij4YUXXogyFemI5ENeIgwRepQCUK1NJUj5DaG3ePHi+EzFqjatQvDxRPbt3r077NixIwpRZB2vyFBJOyYBSYfc5VXiEeEnyYoU5D2ykWXy6hN9zIpVflPZAUlF2p7qGqsqjaD+S4qqdAJjR4IiVhGiHC+xqj4yXsbGmDketvyG9KTPfE97iFbkLO3wG+dpYyslY+sRq8hlEsSIavqGXIdRem04qcau7gN+J6X6ne98J9ZYJb2q67XlH5EHbQImUCVgseqbwQRMwATyIWCxmg93X9UETMAELFZ9D5hAmxNQYvXzzz8P//RP/xReeeWVKPGQqghWnsg2ROZVV11VTWamYhWpJrHKcVr+D1pt4MR3HEdi9b333qsmHBGDCFJJO47nKbHKOTzogyQr8hHByHnUGZUwRS4iVilLoMRqXmJV6VX6CUuJVZbbI0a1qRRj4iH5q/SoSiXwvcSqlv3zGbHKs16xSn+08ZfeI1a/+OKLKHNpJxWrHMs8qMauEqt8R5+5Fx566KFYCuCmm26K37nGapv/Y+Lhm0AI/Dvg/23vO8EETMAEciDgf3xzgO5LmoAJmAAEnFj1fWAC7U1A4hHh+aMf/Si8/PLLMUmpMgCqsYkYvOKKK6plANJyAPxGGQDKASBWtWGVXpFxSpzu3bs37Ny5M4pFpS9JRfK7NrBiRhB7yEWO4RUZyCvnISr5HumLXNRu90q6UgqAvqp+LFIwXa7fyOZVE4X7lVhNSxnwnj5peT/yUmJVx6c1abX8Hlms8gZZsQoj2qEUgMQqzFV/VWnXbGK1lliFO0ll5prEKp9VnoHvuBayVX1RCldiVYnV9evXV0sytPdfk0dvAiZgsep7wARMwATyIWCxmg93X9UETMAELFZ9D5hAmxPQMm+JVRKrSDXko2qtSoKSUuQ3LWOXCETiXXTRRTEpqlqbqu8pWco5aWIV7AhBJCGpSKViVT4Aiae2EHn6TF9IqnIu/aMUgPqj8gBIXhKrql2a1lpFHJJqncpSAKm0lUxNE6tKf9JXxsqYJVYZm8SzxoE01e+0rXIJ2cQqx9GWpCrjh7HqrNKuyiRkxSo8lVhF/NK20sm0oT5Td5WHUsH0h/apt0ti9ZZbbgkbNmyI/XBQrc3/MfHwTcCJVd8DJmACJpAbAYvV3ND7wiZgAu1OwInVdr8DPP52J6BU58cffxz+4R/+IWzbti0KS5KqKgcAIyQdNVYRq5JsyDoJU8QqiVUknx6qrcp3Oo4aqyRWtTEVkk5JSeReKgPVFt9rR3r6y/GcR/9IWqo/iEXk4LJly8LatWvj91wnW2N1OsQqLLQJlsYrbkp6IlbpO32uJVY5njHBkfY0ZsaKTOY82s4mVtPNq7SBVVrzVInetBQA30msMt8wZs4lsLVZGAnbNLHK9ekPfL/97W9HsXrzzTfHkgx+mIAJmIATq74HTMAETCAfAhar+XD3VU3ABEzAiVXfAybQ5gQkHZGdf//3fx8QrAg3BCWSD6HHQzVW+U4ik1cJ06VLl8bEqmSopKrkoo6jlusHH3wQZZ2W+nMNiVbVFqXtWmIVISjJKCHIsUhDhB9ykL5MJFYZI5KTNiREG70VJB5TsSqpiyimbxxDbdWxxKpStfCFo8SqNvBiPtLNq1QKANnK3KRPlQNQgrSWWEWg0hdqrHJNzkE4a2MwlWY4fPhwlN20ofIASNjLLrssJlbZvAq5ykZafpiACZiAxarvARMwARPIh4DFaj7cfVUTMAETsFj1PWACbU5ANVbff//9WGMVsXrw4MEoKJGOyDYkGwLvyiuvjBJOGxnxPU+kHDKT2qZjiVVtXvXZZ5+FDz/8MC5R11J/bVSFCNSO9BJ7WgqP2EPwIffoE+lPzuPaWuau1GW9YhW5KrHa7G2gsggqm1BLrNJnBGk2sQozJYfhC0fJUC3tR4LyXnVpp1KsSlBr0zKuQ/95kFjlmhKrKgWwcuXKqlhlAyvqvboUQLN3kc83geITsFgt/hx6BCZgAsUkYLFazHlzr03ABEpAwKUASjCJHoIJNEFAYpUUKYlVBCsbFqm+KhITyUYikQ2h+D6tsZqKVZKWqpFKl/Rey/uRoJ988kn46KOPqptXIeOQpdqYiuQlEo9+8RtST6UAaAfhSwKUpee8RwKqP1oyT1kCaqympQA0TtVYRapOpVhNSwEodUv/lViFB4lViVXJafoswayNuZCm2hyM3xk/fYUNx9JOLbHKbxKxE5UCoH36QmKVOeV4pG4qq1OxSn+ZJ5UCWL58eSwFgFTlSX8sVpv4Q/SpJlASAharJZlID8METKBwBCxWCzdl7rAJmEBZCFislmUmPQ4TaIwAUhIh9u6774Yf/OAHMU2KdEOoSrDymRQly+triVXEnzavqiVWlchEDO7atSuKVSVbeaV9PSQl+axUq8Qq/VQdUMQqJQEQj9qgCTmILMyKVaUvVdeUsV0IsSq5rPGRWFUZA4lV+gwXbfZF31Kxyth5somUjqUdjuGZlgJQrVWY8ByvFAAiGFb79u2rilVtWsa5vOd8rqvNtVTzlX5cfPHFUazefvvtsRwAUt0PEzABE7BY9T1gAiZgAvkQsFjNh7uvagImYAIuBeB7wATanIDEKptW/fCHP4ziE4GGQEU+kmIkIYo4o66mSgNwjEoBIP5UCkDpVKU1wSuxivhD3HIN5B3na5m5aqpyvpKmCFNtxqQNoBCT/I5YRQwi+XjwHe9ZMl9LrGqpfaOJVdVArXW7ZGuspnKY8cGP8yVW2XxKYpXxKV3KMfBlWb34whZWSO6sWOU42lIbXEu8xhOrunZWrNJPxLXEKu1xXfGFnUoBMN/UWN24cWNVrDqx2ub/mHj4JhAC/0b4f9v7TjABEzCBHAj4H98coPuSJmACJgABJ1Z9H5iACSA4t27dGh555JG4VF+bGCHeSC7yRKyuWrXqa2JVmzVNJFaVYkXUUXKAa5C01M7zWsqPkOR/k0v2jiVW+V0bQUmsanMsxCrSb82aNVFmSgo2I1bHk6q0L7Eq0TyWWEWCIi4lVhGZkqVixO8Sq6pLCysEpzaoYuwck4pVlQmQWKVdtSmRiqxVyYK0FADzzfFZsco4uK4SwUr+cuyyZcuiWCWxSimARYsWuRSA/ykxAROwWPU9YAImYAI5EbBYzQm8L2sCJmACFqu+B0ygvQmolumbb74ZHn744bBnz56qWCUdKhlHjdUVK1bEBCsCEQnHKw/E35IlS+LSdNVK1SZOvCL4eCJWd+7cGT799NPqDveSkVxHx9Gm2kbaIgu5nkoB0A5yLy0FIAkrsbp69erYN9pRfdW0FADHpTVWJ5Kn490lqVjVeCWHGZPStvSZJDC8OE61TRkfY+JYxkQaV+lQ2kakIjhV3zQrVlVbNS0FoI2u6Lc2woKhJCuvjJ+NylT3VZuVkVjlWPoDJ3FTkpjrUGP1W9/6VtiwYUNMrSKz/TABEzABJ1Z9D5iACZhAPgQsVvPh7quagAmYgBOrvgdMoM0JKMmJWP27v/u7sH///ijaEKgkGRFsiDmk6aWXXhploOScpCUJTMQqdVi17B+sKgvAK4IQISexKvGXbirFORKMSkdqcyeJVfpEe9qoilceEqvIQiRfq4hVlQJg/LXEqpbxSyojVhGnEsuch2hFrGrcfE4TqxKrEs4wGU+sSrQiTRGrvCKwmVvmnffizW/MheacPnA9aqx+85vfDLfccktVrHoFcJv/Y+Lhm4BLAfgeMAETMIHcCFis5obeFzYBE2h3Ak6stvsd4PGbQEVKvv7663HzqkOHDsUNixBs2iWexOXixYujWEVsajm5SgFQO1SJ1axYlWDlVWL1888/j+8lE2lfglXJVqUjkYSpnET+cQziUPVAJYeRlIhVlqlTD5bHhU6scr20zqz6rj7Dj8QqD95nxSpSG56SxbwiUhGcaiMVqxyrpKoEay2xCmOecM2KVZghU7V5Fe+VmEXoKrGqVDF9Zr4ffPDBao3VSy65xKUA/I+JCZiASwH4HjABEzCBnAhYrOYE3pc1ARMwAYtV3wMmYAIQePXVV6ti9fDhw1Wxqs2rkJUs/0ZmKsGYilU2jCJFqbqeqVBNa6y+//77Yffu3dUEKzIQoccDmac6q7xHSiL5SEJqOb12q0fuISa1CVa2FABiVcKVtunrdJcCkBymvyqxkIpV+pwtBVArscqYOU9SGJFKkhWOHD+eWOV3zk8TwWmN1VSsInEPHDgQZTTHwximnC+xLbGq8g+w5BqI9i1btoRNmzbFGqvcG36YgAmYgEsB+B4wARMwgXwIWKzmw91XNQETMAGXAvA9YAJtTkACELH6/e9/PyBVjxw5Ui0FgFhFuCHOkKuIQaSnJCX4SE2OJVZVa5XjkIWIVeq4phtTIWslIJF2EqlIVi31Z2k6D8lGiVUkoOq08h2ykFIAbLSVik76rE2YkIfTUWO1llhlDFpWrz5TOkE1ViVWGTMMYIHkVK1aBCcilT7zO9+nNVazidVUrNbavEqSFR7IWolVzuO3tG4tfdLmVRKr9Js+sFkVYvUb3/hG3MDKYrXN/yHx8E1glIDFqm8FEzABE8iHgMVqPtx9VRMwAROwWPU9YAImEAm88sor4W/+5m9iehHpiFDlPVIQscpSb4QliVEt3eeVB6IPscoGV9nEaipW+e3DDz+MiVVEHQIRych1JCARqZzDdSUdOVbXpA0+K/2pxKq+Q6wigBGrEq7aXGo6xarSu0p6ahOrtIxBVqzCMqbMLQAAIABJREFUWMv44ch7vlOtVNpg3IhVHctvyNS0xirt8lRbSqxOJFaRuIhV5Cnnwwt+Sg1zvhKr9I+5l1hduHBhNbF6xx13WKz63xETMIFIwGLVN4IJmIAJ5EPAYjUf7r6qCZiACVis+h4wgTYnoJQlYvV73/teTCxqEyOSq4g90o1sVkRdTYlWST+JVaQrAnAyYhUpiliV2EPcqb4n10G8SpwqsSqxKgnJ8fQFocl3iEH6unLlylzEKnIyLQUgYQwnxpPWWIUzv/PkgdyEgWqp0g6f4corv/MbzBoVq6qPy7wiVtm8KhWrSHXVv+X61NuFr8Qq39EHEqv33XdfLAVw5513RvHuzava/B8TD98ELFZ9D5iACZhAbgQsVnND7wubgAm0OwHXWG33O8Djb3cCEqsvvfRSrLGKmESuIvKQakqosnEVYpXkpOp0pjVASawiACXexJXPeqoUwN69e7+WWEXgaik6r8g/xJ82YVKCNU1gchxikPQmx/NACCIGWZbOU2NTrdW0xiopWZ7ITcbT7EPpWF7TsdMn1YdFAtM/Er70SelUuKSbW/FechOhzPEcCw9+ox3SwQsWLIiSFRba5At5qyft8qhVY5V2Gfv+/fvjPEtgK7HKeUqsqvSD0rjMJ9dGrFIKALEKb81zsyx9vgmYQHEJOLFa3Llzz03ABIpNwGK12PPn3puACRSYgMVqgSfPXTeBKSKA+Hv22WfDI488EqUqwhLphgREwPGUWJWI1AZWdAHxR2KV11Ssajm8kowSq/v27avWWJ05c2as6YoMpE2JVd7zHZ9TsSpZingk/YlYVUkCjm0Fsaq6tYw7FauMlXQonHhoeT8Ck2NV3kBL+vmeYyRWtZFXKlZVY1WbVSFIU9EqsYocZR4lxbVRFWJViVX6LbGquUM+S6xKpNMvSgEosUopgBUrVjixOkV/j27GBIpMwGK1yLPnvpuACRSZgMVqkWfPfTcBEyg0AYvVQk+fO28CU0IAeffEE0+Ef/zHf4xCFbGKtOQVqUZqlUQiO8FnxSoCjqRqKlbTJeFpYhUht3PnzvDFF1/EfksAkpiUWEUMSuQhGJW65DuVAdCyf4nVNLGKGKavLE2XhOVaSpRyLOdNR2JVJQnGEqsIUa4rsQpXpVXFQ7JVolRjVJkEeE6lWKXGqvinNVa1/B+eSFh+Ux1Z+oxY3bx5c0yrIlYvu+yyKbkX3YgJmECxCVisFnv+3HsTMIHiErBYLe7cuecmYAIFJ2CxWvAJdPdNoEkCWpL+q1/9Kvz0pz+N4pTUIq9IPWSaxCp1NSVWVauTy7MsnVIASqxKrKZLw5VkTcUq4hSBSGKSV+Sdaqxq0yvVK+U3hJ6W8yuxyjVTsUrfW0WswoZ+0j8JUSVW+ZxuSMV4Ec18l25GhdgklUraFOnMg+QrNVZZjt9IYpU5VSkAiVWVYuB69FliFbkusaoNxPgdsXrvvfdGqcpz9erVTqw2+bfo002gDAQsVsswix6DCZhAEQlYrBZx1txnEzCBUhCwWC3FNHoQJtAwAUQlku2Xv/xlePTRR6M4VW3VWmJV36WlACYSqxKsJE7ffffdmFiVaEWosnxfiVWJ1ayU1dL08cQq4hWxStkCNrDikdZXne4aq0rIagOrrFhFiMJWAlqJVaVyJVa1oVVaR5ZjEatcg3bmz59fU6yqvqpqrtIHLf9XKQDVXGUua4lV9YdzEb08GRN94ME1uP4999wTE6sbN24Ma9eutVht+K/QJ5pAeQhYrJZnLj0SEzCBYhGwWC3WfLm3JmACJSJgsVqiyfRQTKABAhKrJFYlVtkpXjU4tZEUKVASq2OJVZUCoAtKrKp2qL7j+x07dkSZl9YVJRWJROSaEqvpubyXWJUkRP7RF8oQKLEqsUq9z2XLllVTl+kS/ekuBaCSA2KgmrFKrNYjVjmHsfDKGBGxCG+EJg+JVeQmiVWOm2yNVTho8ypStMhc2CqxqqQwx/CEIWKVV6Qtidm77rorbNq0KcpVi9UG/vh8igmUkIDFagkn1UMyARMoBAGL1UJMkztpAiZQRgIWq2WcVY/JBOonkJYCeOyxx6qyTWJV6UZkJcu/JyNW042slEB95513AuJWqUiEnpa/q44o1+b3dNMrjQghyLOWWKUtxKASq0jO9DzGmrdYTUsBpDVWVQqA7yRJEcp8RqxKPvNdrVIASqhOZvMquGvzKolVXQduzL3EKnOhxCvyG6GNVJVctVit/2/OR5pAmQlYrJZ5dj02EzCBViZgsdrKs+O+mYAJlJqAxWqpp9eDM4EJCWiJt2qsIvJIlCLRkKiqq4lYJSGJaOMc1d1EuGnzKtKT6RJ+Lo4I1Cu/bdu2LRw6dCimLGkHicg1OY42+cwrok9tSfrxWfVBJVZJTqa1PxGDSqxKrCpFeiHFqsCrxAHXnjVrVjhy5EgUpZKm2rxKNWXhjrhUYpfP8FWSlONph/ILiG7eq1YtrxKrXJfPEqRKHktMp4lVUrSqqyqxqpQv842AlVjlPK7BXH/jG98Id999dxSsl19+uUsBTPjX5gNMoPwELFbLP8ceoQmYQGsSsFhtzXlxr0zABNqAgMVqG0yyh2gC4xBAOiLOEKs//vGPY6IT0YbQo/Yp0hKptnLlyijztCw8Fat8TykAJF+6bJ+2JewkCrdu3RrlYipWuZakKeJQiVS+4zNtqB9akq7Nn5C9qv2pxCp9pRSAxCoylodqrCIPjx07FsenzbiavUlSeavr0UdtysWY4IRUVo1Vxs34tCkXjPiORCrfSQRzHn0VC6Qm37F5Fcy12RW/I2VVGqCWWIWjyikoscp8K10MG6WJGRNyXSUAlF6mffpAWlWJ1SuuuMJitdmbyOebQAkIWKyWYBI9BBMwgUISsFgt5LS50yZgAmUgYLFahln0GEygcQLIO+Tiz3/+8/CTn/wkSjckHoKPZeuIOB6rVq2KyUlkHOfUI1aVwlR9VNp5++23o1iV9EPScS2JT75HQirpqlqjfIf84xXRx3FIP+TiRGIVQaiNpTj/QojVNG3L9eGailVJ1FSsKhWKLOV7zuFciVV+Z9yIWb5La6yqLmuaWOU7HhKpzJnEKt9JrDIfEt8kY1WGgWunNVY1DvqgxCpilRqr69ats1ht/M/QZ5pAaQhYrJZmKj0QEzCBghGwWC3YhLm7JmAC5SFgsVqeufRITKARAghHBOW///u/x82rJB4RaohVpCfHrF69Oso0JKYEG3IO2YfkIyFK0jJNrGbFKp8pBaDEqlKSWsqv42lfmych8VQKQDKSPiAQkYCIVQQhD0TiiRMnogS++OKLo1CUsG0VsUp9WQT1RGJVKV36D18Sthoj80AJhGbEKvMMN8o+pGIVfvRNiVnuDaWUlcrlN+QuQjUVq5LhjdyHPscETKAcBCxWyzGPHoUJmEDxCFisFm/O3GMTMIGSELBYLclEehgm0CAB5CPy7F//9V/Dv/zLv1RrqyrViYDjGDYnQpzWEqtIPkoB8Ls2nEprq9I1PiPmEKssPdeydn5TilLHqQ1t6KSl8vyO6NVyeSQg19ZSdZbdp2I1LQUwVWKVdnioj8KeLQWQJlbTJf2IVaQkY2IcCFSxSROrafkDRCwpYtWkVSkAxCptqcYqbaabV6lOreqqwjmtsZqKVUlulRwYT6yqrq7E6h133BGuvPLKagmBBm9Fn2YCJlACAharJZhED8EETKCQBCxWCzlt7rQJmEAZCFislmEWPQYTaJwA0hQZ+fjjj4df/OIXMZ2IcEO2ItlUV5PNiajficTUEnUlQhF8JFb5Pd28SsvL6Z2Wtr/zzjvh8OHD8bPqrGpDKtVUVeoVkYgolHhEUEqsIhtJ1EqsSjqSYlVidTJiVcJ0LJJK0Ka/p3J1ohqrjJE+Z8WqBLPSv4xPG1LxnrGnYhUe2rwqTayKUz1iVSI7K1YZD/eCyhMozazyD5p3vidFu3Hjxrh5FWL16quvtlht/M/QZ5pAaQhYrJZmKj0QEzCBghGwWC3YhLm7JmAC5SFgsVqeufRITKARAghBBOXPfvaz8J//+Z+x/qjEKnJV0pPNiUiETlas0icJU9KSO3bsiHJR6UqVFVCdVYlGiUrJWn3m+toIiuQrgk8pWpUHmA6xOpFwTcWqhK42r1JiFUHK0nslVhGciFNt8MU1GAuJVDjwHvksscq4GWOaWOU9x2TFKnM1Vo1VpZDHSqzSJ8ltRHu6eRX3Q1asIlivueaaat3cRu5Dn2MCJlAOAhar5ZhHj8IETKB4BCxWizdn7rEJmEBJCFislmQiPQwTaJAAEhBBiVj99a9/HeuWItN4lURFeiJWtdGUaqJmE6uUApBI1YZVSnVqUyrEKnIRccfxHEc7XEvL0bUMnd8QqzxSscr1SWuSfJVY5dhWEatKn04kVuEqkUz/OR7ZqcQq88D4EavUWGXcjLHW5lX1iFWuJ6mqTcBUY1VJY9VY5TPMmRclVjlHJRVICt92220xsSqxKpHb4K3o00zABEpAwGK1BJPoIZiACRSSgMVqIafNnTYBEygDAYvVMsyix2ACjRNAAiLtHnvssfDUU09FoUqCFZmmXeR5RayqLqiWhCPaEKRsILVkyZIoBPWQqJNYVSkAxOqhQ4fiYRKxCD+VHNAGWEg9JB7JS67BtXjQPx6IPTZdQjqSsuUYjuV36sFedNFFVQnI8WmfSeIyRkodIC8lQsejOFGpAAlipVV5RSar3AEMkcCkdRkjPBiTSiJwPk9EJuIUbrxHrCJNmQ84MUbGzDFwV2JVnGiba/JUjVXGx7VSzpLZEqvaOAyxyrUlwlUqAjYS6ipPsGHDhnDvvfeGW2+9NVx//fXVhGy2/mzjd6fPNAETKBoBi9WizZj7awImUBYCFqtlmUmPwwRMoHAELFYLN2XusAlMKYFaYpUEKxIOmYeQQ6itW7duSsUq8k2J1VT4IWf5TWnYrFhFovJAUtJPBCOiVOnQscSqSg4wnsmK1YmkKv2pJVaRpvSfa2fFKnKSMdYSq8hSfod/LbHKmJGrCxcu/C2xyvEqAzCWWNUGVohbiVXGwDVriVUENHwZA2PhOPqwfv36sHnz5nD77bdbrE7pX6UbM4HiErBYLe7cuecmYALFJmCxWuz5c+9NwAQKTMBitcCT566bwBQQyIpVJBppTiQaAlJLx1OxyncSlRMlVulitsYqS/hTsarNlGgXsSpJyblIQolWvidhymfEHolVXhGQPEhpSqwuXbr0a4nVicRqsyizYhWuiM3JiFX6wFiyYpU2lCDmvcQqiVXeK6GKpJ2MWEVo79+/P3KsV6xKBjNPN954Y7j//vvDnXfeGa677jonVpu9iXy+CZSAgMVqCSbRQzABEygkAYvVQk6bO20CJlAGAharZZhFj8EEGieAKEOkPvroo+HJJ5+slgJAdiIptSQ/WwqA83jWK1aV0KQUAGJVNVaV5pT4RNhp6bqW96uup2p+8j3HIQSRkAhCfkMwkmilFEAriVWNh5QpZRCUylUpAGRpWmMVOYqURaZSBkCbhnG8xKpKAdQSq3DgOESruKelAJRYHU+s0oaOU2JV6WX6Rtr4hhtuCFu2bAmbNm2yWG38T9BnmkCpCFislmo6PRgTMIECEbBYLdBkuasmYALlImCxWq759GhMYLIEEJIIyp/+9KdRrJJSRaSxTByxqmXwiFUknZbtSxYi70hOUtNUNVPVB47noU2pEHOIVa6XilWJUfqCKEXqcqxqlEqsqg6rkpkSq0q8jidWJ6qxOllu2eOVWFWtVMaiZf5pKQCksurI0u+0XICW/yNFeZLO1XsxQrTCiCcbeCFr08SqRKxqrI4lVlVjNU2s0hdJVK4rkcp3qnNLP7JiVYlVztF8N8vT55uACRSTgMVqMefNvTYBEyg+AYvV4s+hR2ACJlBQAharBZ04d9sEpogA0g/Z98///M9RrCqpimCl3qaSlJdffvnXaqymYpVan2xeJbGqc9INrCTmUrFKMlMpVAlJJVDph5KXEqtKUCL2EIgSq/q+llhVrVauw3OsGqvN4JR81rXUX0QlfRUr6sLCWonVVKxqiT0pVcbB+JgDXvms+qZZsUpiVTVVYQxTcePaqViVsFZ5B+R5LbEKC64jscrmZtp8DLHKeyVWVQqAzassVpu5i3yuCZSDgMVqOebRozABEygeAYvV4s2Ze2wCJlASAharJZlID8MEGiSA0EP2/fjHPw5PPfVUlI8kJUmrUiKAB4IUsYqkUzq0llhVfdTxxOo777wThahSp6lY5VqI1bSeKJIwTawi+yQO6TdiUUnWrFiVTKXd6RarEsOpZE3FKtzmzZsXxy6xiqSEKRJTYhX2EqtwmCixWo9YVWK2llhl8yo48lBiNRWr9JHEKr+pHfWZGqv33XdfrLFKWQCL1Qb/CH2aCZSIgMVqiSbTQzEBEygUAYvVQk2XO2sCJlAmAharZZpNj8UEJk8AUYlY+9GPfhRefPHFuNSfpCS1ShFqSmFeeeWVUQKSclR9VS13V2KVtGQqVSVl01IAiFWELd8hEHkgExF3nItY5TMSULVGVX+VY1XXVYlViVUJV/pMjdVly5ZFESipqqX605FY5Rq0T9sas0oZKOnJZxKrR48ejWlPxq/jGQvncyxjV/JUv8OB92LG+bVKAah0glKuSqyOJ1YPHjwY675yDMcz93rPK/eDEqsao2rfklKlxuptt90W1q9fHwWxxj/5O9FnmIAJlIGAxWoZZtFjMAETKCIBi9Uizpr7bAImUAoCFqulmEYPwgQaJoCoJLX4yCOPhN/85jdRnCqxSikACT3EKmIvrbGaFaupWONYHqqzijTk3O3bt1freCLyeCDzlEytJVbTjbLSDZ+QlByv32kvK1bTmqfTVQpAYhUZrDFLrKZL8Ums0mdEqdK/HC9uEquwU5kE+sx7CWXGyGeJVWRtWmNVCVdexyoFoLICzDVSFblaS6zCjmMQq/RXcpr+0T4pVUoB3HrrrWHDhg2xXxarDf8p+kQTKAUBi9VSTKMHYQImUEACFqsFnDR32QRMoBwELFbLMY8ehQk0SgBht2/fvvDDH/4wvPnmm9Vl+AhKnkp9XnXVVfESkxGrSmFyHtIQSbdt27ZYZgBRp5SqxCrHSawiJhGOSnxqqXyaWE3FappYXbNmTUyspvVV0zqtpHGRhYwPiazjGmWo5f+pWFV/U7GKBCWtO5ZYVWKUfij9K7HK+GhLYpWkrjavkkRNE6v1ilXSyoh1roOgZW54z/mMQYlVrp0mh5kblQK4+eabwy233FKtsSup3ihPn2cCJlBcAharxZ0799wETKDYBCxWiz1/7r0JmECBCVisFnjy3HUTmAICyLPdu3eHH/zgB4Fl+og1JB7iEQGpxOfVV19drWXK76pZivhctGhRWLx4cc2l4PyuTawQq2+//XaUt4g6CbhUrFJ/FNkp0afannyW3FNiErGKYEw3r1JidenSpRdUrKalACRT6bvEMNJVYlWlAPiO85T0lFjVd9rwi985VglUPs+dO7cqVpVYnUisSoqnm1dNJFY5Fs6pWFX/SKxSY5W0KmIVKc7DYnUK/jDdhAkUlIDFakEnzt02ARMoPAGL1cJPoQdgAiZQVAIWq0WdOffbBKaGAGJ1z549Uazu2LEjClUkHmUAEJw8OOaaa66J6UVJTKUXkXmpWEW6afk/56ZiFaG6devW2A7f65GWAkCschzt0DbPVOKqNAGJStKftcQqidV6xCpj5VpTkVjVMnmJRSVWa4lVxsgjFavISMYqmY085VyOQcQipRkzx5EWlVhNSwHUEqscrxIItcQqm2mRWKW/tI9Y5z3X4HjGpZq4KrkgsUqNVYlVygFYrE7N36RbMYEiE7BYLfLsue8mYAJFJmCxWuTZc99NwAQKTcBitdDT586bQNMEkGV79+6NpQAQq0g0hCqyE5nHA5mJWNXGVRJunDuWWEXoqRSAEqtIzLfeeivKwlS+cj1SlwhApCPX0Tmqw6p6rvSFdpGAiFEEI+3RF9rgu1SsKnFbqxTAdIlVJU21dF9L6pGgXFOJVXFEokqswl3ikvFwDJITJqrFytip17pgwYI4/rESq4hZJU3hNp5YVekFlQLgWtpIS2JVtVm5J+gz9wRilVIAiFUkt8Ry0zemGzABEygkAYvVQk6bO20CJlACAharJZhED8EETKCYBCxWizlv7rUJTBUBhCWJVYlVltIj1xB5iFAeCLVrr722mu5MxSpSj8QqT+1ur2X+Sq8iDflOYlX1Qvmd3/he9VaVWJV4RaxKjirBKbFKX2uJ1dWrV8fEqurD8iqxyliQlwjOVKyqTupYXMdb3q5zGRePyYhV1VCVhKVvEpeMXUKVV9VdRaxSX7VesaqkaZo4luxVYjUVq0qskp6VrNbGZWJKX6i7i1ilDMBtt91msTpVf5RuxwQKTMBitcCT566bgAkUmoDFaqGnz503ARMoMgGL1SLPnvtuAs0TQJSpxiqJVUoA8ES0IfkkJamxqsSqkovaMIr6qrXEKr1T8hRxSAKSUgASq+o97UqsIuz4rF3olViVpJW8RPjVEqukK9euXRuWLFkSZSoPjQFhqHFNRqxOVDO0HrHKmEiZ0mcSqzwQnRKrfGZMKoMAB31WYjUrVpGraSkAGCJdOZ5zVZNVYpV546kaq1wfsbp///5qKQBkqsoC8J62VGNViVfmhuusW7cubNmyJUpVJ1ab/1t0CyZQBgIWq2WYRY/BBEygiAQsVos4a+6zCZhAKQhYrJZiGj0IE2iYgGqsPvzww9XNqxCrCD/EGiIOSXfFFVdEIadl95KUyDskJnIV2ZY+0jqqvEessnmVlvOny9SVTOWVa6g2KdfWg+ORe4hOJSmRlUhL1WRFrF5++eWxP2kZANVA5dqMC7GK5KRPjGUieToeYF1H9V/TxKqEMdehr7BFVmosEqu0oaX/SoxyHKI1WwqAzwjVNLEKe9qUkFV5AG2kRZsSq6rtCjc2rzp48GCcE9VYpU9cA060Rw1WzQvHSeAisB944IFwxx13xHIApIcl0xu+IX2iCZhAoQlYrBZ6+tx5EzCBAhOwWC3w5LnrJmACxSZgsVrs+XPvTaBZAgg3Eqt/+7d/G8UqKVVKASDf0vQiYlVijnO0IRICD4k5WbFKvyX9tOO95KjEKtdIxSpCT/VXJVZJbaZilXTlZMWqlrdPJE8n+n08sQpX+tqMWGXMCGBk51hiFSGKIK1XrKalAOoRq5objoUzYnXjxo2xHIDFarN/jT7fBIpPwGK1+HPoEZiACRSTgMVqMefNvTYBEygBAYvVEkyih2ACTRBAkn7++efhr//6r8O7774bE5JIQBKWCFZtpIREy4pVbV5FYpVSANnEqmqt0r00sUo7CEK+Q0Zqx3ttdqVUpMSq0qS014hYlThVyhZhTLKVxCrjVamAJjDGU9Maq0rBkvSk/VSsarOqtBRAmlhVYlQbSHG86tDCjO+1eRUbRsFdiVWVAZBclbymb0ocp4lVxGqaWFVaWdemnUOHDlXrxsKfMSFuJVZvv/32WA7AYrXZO8jnm0DxCVisFn8OPQITMIFiErBYLea8udcmYAIlIGCxWoJJ9BBMoAkCSLxPPvkkfO973wvvv/9+XGovqYpk44HYQ6Jp8yMlVscSq9qUSvVVJVGRi9u2bavWUEXQpWKVvqgEgF4lDOmHNlDiPeciRlkOj+zjXL6rlVjNU6wyDq6vUgDI6qxY1aZfjFX1a1UrFaGqurMS1EqsLly4MG4YlUpUlQKoV6zCi6X+XJdzmXPmlff0GYFKuQDYMw4JXr6nFMCDDz4Y66siV0nRap6auCV9qgmYQIEJWKwWePLcdRMwgUITsFgt9PS58yZgAkUmYLFa5Nlz302geQLIsl27doW/+qu/Ch9//HGUlMgzpOV4YlVyVaUAlFjVRk6pVCU1yVNiFWHHZ4QiQk+JVfqiTauUtOQYJVZ55disWEX4Ku2aFatKo/K7yhdkE6uMpZlHurGW3qvNWolVNq+SJFY6lfPGEqscr43D4J0tBTCeWOU66eZVSq1yPdqUWIUh7SJ+JVa1qVgqVvUd41qzZk0Uq5QBoBwAKVqL1WbuJJ9rAsUnYLFa/Dn0CEzABIpJwGK1mPPmXpuACZSAgMVqCSbRQzCBJggg9j766KMoVj/77LOYUkSesblTKlZJJ6Y7ykvWIfWor5oVq4hRSTaJVYTm9u3bo2AlyYkwpE2uSTu0qfNSsSrZmopVzkf+ktqsJVbpD49UrKoUANdnfDyRyFMpVtPUrZb388rYEY+Iy/HEKuKTNrS8n7mYNWtWHCNPJVnHq7GKfNX5tcSqrkHblETYv39/bFuJVa4vmQt7xCoPxsFxfIdYXb16dRSrGzZsCHfeeWesIWux2sQfo081gRIQsFgtwSR6CCZgAoUkYLFayGlzp03ABMpAwGK1DLPoMZhA4wQkVv/yL/8y7NmzJwrAVKwi5kiNkk5UnU4JSglAaqwiONONpsYSq5QCQKQi5hCGiFVEJ+fSviSshCDXzopVbXI1FWKVvkyVWFWKV2UMUrGKUEU8jiVWlVytJVZnz54dhaaSvTChnmlaCmCiGqv0TWI8K1a/+OKL2D4yVaUAeM93zIPEKncZ3zE+npdddtnXxCplGSxWG/9b9JkmUAYCFqtlmEWPwQRMoIgELFaLOGvuswmYQCkIWKyWYho9CBNoisB7770X/viP/zgKNC0FR1oiWZFxSDbVWOVzWmMVoVdLrKrOKgKOB6+0t2PHjpgSRdghVnmPMNRmSQhWbXqlup8cqyX2A2cGQs/ohlCqW6rNmLgGKVT6SoqW73kgLYdHRsL5kaEob9NSAFpi3zncOEL1jz5KDquua09vXzh39lw4e3YwzJkzN5w6fSomQ7s6u8LA4EAYHhmKfFXKQElgaqfCgTEiUeGkxKpKASBqScHCDFHN8bSlz7yqxqugZwHjAAAgAElEQVRKAEiOqxQAiVWJVY5HckuYcz3apQYrv0nOMl4+k1i9//77w/r162NiVSlhlW5onKjPNAETKCoBi9Wizpz7bQImUHQCFqtFn0H33wRMoLAELFYLO3XuuAlMGQHE6p/8yZ9EsYpoQ6AhVpF5qVhFQiLmJP94RYhmxarqq9JB3iP8EHxIWyVW+ZwmVmkHqYc01IP2tWxebSJFaU8bQiEX6RMPvidxifAjzanUq8Rn7Dti9fTpOE4kbEyscn5H4/85Sl+0uZM20ZJ8Rjyrr4yFPiAreWrTLcYulpLBabkAcUrFKuKVhCjSNV32T1sqFyDZqtqyaWKV63F95plSAPzGefCljxKpzBNilbZUCgDW/E5idcuWLVGsbtq0yWJ1yv4i3ZAJFJeAxWpx5849NwETKDaBxv9Lttjjdu9NwARMIHcCFqu5T4E7YAK5E3j33XfDn/3Zn0WxymZGSDYkKGIVyYbko8aqxKqWko8nVrWJlUoCIOZo85133qku/add2uB7pB6SMytW9VkyVRKV9jkesUq/lPiUWEU6Sl5WpedQJbF65vSZKFZ5nhk4E4aHRwL/N95jvBRmunmV0p5K0dIHHoyRJf2MF1lZFauhsmmVWErIwqa7syvOBQx4ZT7SzauQx6lY1YZgtEf7aWI1LQWgUg60By/EKu+RshKr6jdtHjx4sLqBmMQvvyNWlVi96667LFZz/0t2B0wgfwIWq/nPgXtgAibQngQsVttz3j1qEzCBFiBgsdoCk+AumEDOBEis/vmf/3kUqzyRZwi2VKxSY1UbPUms1qqxKqGqhKnSoioFgMRVjVVEHm1IrNI+UlASU3VHJS7BJInKMalYVV9IoSKBEatamq8+DI8Mx2X5SqxGsTq69J3fxnOrE4lV1YhFWvIehkrq0g/GSJ/giijVMv+RjhDHzDESrLTBMb3dPZE56dTs5lUI1TSxqhIK8bze3tgHfZdNrOozLOnXvn374nU4j9Sw5K/m8NChQ7F/SgBzPm2vWrXqa2KV8gs8XAog5z9oX94EciRgsZojfF/aBEygrQlYrLb19HvwJmACeRKwWM2Tvq9tAq1BYOfOndXEKhJNYlUJVdKTpBNVj1TlAJBtaSkALRdXelQyDtEmsbp9+/bYDp/TZfJ85rppUjIVq5BCRkrqcjxpS2qMKh1Ke4jhtMaqkq70ZWhkOApK5CEC9siRI3EpfExhDo+fWB1vpugnjHhIStImfURA8jtClYQp/aPPEsPDYST09faF0BEiy8GBwdDdM1ovtW9GPE81Vhm7lv339/dHscor53EdbTTGe8lV1VhVSlU1VnmFBQypscqcqMYqx2oeGJPEKu8ZizblQqzed999sRTA3XffHevaWqy2xt+0e2ECeRGwWM2LvK9rAibQ7gQsVtv9DvD4TcAEciNgsZobel/YBFqGgMQqS76VWCXJiHhTnVMkmsSqNrCSWL3ooouiNEzFKkJTYpX3/IYkpMYq7fId8k/XUJ1SpSKVAFX9UaUkzw4ORm5d3V3h6JGjYW7/3FgjVYlVROny5cvDwkWLYt95nDt7tiIEeX/+XJSXJ0+djKUAOP7s4FlylrjNhh60O2vmjNBFHdLReqvnh4biGLu7e8Lw0FA4e/ZcmDFzRjh54mSYO3dOLD8wPDwUhoZIfyJSKxJ2YOBMlLTnzw+FmbNmxiQpKVT6r3IBMEGowpw0q2SrSgHAWuUA0hIKqrEaN/MaHo5tM36JVSVWJU61ERdilXZUWxdIqrGKWL3pppssVhu6c3ySCZSPgMVq+ebUIzIBEygGgUb/O7YYo3MvTcAETKCFCVistvDkuGsmcIEISKyySRE1VhFqJBm19B/Rt3Llyt8Sq8g5pB9ilR3hU7GqkgAMgfYQpohVrsUSfh4IQt7TDtJPpQGQrbznlfaVsuT96ZPH4nVm9M0IR44cDnP7+6NY5Zi+vhmxZmpPd088n7qpQ+eHosBkcyqOQw6OIDVH06vnzlWk7MhIxwRVVsebjJHQ09MVuru6Y1tcC8Fakcuc1xE6OzoCsrWrqzNKVK4b5fHQUGTDmJQGlZTumzkj9ldSuTLGvsiEp+qrkkpVCQBeVQZAqVX1XHKWuZFYRS5TY1Vta24kvWkbsaryBqqxyu9sErZ58+Zw4403RrHKJmZxtE1sBHaBbnlfxgRMYJoIWKxOE1g3awImYAITELBY9S1iAiZgAjkRsFjNCbwvawItQgDB9sEHH4Q//dM/jYKNJfJ8R5LxzKmTse5oZ3dXrKcZN7U6dTIMDp6NYpDPSDQ2ZeKJhOMRRenZwfhaqed5LgyfPx9/i0vQz52rbjaF7OQ8kpudSEcEKGlPvjt/viInQ6gef+7c2XhNBKWWryNKh4aHq+1EkTqaP61uooXsHGGpfqVPUS6ymdWouBxuYj4qydyKUKzWmK0YRmDEnmgDLcYqsYlgHRmpJGk7O5Cww19rg5IAFS3bUak921kRsOIMI3jFWq7d3dXEbWyvs7PyuYOzOaar8l1nRwid8AxxDpHnAwOD8fpz58yJMnp4ZCjMnDkrDA4ORIF94OCBMHPm7Ci6OZ4+8KTursVqEzeOTzWBEhKwWC3hpHpIJmAChSBgsVqIaXInTcAEykjAYrWMs+oxmUD9BJB8pEj/8A//MJYBIKmK/ESsDg6cCV2dHaG3r69aO5SWEXdIye7OzsoS9ZGRMDA4GM6cPhOX2pPWPD/EZlBsyNQTZszoC12dXYFMaBdyr4NnRXTSGpKO77TZU0dMdXaOilakIQKxszKo6Cor9VArwciv/jNSUjN9TWXnyHDHqOit1BdFzCIKYy3ZKGOn/tHBIMcs3xo1ZvWiv5X0HB6OKdiYQO2tbEaFVOU4pGrorJQvgB2PoeGhcP7c+fgKayQy8pSxnhstl9BBMrcjBE6nTEFPbL83JmHnz5sfuru7ItKOzs4ImHq0e/ftC52d3fEeUC1XkrErVqyIm1ddf/314Z577onJ5cq8+D/tp/5OcosmUAwCFqvFmCf30gRMoHwE/F9f5ZtTj8gETKAgBCxWCzJR7qYJTBMBxOh7770X/uAP/iBQCkAbUyHO+ufOCb19vTGNev7cubj0HAkZheSZ0+H40SOjdUpPhJOnT8dapRWpORKGO3ui9KOuKOdRTqCnuyuKu+6untDZ0RWFKXKvUhOU157Q2dkRenormzfFhCWJy9EkaEzAjlTkaEXeUqOUMgC8Vpb8k/rUknfVBI3L/0dGwvnzld+QwohGxsHSd40pLuNv4DGeSJxIMsYEqR4xXfrVo7e7KwpP+M+aNSvMnDEzLvnv6+sN3T29oau7IlpJ74KdOTp77mwUqadOnYxMSKNSL1c1c5HSHcPnKgI0hNDNJmI9vWHWzJlh/rx5YW7/vDB/0aIwa/asmFpF6J4+PRhOnDoZpTu89Epi9Y477gjXXHNNeOCBB1wKoIF7x6eYQNkIWKyWbUY9HhMwgaIQsFgtyky5nyZgAqUjYLFauin1gExgUgSQibt27Qp/9Ed/FLZu3RolGfVSkXmq0YngROx9+P4H4Y033oi1TYeHzoeOEeTk2Wogc4Tl7GhVSgEMjUQJOG/evLjJEmI1XZ4eN3kaXa6OzB2uxFdjeYGKCKWEwFBV9CJNh4eGYzIWSSppqvqrkqkVOUoN0UodUS2755X/0yNNtcbfRlOwk4LX7MGVuOlXXjXazq8+9/X0ROk5Y6aEal8UrYhV6slW3leeaYkB2MAFltS1pbwDMhThyli7RssHEHTtGB4JI1FQnwvdbKDV2xefs+fMDjNnzQo3rb85rFy1KgycHYzzx4M0M+1y3QULFoQrr7wysInV4sWLK8LWidVm7wyfbwKFJWCxWtipc8dNwAQKTsBiteAT6O6bgAkUl4DFanHnzj03gakggIRDuD3zzDPhySefDPPnz49CFVHHsn5kJr8jKV9++eVw4tjxuOQbuXfy1Iko7U6ePBVOnxmoSlFJTm10JPlHMjV0sLv8+TA4MFCVf9ok66vaoyQwR6r1StONsOodcy25xxL40foDlWZG07DxfRNidbz+TSQZxx3bGP+FXBHSlQ2xKonVylO1T6mnWhHLlc26kKw8dFxHZ3dMqiJK2XSrr6c3LvGfNWNGWDB/XujvnxsTvUePfhnmL1gYbrzpplh2AFFOe8ynxC1tPPjgg+Hmm2+O17dYrfcO9XEmUE4CFqvlnFePygRMoPUJWKy2/hy5hyZgAiUlYLFa0on1sExgEgSQe8jTjz76KLz99tth9+7d1U2sJMqQpKROEamkFfl85MiRWJeVneVPnjwRTp8+EwZGl9ZzHrU+qfP51SNGNEertH698GisGzpas7W6AVT8rlKLNS0JIOla2TTq64lPtVpTWKbL7kfru1b7NmYd1EmAbOBQ9f7rRQBGG4pj/0owVzejGq0tm/6WXvqrGrac+9vlDXq6eyubYI2WGqAGLqUAZs+aHRYtXhiWL78kLL1oWejp7Y1J3liyoacnDA4MxunjXAQ8gp2E87p162LCWY+JZHIDmHyKCZhAQQhYrBZkotxNEzCB0hGwWC3dlHpAJmACRSFgsVqUmXI/TWB6CCDnkKSp2KSO5v79+8PevXvDUeTpkSNRoiLTEK98j4g9eeJEOHb8eDhx/Mtw/PixcPrU6TAydC5u1jRwnh3uK32mLqpEJ6lJLdGXgOP1q+9iOHJUplaEKunL0UoB1U2sUvnKNapL+0eX+yMqY/v8P16pQZpsUKVrZ9uZHspjtzpeYlUeWHt0SaxGpjCJudXKGPXIbuBV4TBaYWD0uJ4OzuwKw2xi1d0dyzz0z50b5s2fH5ZdfHGYO3demDNnTpi/YH5Yd8W6WFeV7/rnzA0XLVsSli9fHpf9UzuX+SS9qnq49MNi9ULfRb6eCbQOAYvV1pkL98QETKC9CFisttd8e7QmYAItRMBitYUmw10xgRwIKPWp9KPqaEZBp1RnR0es0fnhhx+G/+/x/z98+skn4cujR8PRw4diYvXUyRPh/LmzlU2mhqjteTac7+it1keNUnRUnmqIXEcbXX0l4jpCF99HASohmCRS4+ZO1PmMDVbFbewqyUyZ3Nj1346gjsTfv5K0XyVfo5od/X+V87L/cdpooLWSRB3rP3VHwkhHtuVRGcxIh4dDV2dlyX/1qNE3vAwHvleiVUdUJLK0a4U3kd8Q078w6uscCT0xscoGWGwiRmmA7li3ddHSpWHh4ovC/Hn9YeXKVeH//p//E1avXh16eyq1XWlH94w2+/pqLitXs1jN4Q/ZlzSBFiFgsdoiE+FumIAJtB0Bi9W2m3IP2ARMoFUIWKy2yky4HybQegSUIlXKdHBwMPziF78Iv/nNb8KhgwfCoQP7w6FDh8KJE8fDmTMDUW5yDAnHs0Mh1uOUfIvSlY2TurpCT093FKjsZq+koxKzfO6K9UM7Q2fyO9/HZ5SjFaGotKY2n4qSEfEXE64V0chR8XP8v8pmVjhYEp/nhs7H5O3Zs+eiGNZ4NRNanq+Wxpqh8aRrVjLWSqiKTfW6HR2x5mlvV1eY0Vepd8sx3d2dFW7Uqe3oCEMjlQ26VO9UtW3Pnj0fzifsJTt1nZ7OSm1WkqrUTaXEA3V1Wc6/cPHisHDR4rjMf9OmTbF+KulVtZF3wrf1/krcIxMwgZSAxarvBxMwARPIh4DFaj7cfVUTMAETQDI0GsQyPRMwgZIT4J8H5Kh2nEfMIVJff/318Oqrr8QEK5/PDg6G4ZGRcPLkyXDi+PG4a/zg2XPxXJ5KONIO8m7+vHmhbwbCsLsiV5GoUbR2VWVqRaSyKdOoUGXDJp6jy/qHR4bDyPBwvC5CkU22hoeHAt8jTantynUrmzjxfhjTW/0NqYoEPn36dJTCp06frPZ10tM6zr+i9YhVrkcfJZepYYrwnNffH2bPmRWTpIhWEqN9vT2hp7snpkz51xuBSkKYsQwOno3joUTD8RMnq5uOqT6tJDZMSazOnDUzLJi/ICxctCjWWOW6/f3zwuo1a8LGjRvjhlQLFiyoSlWJWSdSJ32H+AQTaBsCFqttM9UeqAmYQIsRsFhtsQlxd0zABNqHgMVq+8y1R2oCkyVQEZMV4ccr4g1ROjAwELZt2xaeeOKJKFdJffKgLMDRo0fjZlZ8p/qtSoKymzyijlqtJCSVxPya+IsCtbKRlX5PU61xmXuUp5UnArWSjB2Km2Wl3+t9vP7wCLtpxT4NxZTnuTiOU6dPRxk5MDhQTaxO7v+7SSUT6qM7lpRMl9UzbljN7Z8b5s7tj8nSvt7eiljt64vseCW5y9iVWKVWLmlhyjZQE5dNxvhdaV/a1RNRy3PJkiXh4osvDv39/fG4Sy+9NNx///3hhhtuiNfNPixV65tnH2UC7UrAYrVdZ97jNgETyJuAxWreM+Drm4AJtC0Bi9W2nXoP3AQmJCDZp8SpamnyPfLumWeeCc8991xMqiL3Dh48GBOsx44dixtiaZk6v9FGKlaRetkNj6rL/btY8k56tSsufSepSgmASlq1ssyfhCqCdHg0FYtUjQnZUeFakamVRGtl+T8C9nwUrEhY+jQwOBhOnT5VKV1wZiC2qbqrXyvgOgEpNoGq+6E6sJxAv1TSgM+xhiy1UDtDT29PmDO7P8yb1x9mz54Tent7qkK1r7cv9M3oi1wYM6xJrDImXpkPBDdzpMQx7JCqyHFekbO8X7RoUVixYkVYuHBhnJ8777wzilWkquZb4lv3Qd1j9YEmYAJtR8Bite2m3AM2ARNoEQKT+c/RFumyu2ECJmAC5SBgsVqOefQoTGA6CCAnkWtKPSLWUrn6xhtvhJ///OcxHUlCldcDBw7ExOq5c4g+ZOf56rJ8ZB5p1Xnz5se0pBKpFac4mlIlqRqflXRlrLM6WiqgshRdS/xpOxGro4J1eKgiTitlASpCNYrYKDEr6dZKypPEaqUUwMDAmXDuzGA8R2K1mswcYyOslPdwKktrTMTYlQIqG2mN+uLIgPcw7u3pDbNnzQnz5s0Ls+bMjp97EKp9lWdvX1/o6KpsACaxyivzcOrUyXDo0MFw8sTJmOKNHDsqCeAKUzaq6ovlBiRWlSSmpiolAPSQVNW9MB33mds0ARMoDwGL1fLMpUdiAiZQLAIWq8WaL/fWBEygRAQsVks0mR6KCUwDAVKQ2rwK4acHQo8yAP/2b/8WPv/885iWRKzu27cvpiURq1qmrlIAyFTEKnU9kaxxl/qY0RwVq6NJ1Z5sbdXRtGqanNRGTXqNwvT8UCWlGtOpQ1GkViSrSgB8lVw9T43VgcEwEMXqQDgbSwFUxCrlBuhWdfOqCWoDDHdMslR1VdZyka64xVYUuoCI8rqSKCWp2h8Tq3Mrm1n19oaeKFZnhN4++HXGmrLnz50Pg2cHw7mzyOIz4eTJU+HIkcPVUgBRpo6WVoip1VgGoLJZ1eLFJFZXhv7+uWHp0qXhu9/9nbBmzdpq+YA0tcy5Yz2cZp2GPz43aQIFJGCxWsBJc5dNwARKQcBitRTT6EGYgAkUkYDFahFnzX02gQtDQEnV7KZFWlq/Z/eemFjduXNnFIOHjxwOB/ZXEqtnBk9/bbd6fkcOxmTkvHlfS6xKmEoAxmXryNXuihBMa6wOD50f3aCqUjc1SlTkaUyv6nl+tCRARZQOjyBcK1JVJQKGoowcCKdHSwGwhF4CVnS/Sq2OSs8xsHeOyuFaP0dZOvpfuulegRKpI2F0Q67RkyUokagz584N/dRYnT0rJlZ7Z8ysJlZn9M34f+y9CZhsZ3nf+a86S+293Ht1Jd0rAQIEAgnJYjUIzGIEBmxPPLbz4MfBZjNgbEOw43HGcRLH4zjjScaZSTwTzzPzOOPxNhM7MatAwiyG2AYsEIsACYSEQAjdvZfa65xT8/zf9/tOnarb3Xdrqbu63xL1dHfVqXO+7/991fT91f/9v+Ju9VEAdKpKvEG/LxEAzLvl93y+2BTLxwBQ09bCAg4dPIhrrrkGzWZT8lUJVo8cvSrP1fUO5SJUn52nn5flrz4270u7iimwmxUwsLqbV8fGZgqYAntZAQOre3l1bW6mgCmwqxUwsLqrl8cGZwrsSgU8SGOm6vvf917c/cUvoDTOsLpyGscfeRirp1ewPuirCzMdiZOU0JIuyYXFJSwsL4njslQiVNQpenjKLNVKOdIIALosSwFKQaA5q+Uyxtkwb1AlINU5UjVvdYw0gWtklehzPjc1y6R5Vd7cKmEuaR/dHh2rXQyYCesyWj3oLTH/VAbI7za/eVenTEWcrpqXKrds8rocPDqHq5hjvVNVtKAjmJEIJZnzUquFerOpzasqNSn/jyqROFapJY8nLB4lQ4yYsSqNxbpYX2PG6hp6va5AZXGaMgqgHKpbtZwhCEM0mi0cPnQ5rr7mGsS1Bq550pPw6te8RhpaGSTdlW89G5QpsOsVMLC665fIBmgKmAJ7VAEDq3t0YW1apoApsPsVMLC6+9fIRmgK7DYFPFg9dfIkbnv/+/HlLxGsJlhbOY0Tx4+hvbaKtEu3ZIIsEdIpADGMFazSKRmGkUzLZ4qykZK4ItmfykFVNq9iWby4VhkHwNJ3X9bvm1blmalskEVwqi5WQlIPXeXn8RhJyT3nogIII3v9jgDWtD9A5gCwQkWW5ysV9cBzs3WYQEji12kEWxpP4g6mKCuAoAREZc1/lUZWDuJy3mEQoNI4IE7SWq2GkFBVclZj51qtiSbjLMVwSEjcw8g1r+q219BfWxE3rmSjBgEyaMRAEEQoxTUEYYRao4VDhw7j6OOfgKhawzVPvhavevVrpJGVgdXd9q6z8ZgC86GAgdX5WCcbpSlgCuw9BQys7r01tRmZAqbAnChgYHVOFsqGaQrsIgU8WD1z+hQ+dNsH8OUvfh7jZIj1lVM4ffI4OmtrGI36SJizytzTMTNPtREWoSozVtk8qVwOpamSd4hyiiy6j+IJUC2VA4V8eeZpqBEALPEXyKrn1lzVEdJshHHByVpsSOWhLKEry+ZZ/t/rdSSXVOIEXFSASl2EpGf/qVp0pSp/PRuqCpSl+9S5V0W3UsHCOi4hGwcTh6trZCXOUjpKqzW0Wi1U6jXEcUUzVqWBVRVxVBGwyvlJ86phT2MBBgN02h3JuaUbl0B1krFKvUOMA0YtRKg2mjh46DCOPJ6O1SauefKT8cpXvRrLywZWd9HbzYZiCsyVAgZW52q5bLCmgCmwhxQwsLqHFtOmYgqYAvOlgIHV+VovG60psBsUmIDVk7jjtttw9xc/D6QDdNZWcPrEI1hfXUFv2EeWDKUUvyROUXVMMjO02VoQ5yWdlJL/WSrL9+JK5c+MBgjprgwRBupkzbvTj8vifiVEJFQkVJXGVblD9ewIAA9gpWSfztAxBPiOhnSsavOqbDjAmA2vBH5q2ypCXg0BkFCAXHrXbivPTp1eE/8ah2fleo6YykMerPIxTlSbZEmOLYeXjRGUywJWo8YCGnSsVuuIoopoRrBaZSxAtSJnI0wmWB2yedVoKHPptNtor68rWB1nDl4zSiEUnaNIwW211sLSoctw9OprENebuObaa/HKV70Gi0vL5ljdDW80G4MpMIcKGFidw0WzIZsCpsCeUMDA6p5YRpuEKWAKzKMCBlbncdVszKbAziqQg9VTJ3HHhz6Iu79wF0rZCL32Kk4dfwQrZ04jHTJbNUGW0kGq7lJCPTpWW0vLkhdKgChV8CyLJ0R1cQAlRoIyE1QiAQhfFcDSfUkHqJb6O5cq4WqSugZWzsXqQavLTJVIgHEmUQDidpUsVjpW++gPehgO+hgxCiAHqw6KFnAqxzlxzW6hv89YlUNcLIB327q/eNXBmrFtFcquuxXhqruE5J9WIjavWkCj0RSQSqjqXat0rIZxhJRzShMkyQjpaIRkNJJc1c76GnorZ9An3B5nKAWE14wXYHZtiHKoX2u1JhbpWL368eJYfeK1T8Gtr3o1FheXDKzu7FvMrm4KzK0CBlbnduls4KaAKTDnChhYnfMFtOGbAqbA/CpgYHV+185GbgrslAIerK6cOYPbP3QbvnTX5zBOh+i113DqxDGsnj6DfjIUB2gyomuVYFMdq/V6A82FFirVCqIwgpT6i3VTfJvyXSCl/7yrU5XNnHwDqTF86b+6VHlnWb84VxN+nznImkr+qDpZFcIyIkByWAlW00yApL+PhpNx6h+m9KsW8lLH9NH6nlTTf7p6PTQidQJTJ2zVzVBOofhU0wH4uObKSv5pqHA5Zql/tYJatSb5qowAiKNIYHQcR4gjun3LYMMuGX+agOOnY3XQ76HT6aC93sYoGTkZtTGWun/ZwKok16nXmlg+dDmOPu7x4lglWH3FD7xKcnAtY3Wn3l12XVNgvhUwsDrf62ejNwVMgflVwMDq/K6djdwUMAXmXAEDq3O+gDZ8U2AHFCiC1Ttu/xC+cNdnpey/1+1g9fRJrK2sotddF5iZDIfaxIoANGUZfBlxFIhbVZpCkTAKaywJ8BQAmrHf1VjAIR2X/N7nqo54Lvf42AFTyUd1r5VjXTMonpcgVQDpeIxSmgJsJuVcsgo+9TkyT15Dy/99EIBCUv0pDwDwdDVXPv9D1jW9Ki6Jh8YKZV35v8fIBKqBHk3ALNEIjEQIeaezlFmqhKGEy4wHYDyCNvMKRTfqqU22qC/nkY0Jl1MkLvM1iCIEPF+ZjlWeK5IMWzYPqzWaOHDwMhy56nGIazVcc+1T8EoDqzvwjrJLmgJ7RwEDq3tnLW0mpoApMF8KGFidr/Wy0ZoCpsAeUsDA6h5aTJuKKXCBCkycluf+U4zHiotRoKQCRzZIuv3223HXZz8LjFOM0xFWTp+SjNW1U6fQ7XbR6bQx6A+kc/1opM7SLE1AKMrvCQV5OoGXBKoEoS4H1VNNPzppD1WMK/Wl9ZOi+yloqj7XvCCfBtizekx5BkvA6WMJNlJDogDczfWiOi+1/es2eo0fnz/RmBJ2D3wAACAASURBVDmrTl+RegyIWdeB4OJ8PPyVPFg5iHC2rHmqZTpS+bjCWN6jKEK1WpV7Y3EZzVYLSwcOYvngIbQWljAuB7j2qU/FD7zqVVhaWtLziWAF/WZmfK79c67nz0tAO8gUMAXmSgEDq3O1XDZYU8AU2EMKnPuv+T00WZuKKWAKmAK7SQEDq7tpNWwspsCjr8C5YJd/fgIRZ/5Mc3STAPT4iRP4m7/5W3zzgQfQ6axjfeU0Hnn4IXzn29/G6RPHsLa2hk67mwPVHAxKpb9rVMUs1XIZga/+L5UQuAgATQTQ4zTflH5XdxZXdi+8kyBWSaBU4issnbhDtWFV4U7/qTuG7leBvQ6cFucvDaVyorrVn6sF6nrWEm7+XD43GbrGAxBm0qFKGMprSwwCAWchYcC7eenUzV294zES7c0lOFniFHJtxgJc4zhEpRqjtXwQR44exVVXPx6XH7kSi0sHENcauOrqq/HCF96Cw4cvc3EFE/Srl/du3o33KbUszunR3812BVPAFNhtChhY3W0rYuMxBUyB/aKAgdX9stI2T1PAFNh1ChhY3XVLYgMyBbZdgdxtOnNmDxs3g2GSi+oA3SxwZPOn06dP4ev3fR0PfON+fOfb38LpE8dx8vgj+Pa3HkR3bQVt51bN2FxKYgBcmT40b5U5n7yzSZWPBqDbks7NIlT145OvLuuUAFGK/OmUddCU4/UNqCRSwDlfJQ7AWVP9sbTHZgkzShPNKE388RMQWgSrRcfq7AIRCm96O8dfuT7L1GfJUpcoCiVXNap4fUKJClCN1DWcZSOkKTNiGYOQIslSjEa8DyU6gc2q1L3qXoMSwkCdq5VmC5ddfjkuv/IIrrjyCA4dvhxXHjmKJzzxSXjyU67FgeVliRtQ2KxgW7RwoHajuRa1mgbSevRWma2b7c9tfyPYCU0BU+BRV8DA6qMusV3AFDAFTIENFTCwahvDFDAFTIEdUsDA6g4Jb5c1BXaBArPuVA+4NoJgfG40GmE4GEhpf3/Qw2DYw8njJ/CZT/0tvvH1+zDs99BeW8H6ygrWVk9LE6XBYOCaSo2keZS4Gstl7XJfiQX2+SZVPnN17BpA5UBVSty1tB1j1uwzMkCbUkm+qGStatYom1tJzIBktSrIlXiBjC5Vdwy/MsM1IYgknEzk61QEwQWsz4X+IZvHAhTyAXy/LuasCvyMYzAflVmoUcV9lbzUEGUmwo5LILBmg6osJWRNMRz2MewPZC7EzqATOGAuqzatisJQdK8062g2F3D4ssM4ePhyVCt1XP2Ex+NZz3kODl52GSrVGhqNhjTL4msIv0vlUNfOO4g30GcrN/RG8HQW1l+A5HaoKWAK7FIFDKzu0oWxYZkCpsCeV+BC/x7d84LYBE0BU8AUeKwUMLD6WClt1zEFdlaBYil80QE6Oyp/HEFdv9+XO7NS+70ehoNhDiGHwwEGgw7aq2u472tfwwPfuA+9Tge9bhtrq6s4efoUet2eQD6eS3NVtWQ/kpL0GqqVqjRqYoG5QLYyk0NLziVbdK2yPF7hKq2sCkwVnmZsXJWpazVjZqv8XIStPgKA5f4piaxGB4zHMi6OT8Y4YlMsPq6KFDNRp3JdL3AZt8pYnaQauJwDcfIyFzXUTNT6grp6CViDEGGsjwflEONxIPNORF+OPcVw0MeA6zTqa+atZCdQN7pdCUgjOVcUl7HQWsQVV1yJgwcPIogquOpxj8N1118vGaxcm1q1iiCIEMYxavUa6vW6XLveaOXj41h5mwWqRSd0Ua5ZYG9g9QI3kx1uCsyBAgZW52CRbIimgCmwJxUwsLonl9UmZQqYAvOggIHVeVglG6MpcPEKbOUiJIBkuThLyQkX6S7VhlMd9Ho9JOlQoSjdn+w0n6bodbtYX1+XY9bXVtBtt7HKbNXvfhfddkdA35mVFZxeOSPnGA71HIwOIBCl3ZRwr1qrCcQrBXRfarl65vgiPZkKN10Oqytn13L0Sem/wNQCWPWOWA9Np3JVhY66cn+OI9MYgBysJgSvPqpgunQ9jw/YZBmYCbvZTZ2aG+esckgpeXJ5AnI1XzVCHEeo1BxYlbgEB0WjCHS1osy5pBplQNcq55IMZf0IwOnGLdHbSsdqGEn0Ar/SvVqvhOJIveyyy7DUWkJUq+LwFZfjsiuvlGsvLCyi1WoJTFXXaizO14z5t+UQlUoFtZrCVn+nE9Y30fJabARct4oEuPhdbq80BUyB3aKAgdXdshI2DlPAFNhvChhY3W8rbvM1BUyBXaOAgdVdsxQ2EFPgUVFgFgoSkhLGEaKOhkN019fkezpTCRn5vL/RZcpSc3m+1xNQyoZUvBOuapl/gvbqCs6cOS3n4DGrK+tYX19Br993QJUZq4nrcl9CGFVRrVcF0HnXY+6iBRCUgymwWnTYigvTuSSzLMnjBVj+LxmruVvVQ9QJMM3GibpV6WxlsycHVhVOEiBPwKoHu96teq6M0K3B6iZ/6rpGYNMO4rFkrEocQK2GKIrVpUrXqtxj19iKrtxEXLoE3oSrBKtcA8YBZCMF0Mxm5b0cMG9V82wrlVig9hWHL0ertYharY7mwiJqrQbCKES1UhOwurCwgEazKRBWIGtc1ViAQhwA14/jk/HWGwLMeTzP74/dKAbAAOuj8na3k5oCO66AgdUdXwIbgClgCuxTBQys7tOFt2mbAqbAzitgYHXn18BGYApspwLqEtQMUQ8axY3qoKeAt+FQ7gSKASal8745kThMCeuci5UQdXV1VaGq5KeuodPtyevpmmQJ+vr6Gvq9PoajBO12G+srpzAYDrWZVJpo5ulYMzqjuCbl5nEUsTeSPE7n7LjEtvZ8SB2sOcCTvxQ1GiDx8NOV/3Oc4oTdAKpOGlg5Tegcdbr4HFbOIaVtdKxxBMUmVdInamOz6XkvWTFSYPZFnJbkyrqmXgJxCZZDDyvLAjrpBpUmXy5jVXJTEUojr5SRCFyrlHCYwLyP0XCA8XAg688boSojFySfla+NYtRrDRxcPiiQtdFootZqocxrhIGsC2ErwaoA1sVFLC0todlsSlMtaawVRVNrJM2u2DCLTckkG9bFGVSrqNe43lVx4XK+dOXy61Z5rectsB1oCpgCu0oBA6u7ajlsMKaAKbCPFDCwuo8W26ZqCpgCu0sBA6u7az1sNHtDgaJDb/Z7lDRnVOChc176Tu/uCRWh8NeRlLwTNLqH9fWEgZpv6bve03VJZyjBGgGquFIHAyQjwkPeXR6pc3VKRinbPRVcniSJo8EQnW4XJ48fx7Fjx/Dwww/j1OlTaK+3c7cqwawvxVfHZyI5pbwWIR8zWAXyEoTSBKvxqJKhytp3NqKSzFQACcdAQOpAIJtMSVm+IEeXq6rTlXn744oZnXIpHu90KztIWS5AWV0L1t2z4/1YoKRektfIipLnG1GuqQPZ/KYX4cgmx+RZrbLK0y/PD+N11Z3LgZSgY5gAZao1FuisGbOUTjNoRTr+rIpqQy/GIjg3rgfrHrTPQmrCWTqGFZLqnY+xnL8UlAS41usNNBp1LC4u4fDlh3Ho4CFcdfXVEiFAJyvPSWjL13FAIZ2xbJjl1lcgKu8Eu0GIgPEGlQqq1Zp85TXDOAKjFGR+oqPbKAW1/VthKq+2uB4FF7PERbgPF3R7lfP9Iiu9FeneG79+bBamwI4qYGB1R+W3i5sCpsA+VsDA6j5efJu6KWAK7KwCBlZ3Vn+7+t5UYKPSZz9T5510WFXB6AQGKfjJgaGDR8RyBF4CUT0E9eXfoyEGrhM8QSqB5oggtdA0iuX6LBfnV3E3ylf9PgekfEzuqThNWfp/4sQxnDx5EqdOnUS73XF5pEOMhiw7H+WvlfF6t6cfo7N75s85AQQDSlaqd4hydtpISgCvNJWSJNW8mZRCUHWTClh1ILG4e/QsDsQ6AMshhC7/lN9Hgl4JXxWsFjNVR+PyBH5O8dHzsKwq8ZXb9B+1ClWnb5MDxZ3qGmWRKYZlZpgqqCQ8jSIHJgkddeT5RTIZb04UFawKKHbNutzxxZxZhatllKIcVToncFmaY9HRGtOxSldrEOTOVJb1073K+5Err8by8jIazYa6aDlWdw8i/T5kHqx7TppviRM2RJlZrwSx4moNEUexZLgy3qBeq0i+q7pz4/w4AnivojLRwvvDC+thqbP8OtS8N3+52KxMgV2ugIHVXb5ANjxTwBTYswoYWN2zS2sTMwVMgd2ugIHV3b5CNr55VWBLuFqAqcLkimDITVi4JPNQR3SgjqSRlC/pZ7l333WAJ1Tt9QdIU+1s75sx+XJ/AazOUUoYKrmiAkYHrkw/k+sQxtJpSocpCSZBp7hrC7XwfMznsBJjZuw8nzLrU8vRvfOV5xhlgk41kkCAKa+j55PjxwpRPSv0zts0I0T14JOvUSeqQFA+R4+tc+r6F2tUqXPwEh468soxBt7CWgCcfEhArHf8OiRacsdOOWE9oPTO1+KGdC7iSV6Ac5K62AJBobl+s8/pz9596r/P3ZtULxupQzV3904grUBSuY7+GS1ffbMvKFBmnqo+7JuAKTANnPNVXMNyZ3Mr5yAO1LHK43xGKs/P5/kztwjHzJFIvmqsEJTfl0IFq9JoKwgFnhbBqv4cCVBlXICPFBCgy4iBSowa3axyr0pOK52t/nWMHyB0Feuum7v/oEK9vdxzilVVd0Wy5lKd19+iNu55VMDA6jyumo3ZFDAF9oICBlb3wiraHEwBU2AuFTCwOpfLZoOeMwXyEncHwQgytSTdFYmLezJTAEoHKjNQe330+j30Ol10Ox10ex3NSe325OtgONBS/xHzUh0w7RO+DgWQivuUANM5URkXoOAzlce19D7LGzl5MKocUeFn4qCpdz16gCqHiKNUy/fVSVuEsCSW7EqvIaV6jGapugQDdZfmz6nTUs9bcmzXn08hXn4snbuFGARvZ5yANO8IVUDMSAA9LyMHnO+zGLPg9lKQcbx+PSYbTK7rIgaUrTqQ6b53xesKN8WN6766U8i4cpOqh6B+TJpLqjEAPG4S9+DXQcr9C9BUowLKCEoZAgcNFRxOAKtAecYK5G7d4nMMHPAgVnNOGY3g4WNYiGhQ6Dq5S1QAX0uIytJ/OlHLWmovx4WuUZY8r68TR6tEBBDW8me+hu5VzXwVWOrcsYwFiOOKwFp+rTm4WqvVUK2zKVYT9WZT83krVXG7RmGEMGZDrfLE0Ju7vid6z74H5+xXiA3XFJgbBQyszs1S2UBNAVNgjylgYHWPLahNxxQwBeZHAQOr87NWNtI9ooBSQnGDElQyC7XXbaPT7kgDqG63I82f2uvr6LY7UpLfHwzkqzSckqZTBKl0nWpJf5YyX5MQlaBTgalCUP1KkMvH5Fifr+oyTQlhpSxesjnVVUroKk2hEOh55PWu3L/ownQuTnFdOuCnnK6MsJQ4N6ZzSxaA5NiBQL7Gj2cKfLmS9sw3pXK5qnKssFqNRJiGswp38yJ3wkqeZ8o1qoEBhcp9t6l88bgDwflWKzSzyv9aLcLRAmTdbHvmwaAbHcC8VKW+xTGV1HILlEMHWxXYTkBlWfJMBXTSIZpnmqq7lbORlliFRl1+Hfl1VCopdE8nDc7U+clt6ZzGvHzuep38qe4BqWapBjmQjcIwB64KUxWq0qGqYJU/E666+AC+1uWzEtLyXGycRVirx+trCV6jOBSIWq3VpKmWQNZmC61mC/VGA62FFhqNBur1prhc6ZqdzWotupDNwbpHfpfaNHalAgZWd+Wy2KBMAVNgHyhgYHUfLLJN0RQwBXanAgZWd+e62KjmW4GNYgD4GGFlGAbiQF1dXcHqmTNYXTmDtdUVrK+to722hl6PjlSW9/c0AmDEGADt+k7gqS7RSfk94VmSaCm+5qbqcZqjqoBU4aVvXqXHSkk+YauDpjyPL2mfdGtnabe6DLVkfVIizsd9KTnBnnc2etgWhVzDkmTDBq5sPXduuvJ0WWWBitrkasIzJw21fHSAjxPwOaLF6IG8+VbK3ACFwLNzFrCWjty8J05bGYK4Uh2Mc4Mogrhz7catQN1W56FLNXC5r/4aerzPUlXn57iskDMHq5KHymZTkZTJ0/mZuz997mkYOfcsndFF57B2+SK0Thx8T7Lp/SL7xuXyejDv9eeLvUPZr7kwYDayKuu1pKmVc7V6SDoFZCWTlVEBGgcgcQECUv1cFKzS2Sqg1QFYfawsMLlaqaBer0tkQL1Rx8LiIpaWlrG4vIzW4qL8TIcrt5Ufi19rA6vn2tH2vClw8QoYWL147eyVpoApYApcigIGVi9FPXutKWAKmAKXoICB1UsQz15qCpxDgaILk7CK7tSHvv0gVlZWcOr4cYGqdKb2ux30el0MmZWaFCCXlM6rwzJNMoGl6lTVvFVCVwLR/mCUN6XKxJXqwKlzp05K7hWyFm/SrT0IEEmJtsI7wiyWWAehug7pJMxLwlk2zs7xroTcd3N3qZfucW0Q5f2c4sqcauvEGU2yUuVpB0Pz2AGJCSjksno3be7Idc+7iAGCQua9SnMvOZcHzRO4PBpqFEKSTZy74ywVwFwuZMmKPrM/b7XWm3Sad2bUs8+VH8+yfOeWlccmcFtSFCQyQt2qaif1OapsZkW3qwOYDnLLOkZcN5bYM5vU55nGrjkVwSQB5mT9/Dk12sGBaZeZ68G87Dtm8LJhWaJrMhLntNORebzco+IQ1kxTH0+gUFP8s3opn8daUrerd7d6sCp7LyYwjhFHFZmPz2LlV+5JmXvAhlsOwIZBnstaazaxsLyMQ5cdxsFDh3DkyFFUqzXZ0wZW7Ve2KfDoK2Bg9dHX2K5gCpgCpsBGChhYtX1hCpgCpsAOKWBgdYeEt8vubQWc4ZCAT82CKe77+tdw8sRxnPzuI1hZWRWo2qU7dUCYqi5Tz/PEHegcqCz/J5AlTB0MmKeqUQDSRIpuVEJEAVyEqT6L1EUAFPJFpRu85Fyyazu7smvnduZYihOQmZczmZq5+9CDMoI8B/q02Fy7zE8aMBUSRxlu6qCwnxjHR4ipj0+yWT3wEndkIa9VwKrLYRVwKnB1Ao0nwHjSFMvHBIh+4sRU6ExgTQcwH9PnHLR142AJ/GY3n+m62fMEhIq/p2++odLmm11B6WZ/HGszJr3Nnt03adID8hBXbd5UZv4pAauCVoGTBJVxLN+X6XZlwyjXRErgJmMFxBXr4gl8HrC4o8eqmzQ5G2oTsdQ1VXMN0whZhwOFreKWThRYS3QsyTrfB6Vx7rydZLu6plm+SZeLENB96p242tyqWqkqQI0rqFQrEg/AvezzXqkl58GGV41mE61WC1ccuQqXXXE5nvjEa0UP7xrXvF9qpbm7djMFTIHtUcDA6vboaGcxBUwBU+BCFTCweqGK2fGmgClgCmyTAgZWt0lIO40pUFRg0uxeclPv+/q9eOhbD+Lk8WPorre13H8wUMcfy9d9WX5KcDXCcKCNqQhR+XUw7CEZKkzla3wZvzSMEqym5f0eTHpXqrpPIynlJ1AjcBK4xrsrsZaybVdmnjdPIkgVGKbOw4kDcdJhvtiNXqCtHFcQwZX2e/jJZ3w5uYenhMJ0ZQo4LDhWc8CaN7eaRAP4UvTNjpHsVee4TBKCPoWrWUKY6uMRXJ5sobHW2ejy/Le0gNUNwOxmj5/vmS++ZH2ydj4+IHezsoy+Wtf80gpBa0VL8V0TKc1FZfm9gnaGwBbHoXuLYFUd1BI7IW7WJN+fBNjD4QDDUXHPqub+pnEBzFPVvcN9nDtw3f6juzYfv4xR93EUVsCGVrxLFECtJvuasJhOVv8a2fP1Og5ddjmOXH0Vrn3KdVhcXHRrpQ23pp3U57sydpwpYApspoCBVdsbpoApYArsjAIGVndGd7uqKWAKmAL8B+bmNi3TxxQwBS5KAQ822YTq3nu/iq/f81Wsr61hfWUFnXZ7AuHE+ael6oSmBK7SzKrXQ6/flXJrulk1E9U1lBIYSBDpGkqxBNtlpnKwvrzal1CzmU+eY+nyN4ugjHBrU3hKqObA1zRInQauxfP5XylSll8Ao8Ws1CJELR6jsHQaehYBKr+ns3T2vBNXq16TeihUTQRIa95sIq7LIoDOx3oevwbPF3IW4x8uavNs14vG039e+33Br1GlmjtZCdu5V0Jxs7rvCTHdXhHoysZUDlgqjJxuOuYd1pIH7BzC4mB1bmt+OMD9zbvoz/2aZYUc1rIkzRb3YTGnVb/Xsn+JnmDpf6Wi97iGZrMpeau8c78TwAqode5XwtWl5YO4+glPwPU3PEOcrBwz5203U8AU2F4FDKxur552NlPAFDAFzlcBA6vnq5QdZwqYAqbANitgYHWbBbXT7XsFtMQd6HW7uOerX8G9X/0KVs6cRm99Hd12RxyASqbGUlbdH/Qw7PfR7fbQ6XTEoTqBUCMBiUUn6uz3XnDvNPSuVA+e6OKTEmkHSP3xsy5U35xKjnVZngRZWh6urkIPbmdBrD9n0Z2aukZROQTNs099ub9moc5CUf5cnPPZEHXSeKr42lyXlA25nIvSOXyTdKRxCyxPz+Gtjno7Plvy2sye69F0rG45bi7VBiXuft28QzmKNBqAoLUSx1pa70CqwFY6QN3PLLmXJllRrPsBk/gDD7NTOoOnGqY5B/ZwKB8S0InNve33uIfcXAfu3+Ie83suH7OLqWDjKn4YINm/zl3LDw7oXpXy/4VFNOoNxFWFxCVGEQRlca5W63Vc+9Sn4Rk33iSNrXQ/7/tfWSaAKbCtChhY3VY57WSmgClgCpy3AvYnzXlLZQeaAqaAKbC9ChhY3V497WymABVgCfT9930dd3/xCzh14jhWz5zBqD/QHNWgLO7JZDQU+ErY2uv30O91Mej3J02oJAuUkDBxTZl893rNGfD5leLKizVHU0qjvQNRHIfaOGizUn4P/s52B07Ks+lYLUJXSVF14HVqtSXOYAJK4fNSNwHDG7lWJ+5UzfXcyJmad6UvZLFSCy3/513zPTXrc4gRoxPczxm19OMqDF5g7laErZgVu8EW3wisavTpxhEBxVOcrxP2wt9ZvLa+arJmkoorebACVwWcBohDhaqEq1FMIBmL61PjAZhzqvEABKuh5LMSaroyfvdBgay9ywX2Lmzq6jNXJTbAuVgl3qLfl0xWfrjA44tRDH4/FoG+OlW5p9VhnTdT883WxMFaQ7NFuLqARqOFKiMCgjLiSg2D0RDNxUUsLh/A066/Htc9/XqJQ7B/hFz4zrJXmAJbKWBg1faHKWAKmAI7o4D9TbMzuttVTQFTwBSwKADbA6bANitAmHT8+DF87s6/w7e/+U2sr65g0O2JU5JwioBn0O9KyX+33UanvZ5nqhIySUMqyUtVd6WHjXS4Fh2hxZL/yDXyqVVriCLNxxTXqVA1Ok7VDViEeNNl12SAhKm+HFubGHkoO+tYVWao5y+W00+X7fsmU37cOhe9Tx6buE5dcyqXu6qPs8u8b8ilrynqUISz/tziTnW5n6krTdcoADYEG01puM1Lf5b79dGDpuc38q1iCWT9XWk99yVhqubvVhxcVVjvm2ARtBJqMneVwJXPiYOVTlO6Y7k2pZKsr+rtmoQ5B6v/WbJYB8wO7rv7AIk0ZNPsYD9mD049xJ+CreJeJRTWve2dqxwXm1s1mi0BrPVGCwvNlsQDSOl/JUZYqeCKI0dx87Ofg6NHj8oet5spYApsnwIGVrdPSzuTKWAKmAIXooCB1QtRy441BUwBU2AbFTDH6jaKaacyBQD0ez189atfxd1fuEvcqt31dclHZd8eAsXBcIBut41upyOO1V63gxEbWY0ULgmclLL5VJ2qDjbRvaoORLory+IazHMmXfMe6fheyEQljJIeUoUogNkcSzpAPbTi2f3rFWxpFMBGUJbjKEJVDzk9NBV3aMGt6svFiy7UjRpQsSEXJ7qRW9WfzwPd2SgAwmiJASDYk2xV5np6XVNxsuqYp6Ol9bGZ5lsXsZuny/PPfT6/nptdajvArPJOHcv09SY5uQomCVUJTDW7VBqcsSGUK7cXkOrK8AnvCTG9k1UyWN0+kTUixB5noneea0vY7SAr9zqjAbjvfZM2vm94rO5z7nEP+7WR2sRVXRaQK/tTxqPfczylgOOKxakqsQCtBSwsLElzK7q5CXfp7m4tL+FpT78e1z/jRtTrGglgN1PAFNgeBQysbo+OdhZTwBQwBS5UAQOrF6qYHW8KmAKmwDYpYGB1m4S00+wrBZw5zwGgaefmiWPH8JlP/y0efOABrK2uYJxq5/TxuCTlz71eG22W/3fbAmGZr0pnpZSwEzxl2thH7z5f1Teq0vxTOgcrFQVIBEZBHOfNhoouRXUl+nzUYkZqAVqVtAxes1T9VwdT5bVng1Vd7LGM0QNWKQUvOGzTHBDzcQWl4iqVsv2CO7WYs+ocqWeBVSWpE1DrnbKFx3juvEGVa1o1YhQAS81HCqwlVmGDRlVbOTsvZGMXz31eUPScEQMXcvUNjnUgnpSSq68/qrOUtxIm66wANRKYGscuUsLtK5+7qnEAGgugza30K92shJxBKZCzeuDtIwHyr36NCL4JvYd0rg4wHA7Q63QFiDODlR8qyPgcEIaM0+1Pn7XKfcn96RpUMbJA8lfDUGINavWGNLVaXFxGs7mAZrMhY2TGMRt1XfW4x+GZz3oOjlx1lQtLmLiwL1F1e7kpsK8VMLC6r5ffJm8KmAI7qICB1R0U3y5tCpgC+1sBA6v7e/1t9hengGdThHV0yxVB0je+dg/+7tOfwvHjx9HtdgU2shlTMkoEpLbXV6VJVb/bFtDKsmiWqPtSdsLBYvl/3mxJnKVlhIGWYVdrVQGrdBfSrec7pivzVHjmnaZqWp38fLZrVZ8vll/7UnEp8y6U/k8UY1m+At/pCIDpx4pxBrnjtAhJHejM57yBW1WnNAGrRbcsHbJF7SQGwDtVGQVAsOqcwCldwLzeDFz1o3H6igAAIABJREFU/tUd+YN0vMVVSwTXj95N4e8ErvpIAMYBVCpVjQZg3qpvYOUyWQWouvzVHLKGdI8ygkLPN4l9KEQDZGPNF05G8r5IXCOrIQErP2RwoDXNXGQDs2DLRLXOOZ2PtZS7VcW97ZyrEm0gcFgbctUJVxdaWFo8gFZLM1cJXyn50vIBfM/NN+O6p98gMLm4x3d0Pzx6y21nNgUeEwUMrD4mMttFTAFTwBQ4S4Ed+TvW1sEUMAVMAVNAYMV0TayJYgqYAudUQAvHFfZ5ZyJBEoHp5+78DL7ypS/iDBtWDYd5h3sCVD5PsEp3Xr/XkWxVgr+xz1Odcqx6kJhi7Mr1CbSiMBaYSkhEuEr4pW6+ibO0mFMpDZTOAVY9aC3GAAho8ueUMnnnzFVyqxrNNKaaxAEUIgwKTayKYJXZCD42IHe9zmSv8nl9Tq95rigAD1UFrEpu50jcwD5iIRsnbtgbRQFsvuzn5T7dYtds9muWPlJ2rd/0tvWT59ynmx+gO5iAUdae/4nzU0vpCVO5x+JYoT1/1rxVzVSVu8BWzVktPu73UBG4e/2Zcyvfp9pEjOtFmEqXar/bFfcqs1fpNJ40tOJ7TEv+ZZwlzQuWn11ztoBAld9LPECIQMZcQaVWQ73ZwPLSskQCMB6A0DVDCZVaFdc+9To86znPxdLS8pRUsl7O5XsJIttLTYF9qYCB1X257DZpU8AU2AUKGFjdBYtgQzAFTIH9qYCB1f257jbrS1PAg9XiWQhW2bTqk3/1cTz04DfRbrelSzr/yKEzr9ftYX19Hd31NfR6HfT7PWnaw5JoKaFnLqUA1knOJIEqf+ZNciSDEHFclfL/at25VQv5lrMAMM9G3cqtWnhu1rHqG2ApfNOsVinJdxOfcqtKmf90HADL/jfOUZ0Gr4JNC5DWN6ji+fz1vNNUnKscgfSxmsBn3zSJMNXfCVfFrSouYNU2h5yFkvjz+XzpYuHqVue+lD+AL3Y8fs+6WFkHzEtSIi9xAAEdqhHiSoy4UtVoALpWnXPVg1XvVBWQ6R2tDrpy3/jYAa6RjwLwGauZcxBzPXz5f7+rjtVen1/7DoZz74+nIgskmgLugwSC1ByyEq6ykZbGFQRhJK7bWotxAItYXjyApnOt0gZLKHv5kaN4/gtuwdGrrpb310QbA6uX9hvSXr2fFTCwup9X3+ZuCpgCO6nApfxduZPjtmubAqaAKTD3ChhYnfsltAnsgAIeGuUuTgcF77//fnziYx/ByeOPSJm/B4TDwVAaVq2trWHQWZeIAEKklHfn3iOElc7phZzSMVI5h4BVZlsGCovq9bo4Vum+mzSZmmSoekk2KvkvOls9sM2Py/MrXbMg58ydhXgKN9W3OhsD4H/2EHPWZarNuVzGau5Q3bhZFY/10NVHAdDiOWZOqwxgLJmtmq+qGavSuMo5VkcEeIwCyOMVJkC3uG2KzuPHejuVcLHl/pf257POmXX2k31DQEr3J6Ek3arMKiXIjyoxorCiwJIgNSirS9XnrLKZlctb9WX5XkddG93bzN0l6NZ97h6T9UrR7/fFsSpfhz1xHItrlV3fXASAwM8y4b5rXuUc1XkjK0YCMGvVjZNzqNTqAlaXlpbQai2i1miIoxVBGa3FRTz3e1+Apz71OplPcZ9v9OHJY7037HqmwDwqYGB1HlfNxmwKmAJ7QYFL+8twLyhgczAFTAFTYIcUMLC6Q8LbZedagY3AKoHe5z9/Fz79t3+NtdOnkAxHMscsSTEY9NDutMWx2m+vo9frSbZqmjBflQ5VbVg1DVWzPMOU5wmiUEqya9W6gFVCL2kalDenUkk9HNosR3XSXV3//FKnHkurJw2svHtPiq8L4M1DziLszF2q3q3qvhYzUf33AlnFZarOUQWkm0HVAkB1cQA8vnjtYvSAOlZHCu5cE6R05OIARF/CvEnzqkmcg5xxCqrNbs686dNF7NpLdZZexCXP+RLvos0dzfQjuzgJAlKJnIgJ8WuIHFwN4whBmaX/ZQRlV/4vzlDuy0jdrqHGBRTdn0Ww6r/XaIBUgKoHrcPREPwAgu+N/qCr7w9+6CBrrnszzwwWg62CUO+ypltV7nJ9/Z5u2zCuSr7qgQMHpJEVowHCSkViA+JqDTfd/Ex8z83PFBd4ca34eQYZrt1MAVPgwhQwsHphetnRpoApYApslwL2Z8t2KWnnMQVMAVPgAhUwsHqBgtnhpkChu3oRxBAIffITn8BX7v4COisr4pzk88xQ7fW6mq+6to5ue01ceT4GgGXRG0FVAUrO0cnzEGxV4gpqtYZAILoI86Y9Dn76xZmFqrOwtQhjA7oWHWAtgip5kBEAG9AlLcufZKxu1LyKL59tXJWX+4NAdXOoynnLawuNpooAVlCojwGgY1XcqnRAamMkca06qOodrLxe0UW7GzYyC+bZ2OyibtuSAVrGuFzKs4K5L4JA4SizfCUKoMoc3wrCOBawGkYEq3SuepjKTFMFrZK56uIAitnD3omdO1fpIGb0hTQaUwfrMBlh2B8oWO13JX+YzmPN1pUw2BysknjKXi3CVd/AagasRpWafBBBsMos1XqzJfmqjAIoRzGefO11eP4LXiCOVr+veG5zrF7UrrQXmQJ8b9q/7W0fmAKmgCmwAwrYL98dEN0uaQqYAqaA+0fkRf6r3vQzBfavAhtBF2aq3n777XjgvnvRW1tzzXeAEcFqt4POunOsdtt5vqo4VZ1bVeCTODkVOHqo6svUCVIlBqDWQLXK7EttHESQxR5Hsy7EqXxVB0eLwNW7CrcEq4XXFVd7M7BaBKwerBazU3PQeg6wyvnMnmsCVjVztuiILboiCeoUrLIx2AijZKSu4CxDyWWsnk+m6mOzu32gwoVf7VzsYqs5cu2L8QeaBKzu5SiIEElTqghRtaKu1bgqTawYRxEFoXyVSADnXPV5q5pt6vakA6G8zgSoKgCXvFu6VQlWHWSdBauM0hCwyveDT1otBzJOmXvZuVXFaavuVWm25p2r4rqNpYEV4wyWl5cFrDYIVhs1GWc5jHDV467Bi1/yEhw6dEjOzTHxPWVg9cL3pL3CFHDvT/u3vW0FU8AUMAV2QAH75bsDotslTQFTwBQwsGp7wBS4OAVYys7SZO1/pI6/E48cwx2334aHv/MQuuttddplYyTJEB3GAKyuSbYqowDY+ZzOSslVleZVCp8IVvV1mkPqASLddSy3rlZrqNXqqDgXIbMuZ0v1PTxlGb+HUBs5WL071QO1YvbqRjECXikP7CZZqmc7T+U5+HL/Sal/8TV+bkXwWoTJfH4zuDr7Wpb4C7R1ehJm0ynMbvNpOkI20ucnEQSqrV+7i9sFl/iq0rmzVf0aXsyVtgKrY5dZ6nX0e4B7Wh2rdKbGAiajSlXcqoSTWu6v4FTuOUiNNGOVsL/gWPV704NV32DsbAdrinSUSMYqm1cxOoPu1eFwIC5kf9M9G+ZQVV2rbGDFplVluXNMJYkCIBwOJAqAecSMAVhaXsbCwgJq9YYeFwQ4dPgwXvLSl+PIVVfl7myFztwjk4ZWF7MG9hpTYD8qYI7V/bjqNmdTwBTYDQoYWN0Nq2BjMAVMgX2pgEUB7Mtlt0lfogJFsOpP9Z1vfRsfvuNDeOTh76Df7crDBKSj0QDdbkfAKuMABp22gtXRUJ6XHEmWRUvGagppziSQMMvBH8FqTPcdu5zTsVpjebZGAXhAOPv10QSrU5mpAizPhqebgVUPSz3U2wysbpS9WnyN/151cw2RJK82EZewgdXNixG0sl6bQHkA68G6glVmk0aS6TsNVl226mZglVmr4mYNpvNKXQOr6YzVSVMrAa7DkWtexYzVzcFqiRCVZfwuW5gwmP9NgVXJiY0kZzVgLnG9LkB1cYk5q4uos4FVSEBbxoFDh/B9L34ZHnfNE/L3k4HVS/wFaS/f1woYWN3Xy2+TNwVMgR1UwMDqDopvlzYFTIH9rYCB1f29/jb7i1OA5frqdtTXE8Tc97Wv42Mf+TCOH/suRv2BNFsnMB2OBrljlWB12O1IxiobV50FVjdxrLL0miC1Vq2hWms4xyrBqjrqNnKtFt2Om7lR8yZV5SKommRZzp63CDaLpfgXA1Znna+z8QfnAqvTUQAbOFaZtTrlWNUSdD+Hom47Eg1wHo5VMU0+CjcBq87RLPmlLgagTAconacEq86x6t2q/CqPb+FYlaxVX4rP7F6eWmIdqL3m5koOrgDwSS5uWgSrg744Vge9/oaOVQ9WJ45rulYV5JYJXINQnKgKVpmjylzi2hRYbRCsRhHGpRIWlpZxy4u+D9c+5SkSd+Bv5lh9FDaenXJfKGBgdV8ss03SFDAFdqECBlZ34aLYkEwBU2B/KGBgdX+ss81yuxXQTuVFsHr3F76IT37i4zh14rg0piJYZWk63akSBcDGVQ6ssuSZEQGQzuhsXuWbNU2iALxjVQBgUEalUhGwSsdqzIxV6cR+dhSAB4aEch6MbhdY9QDyQhyrxXL+ojt1Q3DqmnVt9FwRxBYBb9GxKqA6GeWOVW2M5KMAFKwWIarXZ7+B1bPfDROwXmZjqjBWt2pckSZpzFhlLABzVyVb1UcChCy5ZzxAJHmruicnjtViFMB01qrmq/poAH5lbMNwOJT8YTpWNwerZXGaFvd0GRoFQJCqMQAaBcAPJJijygiNomO12WoKOCZYbbRaeO73vgBPv+EGeY9NgDvf4xYFsN2/Oe18e18BA6t7f41thqaAKbA7FTCwujvXxUZlCpgC+0ABA6v7YJFtio+CAt5KqH/CEAzd+enP4FN/+9c4c/ok0uFIoCah6aDfRbvTRnttXaIARr2ulDwT+DFjlfCVhHYqY9VFA+Rg1DtWa3UBq5VqxXVg3xysbodjdQKZJhJ66Onhpm9I5XXIoajLWD1fsMrjmLHqz1OEp8VrynFnNa+aRAEQrDK/llEA2shqiHHiGiYVmledq/nTo7Bppk+5g47VjcCqd4AKWGUDKzpU44o4pQlY40pVnKB0rXqwKqX2zDFlnqk4XSdRAXnzNNcQyu8TaViVqMN4NnuV74s+HavMWe2rY1WyiN0nGHpOjQLIs4QLGaserKpj1TlXo0giNBYWFrGwtISlxWUQrHJObIBVqdXxzGc/F9/zzGeKs1VjAPi+NrD6qL8H7AJ7UgEDq3tyWW1SpoApMAcKGFidg0WyIZoCpsDeVMDA6t5cV5vVo62AZopqAyt1m/71J/8rPnfnp7F65ow4VumoI+Tr96bBaiLNeQZ5FAAzQYuOVcYM8Ge6L2fBap1gtd5AXJmA1SL8LJbub0fGqlexCCE3A6tnuUwvAKzmuasFx+pmYHX2OrMZq96xql+1edUsWPXn3i64upXjddNr7CqwSndzIHuWZfXMHw0j51aNCFXVtcrH6WbdtHnVJmDVQ9QiTJ11rBK20rHqm1d5x+pGYJVAtJixGhSaV01cq+pYZck/naitlgOrS0toNlvyHqJjlRmyN37PM/Hc5z1Pslc9WNUcZc0wtpspYAqcvwIGVs9fKzvSFDAFTIHtVMDA6naqaecyBUwBU+ACFDCwegFi2aGmQK4AYepY4I6Hgh//6Efx+c99FutrK+JYLZdLkvE5C1bpWCVAIvCTKAA6Vn0UAB2VyCSbtejS8xmr9XpDowAErCoI2yhfVdyHLkPTO/s2+nqujNVzgVU/91lXqsBPaKn3RiB0s0gA6jDrTp2NH5gFrh6sCrRj6X8eBaDO1fMBqxOX4sVt8fkDq3QGT//5LU2gCCxL2viJjtWI+8wB1jiuiiO1fJFg9VyO1UkUADNWu+i7jNXNwGrRscoYAm1eVSpEAahjldmwBKvN5gIWlhaxtLSMVnNBIg4kUiCM8Ywbb8L33nILms2m7Fm+LwysXtx7wV5lChhYtT1gCpgCpsDOKGBgdWd0t6uaAqaAKUCI8Si1RzFxTYG9rcDE2aZl/Hfc/kF85UtfxPramjgk+ccNoVCv10Wnva4Zq90uht22a6qU5FEAmbhUU8hXQkkHVv012KGdJdnesSpl2oRceWd0/VNKYJPLVi0C12moCkhfoVKxnJpAim5FPjZ53J/Tr+Qs5PQQdMNyf6jrdhINkOWgdaNyfjn3eYDVIqhluXYR2DFWYfOMVY5lunnVjv76kwZSM7fZblUuGmGrd9LFuW4VrGoDNv2/gBxUShQAYwBcxqqAVUYCEObHKBdcqeJcLf4cRghdBmsR+k+tERtVzUQB+HgAwlU2duv3uxIFwHziDaMAJBKgpJEAUPcqIwwUrjJrlR86EAIHKEdng1VCVsZpELxyPtc+9Tp830teikajmesgXbfOXqG9/UvNZmcKbIMCBla3QUQ7hSlgCpgCF6GAgdWLEM1eYgqYAqbAdihgYHU7VLRz7HcFCIQ+eNv7ce9XvixZqsxOFbA6IljtoD0FVtc1T5VwyWWsZuNJYyWfNeoBIgESwao0r5KM1bpzrCpYLcLPjcAqn59qXlXWDMnZux6jpeDFfMzZGACeb9ZVWgSrm7lUUZpA0CKgLR5fBKtnRQs4ADj9uLpi87voqU2Qzs5YVbBahKk7Clbdm2YKjApYLXzWdR5gdRZ+X8h7cVOwSldqRNdqBXHExlWMA6ggDGKUo0LzKteoKoxCbWJFIMu4AAGbEzd1EawWc1Vn81a5bpKz2u9g0B8IWB2NhmdnrLr9y0gAzkGuJ1EGhKsT1yqhb4lNuKIYrZZ3rDIKYBHVWlUhbBThmic9GS/9/lvFserfUxeiox1rCpgCEwUMrNpuMAVMAVNgZxQwsLozuttVTQFTwBQwx6rtAVNgGxSgy+62D7wP9917DzrrBKuZNKTaCKyOem117CXMVs0ErqZZAslWdXmtRcBIcMSy5RysVuvyc9GxWpyCePik+Y66EC8UrDJEoAjFiueZzVfdyLG6cbOqTCMO3Pw2gqazjtWLBauzjtVJ86ppsLoboOpZW28GrM4aWLfaqhfnXJ2CIbJfCCfLQZQ7VjcDqz5nVUAqs0zpXC2AVT2Xgv/zBauzjlU2ryJY9Q5nBf4F8O/AqnesyocC3rFK2BoEDqxGLmN1EUuLS2i2HFh1xzz+iU/C97/8FVhYXMzfM9vwa8FOYQrsSwUMrO7LZbdJmwKmwC5QwMDqLlgEG4IpYArsTwXMsbo/191mvb0KtNtt3Pb+9+KBb9wnYFW624/HGLEZDx2r6+tYX19Hr9fDsFtwrDJTNc3OC6xWq1XUqjVUaw1EcfSogtUiFDsXWN3KrTp57rEEq0NpWkXH6kbNq/zK7zWwOrujLwa0ClCXKIAJWI1CulWrZzlWNwKr8rqZKACO43zAKj9s4HqJY3XQxbDgWPVgVfdiwQ1bBKu5Y1XjAAh6i2C10WwJOF1eWp6AVclYDXH0cY/Hy1/xShw4cNDA6vb+arSz7UMFDKzuw0W3KZsCpsCuUMDA6q5YBhuEKWAK7EcFDKzux1W3OW+3AmfOnMEH3vcePPStB9FZb6PEsnUHVrvdjmasrmvG6rRjlaXrGTaKAuAYCf8Iu3LH6gZg1c8ld6eeh2OVr5mKB8ijASZRAJuVRM+6Vj00KzpMz44DmAar/nk/x/ycronXZlmus8eztH82CiBNhlNRALPNq/w5/NeLAZDbvX/y812CY/VCxzQb8TCVsZpHAVQRS8ZqVTJ+N4sCIMSka3WjKIDtAqs+b9g7VmV/lieObHHaEq4yd1Vct+qiZRQAXbWNRitvXrWwsJRHAZTCEFccOYqXv+IHcPjwYQOrF7qR7HhTYEYBA6u2JUwBU8AU2BkFDKzujO52VVPAFDAFLArA9oApsA0KnDx5Eu99z1/g2MPfQbdNsAop86djtdvriIt1K8dqJo2rNP+zmLHqAehGYNXnWPKYYiYqowBmH/MOVIFppcyVfE+aVE3yVi8MrHpAem7XagaKMgthOc7NMlaLzxVh6HTjqwlYZV4nNVen6rkzVmcdq+cCrFs5XM/12vPeYtsAVovNqM513Y0yVrfDsUqQWdxz5+tYpWuVuar9fi9vXuWjAGbBqmi+iWNVmlf5O8FqFKFeb06B1Vq9Js2r6G49ePhy3PrKH8CRI0cNrJ5r09jzpsA5FDCwalvEFDAFTIGdUcDA6s7oblc1BUwBU8DAqu0BU+ASFPCw59ixY3jvu/8LThx7RMAq4SYh33AwQLfbBqMCGAfAKIApxypzVbeIAjgLrNbqqDJjNY7yBkEeovqvRbBaBKx5ef95gtUirC1KtFXjqo0yVBWcbhwFcL5gddbB6kFr0bEqDcGYV5uMcrA6HQWwOzNWp6EsAfRE7QvJWL1QUDy77XO47qIAtHnVxo5V36AqjwNgQyu6VssaUeGhv3dFnw9Y5fpJFMCQzau6GPT6efMqD9+3zFidiQJgiT/HUQqjabC6uISFxSXU6nWJASBcXTpwELe+8lW46qqrpj6kuIRfDfZSU2DfKmBgdd8uvU3cFDAFdlgBA6s7vAB2eVPAFNi/ClgUwP5de5v5pSvgwep3vvMdvP+978bJ48fQ63Ryx6qA1dyxuiZgNel3pakVISDhK++bNa+aBqtV1GrMWK0jijYBqyihPNO4auJG1aZWYlotT1yu05EAxLJnO1k3AqsbNa46H7Cau3Jd1MFmjtXZ5lUTmDqW4Wizr2wqv3NrsEp3a5pPZeczVnUeU7cZkuoh+fns1G0Dq6XyTPOqigLWSgVhGAuMDNmsymWpClwlWA3OjgLwcRJ+zQlPi3euvTRyYxM3OrwLGasEq3Su0rHK1/CmEFqbYpW4iaccq3xsOgpAXKsuCqBGx+riApaWlrGwuIw6wWoUimN1YfmARAE8/vGPN7B6PpvNjjEFtlDAwKptD1PAFDAFdkYBA6s7o7td1RQwBUwBc6zaHjAFLlIBD1X59cEHvonbb3s/jh9/REqYmbFKYMqyZslYXW9jfZ1gtYuk3xOYNHZglTCwGAUgQDHN8lERJsXVCqpxDdV6HSxh9mBVQOnYAyd9SdFpmueuCohSsMqbNika549NyrbPBquz8myUsboZZJ2A1kkUwFbHsunXLFDdCrDOZqymhHQpHatz0LyqNFnjzbbghThWL3Qbb5mxGoQIowrCmFCVzasqiOOqNkxzTlB1pirgZ74qHavFjNWNogAIT2fhqkQ4jMfynvBRAIMBowDoXO3Je2i6eZXu43I5zMGq/Owcqz5jlU5U7nPOgWOt1ptotVpYXF7G4sISGo2GgFWUy2gsLApYveaaa+RYu5kCpsDFK2Bg9eK1s1eaAqaAKXApChhYvRT17LWmgClgClyCAuZYvQTx7KX7WoEiWL3/vm/gjg/dhhPHH5Hy/1mw2l5nFMCqc6xOwCqBqkYBEC4pYNoMrNYqdVTpWN0GsCogKphA2McCrI5Bh6nmrBbhKjdRDmtnwOp0nqpqUzx+I7DKKICEd8laHWGr5lU7uoF3CVgtZrLqPlA3akinZ1xFFBGsxuJaJdD3YFUdq+pUzZtXhWxwtXkUAK+1EVj1blU+N2QUwKCHfreXO1aLzc78BwQXClYrtQYWFhawuLSExcVlB1YjgbP11gJe9vJb8aQnPXkqYmNH94dd3BSYUwUMrM7pwtmwTQFTYO4VMLA690toEzAFTIF5VcDA6ryunI17pxUogtWv33Mv/vLDH8LJE8dzsJqlzFjto8OMVQGrawqK+j3QWUnH6gSsJq60XeEhXaylQhMqOlZr1YZ0MidcnXWsUgvvQDwfx+p2gFUP5DZqYFV0mRYzVotQtQhZPSyddaxuB1hNkiHGCaE1y821pHznYwC4YOpYfTRdqRfyHpkASzo9g7PAalyp5Y5VdasWwerZjlW6RYsZq5vFAUg2rosBELA6GmLQ76J3DrDKsv9SUJYpyrVKPgpAG1d5x2oQxfJ+IVgVx2oBrAYxwWoZtWYLL37p9+OpT32qzHHbmpFdyALYsabAHlHAwOoeWUibhilgCsydAgZW527JbMCmgCmwVxQwsLpXVtLmsVMKEBh95e4v42Mf+TBOnVSwStxDOMoy5k6nLVEA7bbPWO2Jay8jXC00r/LQT+BjlgGuxN9HAdQFrE4cq3k2qovqLIJVD1pnowCKj5+PY7UIbL2+RWjKx3w+5ixM9c/p49q8aqNjiy7U8wGr065VhXJ5c6QkkeZVRcfqVmC16NZ8zPfPbgarQYhIHKsVRFEVUSVGxYFVAsuLAavFdWLJv3eu+sd9FIB3rPqMVf7s4wKKe/wsx2o50DiAgBmxAUpl3idRAEWwurR0QByrbNA1DsqoNZp40Ytfguuvv0EbXpVKAt8NsD7m7wq74B5QwMDqHlhEm4IpYArMpQIGVudy2WzQpoApsBcUMLC6F1bR5rDTCnzhrs/jEx//CE6dPIHRcChgNU1SDAc9dLodtNfX5c6M1XTQn8pYleZVaYJsrG5KAauFjFUC1EqtCg9W+b2UZPvc1EIPpFm36naD1dlS/I3A6qwrNXemQqMONnqe55Fzn0cUwGZgVWA1myNtAlb1utOO1R11rpYy8SR7Z/JO7+Epx6oDq4GA1ULGKvfdBYBVHzExBb9nGlh5x+qkeVUfg2Efw0LGqgerUx8MnGfGKh2rBME5WF1expKLAvCO1UqjgRe+6MW48cab8oxVA6s7vSPt+vOqgIHVeV05G7cpYArMuwIGVud9BW38poApMLcKGFid26Wzge8CBTyYu+uzn8Un/+rjOH1KwWpQKglYZROeWcdqEazORgFsBVYbtaYAVrpWpYmQA6ugs64QG1CET8XvPTjLAdpMxqo2ANJy6iKg9efI4WcxE3UDx+pshmrRsfpYgVXpJJ+4JlYuCsCD1SJMNbA6eRMVwSrdniHzUisVRGFFmqdJ86oo0jxV5qq6KABxr4Zafu+bVxX3J/fpZmCVj0sjN5e9ykzcwXAgH0j0e31xfNOx6o+Z3s8aBZCPe5PmVR6sxtV63ryKYLXZbIJgdSw3ONf5AAAgAElEQVQfXNTx/FtehJtvvjmPAjCwugt+wdoQ5lIBA6tzuWw2aFPAFNgDChhY3QOLaFMwBUyB+VTAwOp8rpuNeucVKEK5Oz/zd/jrT34cZ06fmgarfTpWma9KxyozVvtImLHKTugbZKxeFFjNJiXLm+WszkJV+bk8nrhe+bPcmVW5NVidKt3fAqxOO1M1CuBiwOqsS9ZHDijonUQBFB2r5wNWdxSqCiHcXY5VDklhPUvpQwWrsQLVYhTAxs2rzs5Y9SX1PKdfd+6JzZpX+XiA4XCIfr+Lfm/SvGorsOrHLTEArvx/NmOVY5l1rCpYjTEulxBXa3je82/Bs571rPxDCwOrO/871kYwnwoYWJ3PdbNRmwKmwPwrYGB1/tfQZmAKmAJzqoCB1TldOBv2rlCAoIjg6BOf+ATu/MynsHL6FBIXBSAZq31mrK6js9ZGp6NgdcA4gDRlzb+UrstdytTHLoeU0NU1NpIu7RoFUK3UUWPGKh2rUcGxSiAGzYQUXudew9f5WxGsEujxOcIm7ybMYwVmwWpJmz7p6xW4sv9TJmNlDOwYWcIHUpRY5j9OkWY6H5SiAkidzlj1ANmPNx0lea4lvw/HCvmSNEXCfFY6gJExTADllGMZo+SgKoEt5UqSFEk6Qsr7iDEMAyQjNq5KkGV0RaZIOOpRiigoY8RGSdkYUSXCOCshG3MMkyZg0+C1pJm3BU0V7KrmAadbUi3K1D8oIaUGXBeuj5w4kHWnmxMcc5LwIQF7qgcBuV5fdJbXn33jMaIbVz0roeTAeikMxNmZpWPUohDJeEQzc2EP8NwcM9dPnZ6T22S/0fzMecaMAIhrqFarqMRVYFxCo9nEKFZXc6VSVQhfBsKwjDAMEId1hEGU7y0/Fw/DvUNV4Coha8bohkTWeZyOJRuXYJVO1X6vK+8XzVhVV6vfL8X9WCrzQwIHhD1YLdNRq/u7HFfke+9YXVhakigANrIKK7HsLTbmetazn4vnveD5iAlbLV91V/x+tUHMpwIGVudz3WzUpoApMP8KGFid/zW0GZgCpsCcKmBgdU4Xzoa9KxTwYPXjH/84Pnvnp7F6+nQOViUKgI7VThvdtXV0usxY7WHoHKuEkVnq4OoGYLWYjyoZq7WmgNVKtSLl2L7rOoUoglX52ccEONDqYaucs6QQ10OqYtn2rGOVAFXKvAk5BVB62KfgkOcRfEuoSljsoOAwGeV5qQqNz3asepgs4yDvHI0U9gUBBrxOmiHAGAEPSJnNynzUEkaEXgScJTat8k2Q6ITMkI4GGKcjgZTJUKMAssTB1nSEZJwgGBNw8hwZGNM5Ssakm4jBSAV1/05csgojqYtA0ozwmPPhTxMIm7BJUhigRGAqEJDfeajqjy3LGIOAEJcgmusGlN25PAMlZ/UAFCVCWNVXni98TQmXg5LonOkUcjBLSMkHOO4cbhKCu5L7MNi4MZPuk1DgaBRXUJYs3xBhHGFx6YAA0GoUS+4qNQjDyOX98nUllOK4EBWg+8brSe34YQLPUcxVTdJEIesofVTAasllrG4NVqt45rOfh+81sLorfq/aIOZbAQOr871+NnpTwBSYXwUMrM7v2tnITQFTYM4VMLA65wtow98RBbyjbQJWP4Y7P/NprJ5RsOozVlnS3G230VmfOFY9WGUUABtXzTpWCSH5mM9N1TJmBaviHqxWc9iZu1JJuQjo8pJ+dboWbzmoDRS8ak6muiiLjlVxQnrXpOSuKmjUOSvEVcY3FsehEj8Fo+K6LJf1cQ+L5bVng1Vew3eCjwIFiPyZGJLnUW0JJzMkDuhmpQxBxjETqtKRSdDLY/U+zkZImdE5HCoIThKMhgMZ23icyPkGw0xcoxzROEsQEgii7LBqQbGC21MoKAiOBQO7L+7PV+o+DjEcjRCUyYXLuaO3FIQ6Rjp6ZV567WSUIIr4M89HIMt56hr6m8DdkjbbEuH9lQle9WzysGquz3JOCsHHCMpE0mPRSnJ4Oc8S172MLE38FScXVIKMoBShNA4kfzSuVFGt14Awkq9cs3pQ1biAMEQcV+S6QczvCVU1e7UclBEQqnqwyn3OyWYcD53FClflewfsOc5Hw7FaBKvNVgsLi4tYXjogGavMkB2XIPMkWH3+LS8wx+qO/Ea1i+4lBQys7qXVtLmYAqbAPClgYHWeVsvGagqYAntKAQOre2o5bTKPsQIerH7sYx/DnX/3KazRsUrA5ppXzYJVOlZHg36esboRWPUNrTwI9WC1Vm2IYzWu0LHqypwduNqou3wxb3UCTjVbdaPnfL5mEawSjHGMvIWBeEeRsBmUAE2CQcIxwsIod0OSBxKcibsyv2/tWGX0QV56TxesuDCFWCLhNQhpBSKmCMeEooJFBXBKY6QcziUYjgaSc8tzpslQICtdpISMBHekn+m4JNEFIU8ggJiV7kWSOr2RlGtOw091YurjcTkSmCxxABwrnba8Dp22HGe5JPiUx8Qs2adzVUr3U3lcnL4yQt4m4ygH1FDHoo7Vybj4OgJUlDV6YJwQXpJ8j0UrnpGgV0eoIJznoiNWtHW81p+SJfECXssBygjEscoM0kq1JhmrdMDWmw0pnSc8JYyUc5QD2ZOcc6UcIQqZz0q4GuRwVTXWfFXupyJc9c7l0Yju4wSDwWDLKAAdtzpr/QcAooHEEvCu4/MfHkyD1SYWFidRABHHXS6JA/fmZz8Hz7/lFlT4mEUBPMa/Se1ye0kBA6t7aTVtLqaAKTBPChhYnafVsrGaAqbAnlLAwOqeWk6bzGOsgAcwH/voR3Hn36ljlZCPPItRADlYdVEAkhlZaF7lwaoAJ5exKu7ODTJWPVj1jlXfHEjgknOr+unPNqvyMEqbVtGxOu1onUQF0I9a7LTu4KWMjQiOZex0emauJF5dlpK36gAs/6gjIGOO51ZglU5Ff12W7U/BrNJYABt1IOgjqC4T9wVlAWGEdIS3o2QkIJuak44mzHgdE6jSuTpEMmI+J48bSKZqwMgCunTp8uS5CcAZQyAoUR2V+c3ByRxNuvl4Lf1xEiAg0DdDKG5gunozBZgck4tmCMpjpCMXBSA66h3MqHXwM6er3gybKRn1YLd4HMHpiOONygqJpUw/RFLiNZn3yrUkLFV4zFXS+AKCdf1Zcggmm0adqMwlDTRHtVatI4qq4kzl9/Ics1XpSGX0QYlQknEBASIpuY/FBe3jJYpRABJD4Bza3qnqXava1Eodqx6sMkZDojNmMlbPB6xyPN6RXQojiSdg8yq6VIsZqx6shlGMm5/1HLzghS80sPoY/w61y+09BQys7r01tRmZAqbAfChgYHU+1slGaQqYAntQAQOre3BRbUqPmQIeBn6UYPUzn8LayhmkuWM1QZ8Zq+11dNfaaHfW5eeNHKtbgVVtvFMpZKxOogB8fuUsWN0MsIqLLyQ80wZJHlJtBlYDAXAl10CKTbTqaC4sotZoqiNT4HEPKytn0F1fQzIcoETAWAJG2SRCYDYKwGe1+mZGQYkZpaGUhQ/6A4G7tWYDi8sHcNkVV2D50CE0my20FhYQaR8pDIYjrKyu4MTxE/jud76DY999GGdOnRS3Y3mcAuJW7WE46IvTVcrkM2AkDZzGCDLmw5bRzUp44jO+B4cvv1quKy25ZkA181wBBcHiXCUkTOiOHWI0StFb76Lb62DtzCl01laAdIRKAFA/38KqLJmwcmKMEWKYlXD4yBNw+OiT8uZlXI8JjNb4AXHyyv8mDmAeVxZgnGBUSslWMTh9BqcefghZUEJ9eQmNpaOSMyszIqwn+B6PMRj2MWofA6RZF0enmbGMfJBMVrdHwrCCKK4iimtI0jGazQUEZXWiRnEkr6vEsZTOC45nJ644kogAgkxGAXj4z5mIu3mmYZsA1cQ3b6MbWptXSZO3fjcHq+I0Ltx88yqJu3DNtoqO1SJYZYwB9xYzVhkFsLi0iKVFjQKIq1XQ5BtGFTzzWc/B8194i8RtmGP1MfsVahfagwoYWN2Di2pTMgVMgblQwMDqXCyTDdIUMAX2ogIGVvfiqtqcHisFfBTARz7ykRys0j2pUQAJer0uOu02uuvr6AhY7U+BVV/2fy6wyoxV71it1ghWXVMjB+JClm8XclO9W893Ruc4CawkaxRp7ubzOaybgVVmvRKkHTh8GNdcex2OPO4JaCwuIq7VpfyfsG4w6GFt5TROfPdhfOOer+DBb3xDAGso+aKuNN5lrPqyb6+bz1itxhXRhjosH7wM11x3PZ769Kfj8JGjWFg+iFqzKS26GEdAaMpy9ISZquNM5rR25jQeeeghPPC1e3D3XXfini9/Cb31FVTDMkYjdpYfqpU0oTuVmbJjRHSMpiW0EeHnfu1f4JYXv0RKyP0YPXj22bKze8pDYYHBnQHWVlcE7j5w7z348uc/i299416kw74AVrnwOJMydZqRs3KMFBFu/cEfwU/8zM8JUNZMVb0KGz0pSNUMWWGrPqvWlfTTccsogSFGaFUifPovP4r/43/9d6gv1PDiV70Sr/rx16Hb6Ygplc2ysoR5pkOsrqzgT3/336CzuoJSiX5adcwSrBI0y15gqX+1js5ghGc97/m47oabMErH8rjA/IytuTLZ0w8+cD+ajRaOXnUVSoyL8NDexUCoG9U1rEq0oRjvzJml23g0HAlQTTZoXuUdq3y+CDsvBawWM1ajKjNWSwjCGM90UQAEq/4Dh8fq94hdxxTYSwoYWN1Lq2lzMQVMgXlSwMDqPK2WjdUUMAX2lAIGVvfUctpkHmMFPOy54/Y78PnP3YnVldPI6FilyzPVKACC1Q7BansdLG+mg1IjABIpFR/TTVkorSfMzEu3HeQiTK3XGqhX64jrNXH/Hb78Ctz43OchqjRQrbAMO0QYhYhY+izl2K6REJtJJSk6nS7aa6s49t2HcP/X75E82OXFlroIESCIQpTpUM1SBKUAo2SMqNbAs7/3e/Gk667H0qHDCCoVKQMfpkOBnGqCZMMkZnwmWDlxAg8/+E3cfttt6J4+jkolRpIOBV6lpIMC5MZStp+hLOX5URhg0G2D7Z2e86KX4YZnPhdXPeEa1OsNyczk63w3e4WdCh21ar+EqBwgZNYsXaSjAY4fexhfuOuz+PBtH8BX7vosGpUyyukIaTqEhDSwsRbnKeMJ0CtV8Iu/+dt42a235rr7ZlHiFHV5m2ScdHQS0BJ40hXJrxwR8z4JCQknB90OHn7oW/j03/wNbnv/+3DyW/ehFZVQSkbIgrFU/gdhFcNSjP/mJ34Sb33XL7nmWlryn7uQCTB5PRe9UCyrFx8xh69WZSzUW3j3n/0n/MY/eicWmy289i1vwc+865ewtromzlGJJaD2Lt7gf/+ffwfv+cP/iKU64wQG8ng4dhEQ1DIoo1JpYL0zwN9/81vxE69/EzqdAYN28zUkcCdI/4s/+X9w5ZEr8IN//3WoNOraeM01PCNQFbCapRLrwL1OGEyt+MGDOG4J+7MMZ86cxsff+x4p/e8NBxh0+UEEn+8LEBa3r8tX9WDVfyAgGauSN8yMVTqyNQpAHpOIghCVSh2NFjNWF7HkmldFdKeWIBmrN978LLzoxd+XRwHMNn97jH+12OVMgblVwMDq3C6dDdwUMAXmXAEDq3O+gDZ8U8AUmF8FDKzO79rZyHdeAQ/dPnTbB3H3F+/CyplTSEeJA6suCqDTRnttHd3OOgZdZkb2BU4xh5SwScrU6SiUzul0K3qwShBWAjvL00VHqMp71KwLmHr69TfgR3/6jWgsHhYXajE3NW8E5SUaEzwFSEdDpMMejj30LXz8jttw/31fw1KriQyRNjwaJ+LmTJMxlpavwAtuvRXXPu3pKAUxSkGkQDMjEB4KuJLK9nJZO9Mzb5OPjUb4zkMP4X1//Ac4efy7qMQKUNkwSpyqJJScp5TUZ2h3O1Lq/5of+XFcd9PNCKtNgYkSF+DiCrIcYAYC7gi9pCkUS9cJVPmYUMOyjjFNcOqR7+KD7/0L/Pkf/wEq4xEqYQndZIhYjgFSznUcopdFeOdv/Ba+/xU/IKCbN56/qCHBpIxJQCsdnQpVs7G6kxkq4Ev4CfGYbTocDHDnnXfiD3/v3+ORr9+DMB2iFBMu8lwxRmEVr37tT+Itv/BOgYv+VgSropfLPRV3M0v2A+qdKRsu04maYWnxMN7z7v+Mf/mL78Bys4Ef/Zm34o0/9/Not9uSUeubfPEaLN1/+Lsn8Ms/89NoP/JN1Op0V7OJlpbVj8mOwwC1Sh3ra0P8yJvfhte95e3odwYoVyKUpEkXxxHjga9+GX/++/8BR45eiR9+w8+i1lqQ/UyY6xty8ZoaKDG55bDauVqp9+mVU/jf/umvYtDvozsaYNDjBxEZRoOewPnzAqucq9NLwWogYJXfVwlWF1pYWFjE4tIyWq0WvGOVjbqecePNePHLXir66IcFrvPXzv+asRGYAnOlgIHVuVouG6wpYArsIQUMrO6hxbSpmAKmwHwpYGB1vtbLRru7FCiC1S994S6srhTBqnOsFsEqm/EMtgarpKtaAj4NVpuNJmpxDWG9KiDuhhtuxI+98c1oLh5GNtZS6SKcE6Dlysv5TJJkiJmNSZdouYReewV/9v/+Kb5x9xdw2YHLBAQKxwxKiGotfP8rXoMn3HC9dIZnaTrBpZSoj2lcJFjUEnKFqmVxlWrheoZqtYKHvvol/Mn//fsYdtYlm5POU7p4BdxmkBzW1TOncPWTn4LXvulnsSwZp/SUZkjEualOW9LMOIwFVrJkXsYhNlG6ghMBrFHE2AGWxrOBVCSwczQcYDwa4JMf/TD+7W//FtLhAPWI2aQZkiyRJl6lrIzOOMa76Fh9+Su0xN25LTm3PIeWANnlnLLxFZsd0UUpABFjJBmbUknNv4yRMJOgm+7hL911J/71r/9znHrom4iiEcpsNFWKsZ7F+MF/8FN42xZgtSwwmjpLMKwAXUJmwmNqmozZuCvFUusQ3v0Xf4Z//d/9IpabTfzQG9+MN7/jHeh2uzoHB759zEGztYz/8qd/gN/+tX+Co8sxQLAvl9DmWqUoQi2uY321jx9641vwU2/9OYk7KMWMYtDGV+VyhAfu/Sr+8+//B1x59Ar88Ot/Fs3FZXEEE7Z7bzHXTfaJ5hlM3sBeZ+oRhji9dhq/+2v/PXrdHvrpEMNeW8DqcNDdNrBabzWxuLg0AauVijRDY8bqM276HrzkZS8TsFpc+931G8dGYwrsfgUMrO7+NbIRmgKmwN5UwMDq3lxXm5UpYArMgQIGVudgkWyIu1YBD1Y/+IHbQLC6tnr6LMdqu72OznpbHKvDXl8ySTdzrAp7IlilW1MwJd2DkTpWa3XUK3VEjbpkUhKs/ugb3oT6wqFJk6OCUh4KEsTxznxMdl4n6GLjqWw0lAZBf/R7/w4rx06ixbJoAKNyGc9+4Ytxy0tuxbhaETctkpGARYLChFS0FKhjFCmY75qlCldTB/26gx4OLzbxV7d/EO//s/8PzUpNytoldmCcyHiYn/n4a67BT7/l5xAQDrOkn3mf6QCpWERLEknA8xOYMpNTOtFLtyK6RMcYSyk83a1afq6Npcj2MoGrBMDVKMAnPvoR/LNf+1WUO6toxaGUl0eVEpIB0C/X8M7f/B/xspffKnPkzbtPxRlL1ygBKt2VcgW6U7UWn/DUH6+l9pOmYOJCHY9Rb7bwsQ98AP/TP/+niMIe4pQNvsroBU38wGt/Em9/57s0A9bdim5Z9pZSeEswScWZopAJVJa4hmyEOAgFrP75f/pj/PYvvwvNah0/9pa34k3vfAc6nY4Czmws4Ndn3pbKERAk+IXX/QM8/KUvol4LkETUDNLgCwSrlRrW1gb4ode/CW/42Xdg0B1iHJUg6b6MRyhHuN85Vo9edQR/700/hwYdq4yy2OTm96R/2oNegtWV9gr+/a/+Y9kXBKujfgf9XorBoIuUUQAOynqNpeyfURnUx0cBnMOxujlYjXHDjQpWK5WKDG92rLv2l5ANzBTYZQoYWN1lC2LDMQVMgX2jgIHVfbPUNlFTwBTYbQoYWN1tK2LjmScFpsHq57C6cgZsXsWGQXnGaocZq21022sY9NhIaXPHKsvMGQWwEVitVqpo1poSBcBr3HDjTfjR178JtdZBZJmWkhfdlv7nwFU0p6nmcTLblCAyKocIgzLu/uzf4C/+5I+wXK1hlKRYPHIUr/nx12LxsislB7NKV1+WiENTMiuDEMOENeni1USIMhNaBTkK9JLHx5KTWUmH+D//l9/Bww8+KDEGwzQhk8Vo0EVtYQlv/IVfxoErrhZASYBWqTDzMpByc3I0gloBanRTuvnRDToYDjTblGXfBKiSd0pH7FDgK12ldHQORyOJJmi2Gvirj34E/+pX/iHiNEW1UkaS9DBOy5Kx+vO/8Vt4xStfJc7O4o3zkcZirpzdN/OiDrxTH8LBKNSmVxKPII5jBZn8vjMc4WBrEb/+y7+ED3/w3TjaKmHcT9EOmvjB170eb/35X9g0CoDX99A1DiPRQ7JdmWmbZkjB7NIEC7VlvPc9f47f+Se/goVaAz/0hjfiLe94p0QBCIh2pe2+xJ17IazH+Ox//QT+2dt+Fgv1AEmQSBRExKiEIBTH6tp6H69+3Rvw5p//h0h7CTI6fsWlzHFE+ObX7hHH6hVHLscP/tRbsbB0QJt0uQgHaulL6r0uXt/iXiVYPbN+RhyrjALoJUP0OmvodUcSBZCmo8cGrL70ZWCesd1MAVPg4hUwsHrx2tkrTQFTwBS4FAUMrF6KevZaU8AUMAUuQQEDq5cgnr103yvgwept7/+Ac6wWwapmrM46Vs+VsbpZFECr0RIXYVivYTQa4hnPuAn/7evfiFrzgGSsFt2SPhZAANc4EwAYhpHAz2EykmY9pIXiqkwHeO+f/CG+de9XUKnVcdMtL8ILXvYKBJWaNplKRrkjkICLjj4Bi0FJmg8Nh4S6ZXGJapJAWc5bajRRHrTxN3d8EHe8/31SYs3xsESfdO4n3vRWPOXm52PAav/BOhaaNay2uyiFVcRspCRAmNEDGeIoQFSJBHLymhU2JAoCjIYper2BQGw6GMvsreS0EPdtkorTlxm3zUYD//F3/y3+6P/6PTSrpL8jBFkZg1IF7/gf/pXLWCXQneRreucqgTRdw2y0xeZKBLD0j9I8KhpmYwFyvX4fURS5vFx1uo6ZVxrUcPddd+Ftb/oJXBanKA9H6IdNvPonfxpv+4V3bApWh0mCRq0m8/Zu2hGzeQUylxEyv7bfx3LrIN73vnfj19/5C1huNQWs0glLsBoGzHxVGFqEvwlKaFaq+Mc//3Z8+hN/iQMLFSSDPiqVAKDTl1EAa3288id/Cj/zjnch7Q2RMiZA+byCVRcFcOSqI5Kx2lxYPCtOYRZUe025F4pjomNVwepAHKtsXtXrJUiGfWk8RljuPyzYtHnVBo5VhJFEDTBjdVPHahjj+htvwkte+jLU6rV9/3vNBDAFLkUBA6uXop691hQwBUyBi1fAwOrFa2evNAVMAVPgkhQwsHpJ8tmL97kC02BVHatj5ogWHKserPbYvOocjtWtmlfVqjU0qg0E9ao4VpkJ+WNveDNqzYMCVtXTObkVy9kFUbqGUNJkKo6ktJ6ELChX8Lm/ugO3v/vPsXzZIbz0B38YT7vpWRgORuIkZcE/u94TIFaiACe/+xDu+dIX0Vlfx5Oe+jQ84SnXohRGGAeBAs4xUI1CdIdjRBjiga98EX/6h3+AdDgSMNnvtvHcl9yKW3/oRxDGNWQEhOUyuv0OGlUtw+bQCHTr1Qj99joe+PrXcN+9X8WD37wfq2dWpLx+efkQnn7jjbj+pptRabSQOEcrowu8q5VAzZfo093aXmvjN3/1l3HXpz6ORgyUkzEG5Rre9S81Y1WAsCsvLzpPCaa/ef/9WF9dEcdmGAaoVGo4cPAgrjxyFUZZKq8No1CclR7OKjgcYZwGaDYW8bM/8zp86ZN/hasPNHG8B/y91/8U3vrzm4PVMCjh+LFjAq05BrpW6cjlSpcRIivRZZphqXkAH/7LD+Hf/OqvoBLX8dq3vx1vePvbJQrAN6+irl6LLBtiPI4Qx3V86Yt/h199x9tQGXYQhUAyThHFMaoRowD6uPW1P4m3vesfIeuPMCql4k8mWA3CCh74/9k7Dygpy/v737fPzFaqPUUTUTTYSyyxIU1EsdegsSUxKrEkJvknNhTsGjW/qDH2GiJiiykaNXZFUYq9oVSpu9Pe/j/3+8zsDgiI7CrgPnPOnl1333qflznrZ+/33remYOxNqrxqv2N/jrqmJom5WCzOoJKlKtENlWuoOnqr18TtWwstuOrss1AuluCnIXxmrJZiRKEvbmmJQKiscUfAKsurmrt1V+VVHPu3TFi2g76b98MeexKs5rr4u5q+fa1AxxTQYLVj+um9tQJaAa3AyiqgwerKKqf30wpoBbQCHVRAg9UOCqh37/IKEBI98tDDmDLp9aVkrJaRb82jkG9py1ilA4+AK2bxkoA3jv7H8rU0z8dqlJxwliPfHCn3sipjlePZTn0WcRii35Zb4YARP0GmnuPXKezYQGibCOISggXzEalBcbiphUwuC6cuC2IxJDZszuOnIUAwBxPTp8/FAzf/CQ0NWQw8+Cis861viytWpZaa0npPyDd/zizcd/vNWDBrusA1N1ePvfcZhr5bb4+IuascgefWRgo/NeFZFuZM+wi3XX8t/Nb5Uuy0zgbfwfARx6PHWuvCoMvVZFJrKvsaAuVspBzBL+Xx9sQJePJf/8AH777VNmKfWAZM6hbEcm0919kAPxo4CNvtujuyDfWs/EKcGhIRYMSML2AWq42QpVsAJr7wMsac/3sUF8yAl0QI4GDkRZdjz733rkQwVEfdVb4q4ezMWXNw2UUXYeJT/4bnJIhkHt5C9+698f1NNsfQQw7FNtvvKPci6a+pcmEYF4EAACAASURBVNCmPKNBKOqjW3NP/PUvN+Ha0edg/cYMyqmNQYeOwEkjVRRALYxsc80mNo7/8aGYP+NjyYpNUh6f8QcmUiNRUQiprWBrWIC/sAUFmDjouBNwwqmnoZjPyzbVsXtxiUrerqUiDvjcWBauvepKPHj3bVgrUwk9cDx4toOWYhl7Dz8UJ5/1G5R8AmtTnoY4TGDlXHw4ZRLG3noz6pvrsfPOu8Jr7A7TMpF1XVnTHmuvj1xjs4oiYEYs828lmiBBudgiERNca4PlZPmFuGTMGPiFvOQUl0tFlMpFBGGAOArb1ma5GavUg65VcVTbcp/MKOa/ITeTQ11DPQSsNnVTYDWTETe2bbvYpO/m6D9wgDiydb5ql39b1wJ0QAENVjsgnt5VK6AV0Ap0QAENVjsgnt5VK6AV0Ap0RAENVjuint5XK6CcoI889BCmTHrjc2C1VCqjkP8CsCqAa3GwKiPbRHQ1YJWO1ZxXt1SwGqURXNa6uzY+/vAdjL/tNpDMEpOxgb7Xumtju51+iPW+811YDjNaWUTFUWwfjF4tlRI8eOufkcRl7PfjE9DYo6e0zasoAVWYxJH0/z3xb/zrwXHo3VwnDsqiH2GTfltiryFD4Wbr1Ig6oSJBqWEjCkOUFi7AHTddj9kzPoHjZbDHwMHYcc8BgOW0jbfz0glWbUK2NIVfLuGZJ/6Dx//xCIoL56OhThVr0RFLB624IiX/NEIpiBHCxM677Ymh+w9HU89eoHp82WaCMAoAw0HCe0lixMUA1111Of790H1ocFIUIwunjboE/fce0NZaXy2sagOrM2biqtEXYerzT8GxY0QGz2AjDFIBtpluPTHyrLOxx4DB8MNAsmsla1QgMQSs0rE64ZUJ+MXRh6B31kJgeNjn8GNw4mm/WCZY9RIDhw8finnTP0Sm4h4mNOQvzgTnFpjzSq1TeHaCDGy0xDYOPP4kHHfqqSjm6VhVIbtVd7UAbAJgwxDQ7bke3n37LVzwmzOx8NP3kfFsWI4Lz7SxqFjGgOGH4ORf/QbFUgTXsdVxUoN8Hh9NmYwH77oD+XIBjushNW1xJWcY2wADA/YZhi2320FyU2XZBLrbyLcswhP/eBifzZoBz3Ml95fFWW+/+SaiUhHlUkkK2grFvGTMJow/+ALHqnIaW4uBVWpFN6pl28sAqx4zDTRY1W/kWoFOVECD1U4UUx9KK6AV0Ap8CQU0WP0SYulNtQJaAa1AZyqgwWpnqqmP1RUVIGh6+MGHMHXy0sBqCYV8YTHHKst4qk5V+bwSYJXAcostKo7Vhu4IEMKNASfjYuobr+Hmyy5FNuvKchBkFeMI3/3+93HwkUejx9oboBzQfUj3YySwK45t/PPem9GycC72Pfp4NHTrrsbGoXIwaTVsqKvH4/94WD56NeYkKzWKDXTv1Qsb992cpFa2Y5kSoVgYcXTbQFgqYfLECVi0aAF6r7sB9j/sSKz33Y2UQ5WAjg5PjosbEAernaZ44eknMO5v9yEsF5F1HeVYVF5Q2ngRkwxLxmks0KxUChBFCXYfOAjDDz0ClpeTTE7XMQW+snBLLgcxnNTGs08/gasvuQClebORWB5Ou+Bi9O+vHKvV7E86SNvB6gxcTbD63FPIeAnCNJLCLjO1kFomimGKDTbeHBdecQ2ae/dGEoewCVRj4k/mzhoyOj939hwcvf8g5OISQiuLoYcfi5NOPXnZjtU4wDGHHoQFn36IrEVnpY1Q4DJdpwbpqrgz4aQSnWAnJlrjLIYfdwJ++otTUWQUgAqrXQys0rXKWAGCai4vlb371pvwt1v/AsdQz0ZDlpm3Zfxo8FCc+YfzkS8GAk25r2XYgGPio6mTMP7225AvFeBlsuIQdRwDrm1jYb6AYQcdjm132hktra1wHFsAPd2hi+bOxd23/AVzPp0mmvOeCKipE+/DZxyAX4IflOH7/go5VpcEq1xzyQKuZKwu3bHaDlb79N0ce2vHald8C9f33MkKaLDayYLqw2kFtAJagRVUQIPVFRRKb6YV0ApoBTpbAQ1WO1tRfbyupgDhG6MApjIKoGWBjDHTbRrRTVlaPliVcWxpkVeO1TRJ5b+X7VhlFEAOURBIFMCBI45DpqE7YiOFHaZwsg4mvfYy7rruWuSyLlJ+nyPpKVCOIhxw5NHot/1OMqbPkW4LsYDNMLLw5Lg7MWfWp9jnyJ+gWy/CQeUOFcBYKYya8fH7uPvWmxH7RTh0lxoWYuaLxqRzykGacLxbJspTRHEqYI+wlefZdKttsM9Bh8HLZSWrNE0IVoFE/iOFlaSY/sEHuPPG6zB79izksl5bsZNhVsbXo1TGzSPCVYPRCcwZNRCWfVjZHA495jjssMseMB1P8k0JZQnXUhnNj2BEJmbPnI4rxozCpBeegem4OH3Uxdirf/82V2RtRiph5qxZs3DVRaMx6ZnHkfV4lAg2VzkmmqYL0wLqeuCsC0Zjp933RD7fAtfi5aVgtZdjUW0bhZZWHHPgPkhb5iKyc9jnsBH42WnLjgLg+PyRBwzD/GkfIWsTcysXM2MA0jiBa9jiPi2nIVzbgJfaWBg4OOC4E3HSaacs17EqWcAWnw1em4FpH7yDy0dfILmpdZ6FnOOitVjGzgOG4OzzLkRrsQTPdWRtU7J228Anb03FA7ffhpZCi2TOEnI7tgkv4yJf8jF4/4Ow9Q47oVAqCcjl8+46HhZ8Nhv33XkLFn42C4HvIzVN+H6g/uAQBrKW1DAI/Tawqh4qPmbKbcuUWT6b4r7l54pjVZWYmTAYA0AHawWsOl4W9Y0Ni0cBtGWsMgpgM+w9cKCOAuhqb+D6fjtdAQ1WO11SfUCtgFZAK7BCCmiwukIy6Y20AloBrUDnK6DBaudrqo/YdRSoFkRVM1ZbVxKsKhhJqPp5sEp4VM1YzXk5OHU5ROHiYJXQ0ijHcHMZvDlpAm65+ipk6z1IOgAMGbMulX3sve/+2LH/IESWK7DTMZJKu72Dpx+8B++9MxXDjj5eMlaZ4wqT4E2G75kHACON8O7UKXj+mafx2cyZAmeZ0UkIS/eofJC6EZZKVmwFBjJf0zCw2+B9sOMeAyAFUxK1aSAxmReaIgpC5EwDD9x7D57+58PSzs5jcVzdMDjyztF6U87lui5KPsfLlZuW+9qmgUWteWy29fY4/pRfoqFbT9mXhk5plDdpiU3gGB5KxSJuvuE6PHT3HTKGfsao0cqxWrn2JcHqjBkzccVFjAJ4Ghk3QZCEcAntYgOBkSBjuvDtepzyu99jyPAD0NLaApNuWjowJU4hgeNkJG/38KH9YRYWIHbqMOSwEfj5csGqhROPOQqzPnoPdZ6DMGYWLe+ZYDWGDRNBECKxCKV9ZOGgENvY/9jjceIvT0VpGRmrhI5x6MNzXARhAsNyxCk6/u/34ebrr0XGSFDnOliUL2L3wfvizN+fh1Lgw7VsAeFGYiB1TEx7awrG3347WkutAlYN24ZlGeJO9aMUew8bju122AVFvyyZwSw2s20H8+fOxr2334y5s6cjjEJ+EwhCiY6gEzr0ffjlIsrlkoB1Pu9cd74Epn5JsCpRAF5WMlabmprbM1Y9xhcYsB2VsarBatd579Z3+tUpoMHqV6etPrJWQCugFVieAhqs6udDK6AV0AqsIgU0WF1FwuvTfiMUqILVahTAyoDVJcurCFdrHavLA6ssr8rW90BiJgAzMLMZvDt1Im68/HLUN+UEgtGnScBXLgUKrA4YhDJMeARUYRmxRAJ4eHLcXXhj4ivY+8AjsNmWW6m8UULPNIXDEfQgrGSbpvhszmwp65r6xkQsmjcPjslKJUPAJMe9CUDpFOV3Cf5M04CTyWK/w45Eny23RRT4wjlpdAVdkxyYZ2br/Hm45tJL0DJvljTTSxO8ZKNCsjZ5HdV2+JjnIly0CQkj+TmhnOFmcPKZZ6PftjsKUDWYNUtoLXwzhJF4cn3/fGQcrr/iUhQLJfzqwouxZ/+9lgpWWXw0a9ZsXDV6DCY9818pr0qsGBadnlEMeA6s2EaSa8RvRl2EHXbdDcViAa7FgjAVcRBHAXK5RkybNg1H7zcAjWaMwMxi6BHH4GenLjtjNTUcvPHay4jDotwL+XDCUFw6O9MQcRBLXq7tWRh75814b+IbiEwPh514Ak48+ZSlRwFQ7ZRxvAZsw0QYJoBpyzM3/dOPcM1lo/HO66+ie0MDWgpF7Lj73jj7/FEyrm/EKUwWZUUp4FmY9uZUjLv9ViwstCCbzSl3qMQBWCgFIQYOOwDb77SrQH1ZRO5v2WhdOB/33nELPps1XeA3D5f6fCb4nBYQ+GWEQYAiM1bpZBUn9OfBqnKpmgLNZezfqBZXWYs5VmvLq5YKVivlVXsP0o7Vb8Qbs76JVaqABqurVH59cq2AVqALK6DBahdefH3rWgGtwKpVQIPVVau/PvuarQCBXVsUwOQ3sFywmm+VEp+okrGqxuY59s84gPbyqpUBq4FRhpdYMsY8+dWXcfsf/4hMnSdwicczLILOGAce8WNsuv2OKLM9PYrhIUFkpAhDE4+PvV3A6ha79Ef/QYPhMts0TqRRXaAeM0tdF0FQkqxPwsIFc2Zi8sTX8MarryK/cCEcx1Hwj7/ZScQBYWYq2/bsvRYOOmoEen17Q0RhJA7TOE4lo5SO3Zxj4/Xnn8dfrvsj6nKOQGH+XGW8kp0ZKp7AUKCU0JY/U4VWKaIkhpFEmL9gEYYechQOG3GcXDfzWHkv/LnFEfrEFYfmhBf+h2tGj8KM6TPwm9GXYvf+e6oZ90oeaTVjlfc/c8YMXDV6NKY8+xRcN0ZqQcAqga6d8VAODKy74cYY88dr0b13b8QxW+ylOqzNnVtX14gnn3wSZ500Aus0ZNAa2Rh21PLBKmMLDIMj+8x1VYVgzHU14xgxYTrzU2MLDQ1ZnH3aT/HKv/+NADaO/Onx+MkvRi4zY/XVN97ANlv2k4ovWWM7I07YOA7w2ANjcdsNf4IDiEN2ix12wjkXXwY/DOFIrITSno7VD6dMwvg7b0drOS+OVUJTrqvj2QJT9znwUGy93Y7IFwqwHVtKtiyWYs2di7F33Ip5s2ZUogBsibfgq1wuCiAvl4pSYlZ1scpzsIRjdblglY5ixgGwvMqy2sqrasGq7bmLlVdpsLpmvx/rq189FNBgdfVYB30VWgGtQNdTQIPVrrfm+o61AlqB1UQBDVZXk4XQl7HGKVBtWadrko7Vt6ZOQsvCBUg5ut6WsVpEoZBHoTWPYqEVQYllPKq8SnJHOS4v4/OVjNWaOAAKQnBkOTYymQyy2TrkXA9uXQZhFOMHW26L4SOOQV1dM+I0Egcoi57enPgqbr72OjTX5xCnsYzrt7Tksf7GG+Own5yAbLdegOUiLJWRzRCopSgvmo+H7rldcja79VoLg/c/EOtt1AcJFPRlWRHBG0f7CamI1ugctSwTJKmfzZ6FCS++gIkvPY9y6yI0N+Tg+xxRN1VmbDnAOt/9Lg4YcQy69VgLcRRJQRLJqxgwDUNGz+/76w14+l+Pob6xSdyokkFLkMdyK25bGQevOoWpkcDpNFJO1jjCwpY8Nt9+Z/z89LOQq6+X54puVkLnJApgWAYMO4u3Jr2JKy84Fx+8/xbOvmgM9tyrv5yDxxP3o2mKm5KweM6sGbhyzGi89twzaHRtGLHKd/XTFC1lH5HThN/+/g/Y74DhaC3kZV913SYsRCiHMbr3XAfXXjoGt/zxaqzXK4eW0MJ+R4zAT087Ra6vCnLVmLt62akpo/K8Zo7Qy3Yw4JiWOEhN25TPufpGnHvmSDz/2Hg2mOHAY4/HSaeORKGmvEq0ShNkczn8v3N+j4P3HY7tttkO81oXwHMtmKThloPps2fjqosvwkeTJyD2fWy102445+IrUQ4C2HT/ypXREWrgI0YB3HE7WkqtyHoE+Y7kyRJkF/0Qg4YfhG122EkcvASq3Ne0bbTM+wxjb78Fc2d8Iv8G+C+G/x74x4Yg8BGUyygxCqBE56ovZWjUs/pvQuWsWu15q3SsMlvVrDpWTQVVJYPVguW4yGazyNapjNWm5m5oaGyAI9dswbIdbLzJZhg4aBAy2cwa916kL1grsDopoMHq6rQa+lq0AlqBrqSABqtdabX1vWoFtAKrlQIarK5Wy6EvZg1SYGlgddGC+SqLFKiUVy0brCKJxUW6ImCVUChDsOq4AlajKMHmW27TBlYJZvnKZTy8/tILuPayy2TU2yEENG1s9P0+GLz/cKy/4UbwowSWQwBmISbESkzk587E3267CWGhFX4YY8O+P8CQ4QfB5ng33a5xAo/72LbkkxLQCQhkgRCBlmEg41qY+fGH+Mf4cXj9tQlYq2dP+EkkRUROauBbffpg2FFHo6GxOyLJa40lJxSV3E46Vm++5kq88r+nUd/UVHHztjtIq9CT91mFbIwe4LXQ9UvoaqaxOFY32KQffvWH81Hf1Ci6yLXGdL0miJIQTqYOH77zIa48/xxMmTIRvx19MXbfq7+A3ipYJbzjMQlWP/1kGi4ZPRovPPUkXGaFCswVQyq+/b0N8bORZ2O33XZDmREHtqVcvpI7y2chgZPJycj9T486DDPemojGbAatsY1hjAIYuThYrcJDAaE8hWUhrDia+TVPLCVQlgOkMYIoQXNzD/zq5yfglf88CjOTxcE/OQnHnXLKYmCV90PXbn19PU455WQU5rXgrrvvwqJyUTSxE/6cJ3TwyLixGHvzn1FsXYTtd90LZ58/RjlWbZUQUQWrH781FePvuA2txRaB/6blwmZ5lesgXw4waP+DsM2OBKtFgZ7MRaA+LfMrYHX6J7KWIY+ZRAJQGQFAZ/fKglWBqZYpa6BiAlYUrPbFwEGDNVhdg96D9aWungposLp6rou+Kq2AVuCbr4AGq9/8NdZ3qBXQCqymCmiwupoujL6s1V6BJcHqm1PeEMfqKgGrHNU3EslSLbQswifvvYdcNiOuwlxTM3qttZ4U9LB53XYI5yIEfgm2tKdn8c7kibj/7tvhGiyG8tBaCvCDrbfF3kMPQoZlWUmMclgWGMtRb8I923Fk1F4gKR2sUQjPsZF1LPzjkQfxz3H3I9vcACOMYUYJvt9vC+x7xFFwMw3ikgWYDxrDspX7ko7Vm666FK+/+AJyDY1tbtUqSBVIyTiAyki4gqtq1J/fI2y0kggLFi1Cr+/0we9GjUFDc7PKiJWSphi2CYRRWa5h2gcf46oLzsXrE1/Bb0Zfgj322kuOV4W27a5TA4ViCS+//ApmfvoJ0igQ3RobGrDuehtg2x22h+dmUSgVEcaRuDJ5f5ZkfpoIwhCZXD2ee+op/O7UE9EroyINArsBQw89GiedpjJWq67cWrAahxzTtxHTycysXEu5NLm/baoCqtQw0dTQDb8++QS8+M9HYWeyOPAnJ+H4kcsGq+f8v9/g/nvG4s/XXY+dBuyFea2LUO844tB1c1ksmD0bV4w6RyIetvnhrvjDhZcgoL6MH5A/GyjHKsHqg3ewvKoKVh0Bq67joOD7GLjfQdj2h7sI4KUW4nh2K2D1tlsxb8ankmsb8LAarK7273n6ArUCK6KABqsropLeRiugFdAKdL4CGqx2vqb6iFoBrYBWYIUU0GB1hWTSG2kFPqfAssFqvPQogHwL/LIvQFPgYCc6VpnnaTJHlNDPNOFZDlLmidI5y1H/IEIaJ8i4HIcniIxg2iylchD5AR6+fyymvvYK6jOOuGgt2xVn60Z9NsdOu++Odb61PnzmoRqcgFct90mUiJuVTIxuRAJAlg7RidpQX48JT/4X94y9Cy5/HsYCVvc57Ei4uUYVI2CkMCr5rxwzb8h4uO26q/Dqc88KWKV7kbmuCqzSIcoAgiXAqkG3qoKq4lhNQrTkC1j/+5vjzN+fi7qm5rZ1E3ctM1/TEKaTwcfvfoCrR52PKVNfx68vHI096FitDLpXXatVqMtRccJZQmAWcVVjAiI/ElgdRT5cT5VtiZFVyr4CcfJatofQDzHy5BPw/mvPo5mWV1goWw0YcvCR+OnIU5YJVt3Ubr83R31dzRVlsmycEsiayHp1GPWr0/Hsow/AydZj36N+gpNOP22ZjtXzfns2/nn/eGy62Wa49IYbkGlsRhqGMBEJxK3zMvjPI+NxxWVXYOttt8P5Yy5Byfcl+kEBYAJ5A9MqYLWl1CKxEhYzVpln6tloLQcYvN/B2PqHOyPPKACGUqQpTMdG6/y5GHv7zZg3Y7pYYAOC4zheZY5VZsP22ZRRANqxqt/qtQIdVUCD1Y4qqPfXCmgFtAIrp4AGqyunm95LK6AV0Ap0WAENVjssoT5AF1VgaWB1ER2rUSxALYojlEoqCiDfmkeJYLVURhCUOx2sMqeSEZmEViR7HFUPo0BG/g2DNBGSzRmFBHPMneSINAutQpQ+m45bbroRYamInOdKWRDBIJlmqVRCt169sd3OO2OjTTeDV9cA283RlCsgzDRiybBkVIACrKpQivCxm+fgoUfH47+PPoxMkuI7fTbF0COOQraxpxRO2QSrdJ0aQJCkqPccjLvtr3jikYfQ2L1Z8kSr7tQq4ORnKYcnNK5kbtaCVSuNMHf+Qmy18x44+cyzYXuePJ3idpXm+xSmSXDs4Z1JU3HlqPPx/ntvS8bq7hXHatv2kuOpQC5/UeXXYRQxdVbBTcOU3FOKYVoqA5b3xRfXn3rLfjBw819uxJ03/wWNtg83DRHGJspmDvsd/mOcdNqpy3asRgk81xMnqWTbVsAt3atK7wRJnKK+rhG//+XJeObhh5FtasS+Rx0nTtjajNXaKIBzf30WnnnsHwLRTzzrTBx49LHwi744UuM0gWM5CEsF/P63v4XrZXDRxZegWKbT15MFSFPlWK2C1dZiKzIZT543unld10a+FGDw/gdj6x13RmtpcbDKKID777gF82bMkHtaLcAqM1YHM2M120Xf0fRtawU6RwENVjtHR30UrYBWQCvwZRXQYPXLKqa31wpoBbQCnaSABqudJKQ+TJdToApWCb2q5VWLZ6zG0nCez7cuVl71VYBVOj9T00AgBVMJPNuRxnp+j/DSUj1RJH5S+iMj6wkkN/W/4+7Cc888I6PtLA/iCDt/MSMcJZQNw0jcqr3XWQ99NuuH7268KXqutZa0rRPvyQg+c1KlXIqFVhYiul7F/+njnr9ej3deex0b9tkE+x3N8qp1BECaBL7MKjWAmK5L28JLj/8Ld99yEzJZt61IqgpQq3C1NgpAlVipjFVVCBZj/qJW7HPwkTjkx8cKHK7pgkKSmuy6F/fpi08/i2vHXIRZsz7F2WMulYxVjthXIwDEXVktoeKdCpxVJVJ00xKdcoSf0QkEnVEYKUcrT5gClmGiWCjgsfHjcNON18OKC7ASH4aEvXoopS6GH/FjnHBqLVhVo/bVAqvITFHMFyR6gSCXa6JcvNQuhQ06ZA3UNzTggl+djuf/9S+Y2SwOOPYknHTqsqMALvj97/DkuL+j3jFRv963cO7lV+E7390Yvl+EYapnpT5Xj0cffgRPP/VfnHv+uRL7wHxUFS67OFjNlwhWmbFqVaIAbOTL4eJgVaIA1DFYXnX/nYwCmA66rX1xcCer1LG68SZ9MWgwHasarHa5N3N9w52qgAarnSqnPphWQCugFVhhBTRYXWGp9IZaAa2AVqBzFdBgtXP11EfrOgp8MViNUC6XvhawijgGmWFiKueknRLOqaxP/oAQMCHINFOBV65lIet6mPDCi/jX2DthOQqMkqpx3FvAoLha1XpyjDsMIslTbejZHd/fZFN8b9O+6LHuBvBcV2Bfe6GUcq7GHL03Q7zz6ku47683oXvvtTD86GOwwXf7SNM9i5f4C2BicADdhGsaWDDtQ/z5qsuxcNE8cc3yRXBbfS0JVdV/E3rSRZmiXPJhulmcOPIs/GC7HWU0X4UViOUUCcuTEAq8fOC+v+P2/7sGpXIevxp1MfboP6DNGcrNq3EA1XWWwi7umZqiles68INAHLeUVhylFWcrncnTPvoIj/3jH3jy4fuRlFtg02UbR6D/1c7UIe+nOOCIo3HCaSPbHKvVHNlq3iqX4rprrsWiBQsqZVUqa5WQleDWJsM1UzheBq8/+xTmTnsf5dTFAcctH6ye/4f/h8fvvRfrd8tgjp9g38OPxIknny4axWkkrmYWUfG8Tz7xH+w7dDBMZr0SuNeUV7U7VqtRAIyEYMaqhXwQYdB+B2ObHXdRjtVlgFU+O8EqAqt0NNO9zaiHKlj1Mpm2vNsq4O4672r6TrUCHVdAg9WOa6iPoBXQCmgFVkYBDVZXRjW9j1ZAK6AV6AQFNFjtBBH1IbqkArVRAA+NfxBvTZ0ERgHIiHzKRABGAZQkCqDQ2opioRVBqYywEgWQELLFCVK6LVPluFSt9KmMRxMYEuzQBZnJ5pDN1aHOycCtywqI23yrbTB8xDHI1XWT5nlCREGgpjo3808VU7QE5jEalTAz41pIgzI+fPstjB/7N8TFVnieJ2Pu3Jnokddh0g3KDFVmmxqAlRpSXhUwG9Yw0NCtGzbttzW22GobZOsbkdLdyTPJdD8b5lNYjoWWObNw1w1/QuvCBRh22BHou91OCpYmkTgj6aplG71tmHDTGHf99Sa8/MwTyGazSA26YDl8T8DK6zBhiEM1kQxZ+ZkcxBDNFuVL2HzL7XDCL05DffceiEQT5rmqa6M7kq7TUrGIm667Fo+NvQeGbeKM80Zjj70HtGWYKg6rfj1V66zSV03DApg1S6ct0TELnwhvJW0hxbzP5uDdKVPw/ptvYcLLL+ODD96BEbaijvmoYYCErJoHMzyUExv7H3EUTjhVgVX1Ujmy6ivAgYFD9x2KuZ9+JDEN4jQm9ORWNK1SbwJ0AJ5toM40kQ8t7H/8icqxmi8I5JYj0hkcJ6hvqMeF552D/9xxF9bp5qIliZHrti7OPncU+u2wI8p+WfTiDrzPPEkqCAAAIABJREFUhQvmo1tzk4D7lBEHAlaZsWpKedVDLK8qKrBK+MooAMexkQ8CDB7GjNVdkC8WYRH6V+IiWubPxf133YrPWAaWpPI8Mfs3DAOJJyiXSiiVi/I5DHz5Y0AV3HNd1Icq8pJ1Yu6tOHr5PUJhS33w3i1bIgq8bBa5ugY0NjWhubkbGuob4DDaoAasDqRjNZMR/TVU7ZJv6/qmO0EBDVY7QUR9CK2AVkArsBIKaLC6EqLpXbQCWgGtQGcooMFqZ6ioj9EVFWhzMiYJHnxgPN6aOhktixYIIFoMrOYLKORbFFgt+wjLRYFEHLtnoVQsbst2sErQRAdmdYSdcCiTq0Ourg71Tk5a24MowOZbboXhx/wEubruiBJfcjEREzIpFyPRnMmBfMUdYdsW4iDAgnlzMXXiBLz49JPwy0W4tgsyWG7oZOrgZesFxGUcCzAtWldlf/ox58+ZIxECHECvOhu33H5n7PCjPeDU1SFJee+VkW+Ox6cWYr+Mv9/2F7zzxgTsOWQofjh4mADKihlWsjqDIJQirTSK8fF77+Ku669By6KFsJxKWRWzW2OCOVJE5WBlYZTt2AIl0zhFuezDyTXi6ON/hu132hkRcTMZJuE0DMRJKLAYTlbOcc3o8/D2xJeQOi7OOPcS7DFgb9FdlGB8Ah2oEjWgXL6B7yObq1fXzssgGDbptjVgEBQbwCsvvYgbr7oKcz76EFbCjNsEqZnApSZxAt9K4JgmzNiGb2Swz+FH4qeLgVUFpQk0BRraJo49YBhap72PjGeC0QBSwsWx/JT3l4qzmM9QZKVwQgfF0Ma+xx+Hk08diXw+r+CiFE6pOIOGhgZcRLB6+13o0ezAt1KEgYXd9xmG408/E9lsHdIwVrmxSQzHcRCEIRzXks/KeWrKSH8bWC21IONVwaoF13GQD3wFVnfcGfmSAquE9NS1dcF8jL3zZsydMV3iFwLmEgPwfV/WgI7fsl9CsViQEjD+EaLqXK7ej8Bdgl5xVivASrAq62MRrtoVsOqII9vNZFDX0IjGxsYKWG2UzFiCfZa1bdynr2SsZnO5CkzX/3vSFd/X9T13XAENVjuuoT6CVkAroBVYGQX0by4ro5reRyugFdAKdIICGqx2goj6EF1Sga8brNKxWu/m4C0NrKYBHNOR/Mso9BEERdiWgagcIolihEEJCxYuwrSPP8a0jz7EnJkz4Odb0VCfhQG6VQPYnotNt9oWm225jYxGM1/VSJVjluPdLLe6/+67Uc63VsqaYoGN3Xqvh30PORzd114LMVh85CKWkiwFAZPAx6N/uxsvPf0E+m65FYYceiSae62FUGBqBfxKfqkpAJMA98lHH8YjD42HS65LtyqjA/hzKcmyBLTRg0oHLp2KZboa4xh7DhmGfQ44FJm6egRRBNv1lBNYslPp6yUotfDfxx7FDZddiLC4EGXDxlkXXIo9+yuwWoWQ1YeaIHD2rNmY+NpEbLHFllh7nbXbcl3pEqYbksePU2DB/AW4+5Zb8Nj996GeUDX2EaUxXHHaAoFF96wBRBYCI4N9jzgKJy0PrFoJRhy4H+Z//CHqMiYSRjkkyj1s0+lLz2oI0Eib2Aa8yEYxsDDspOPx85OXA1bPPQ//ufMO9OzmohD7MOEg22M9nHD6Gdhtj/7iHG1zbNLpGkaoq8uhSOcpQfvKgFWLcDuFbdnIL5yH+267CXNnqvIqOqrFsRoEAsrpKPYDFr358ozxuSCA5UuD1S75dqtveg1SQIPVNWix9KVqBbQC3ygFNFj9Ri2nvhmtgFZgTVJAg9U1abX0ta5OCnz9YDWnHKt1OQGhiztWmVlqist02gfv4v577pSRf4FRdMUSVjGGIIwq4+aQHEyO1cew1ai/5+GHew7ADj/aE6FktKZgqCadi0Hko8F18Ocrr8CCOTORcW2BmnSaeg3dMfywI7Dud74joI+ntIhD6a6k+zYo4Z/3j8ULTz2B5h49MeSgQ9F3620REhCKA1W5M2WYXkbuE5RaWvH4ow/jqX//E2YcoS7joRyWpSSLtVgEcBk6XNMErfkCgjSWUf6hBx2CuuYeAuoIWiU2lm5djoinqbTPty5YiOuvvBzPPvYgMg5QSE2cMeoS9N97IGK6jemArLhWucau6+LTT6bjT9dch76bbYKDDj4IzObkvecyGURBAMsC/DCB7WXxyfsf4I+XjMaUCc+jwU0RppFk3hJ6hzavhf1ZljhWhx15NE469bSaKIDFHaueYeCoA4dh7icEqzaiRBWFiaOVkQgG4xkciXEI0ghNVg4LSwkOOPF4nLgcx+qF512Ip+65Aw31QDn1Jb/VT7LYepc9cOqZZ6GpZw/Jm6UW8pmuX7qXBUyzIO2LHautfhlD9jukzbFKly+jBOhMnj9nJu6/6zbMnz0TURgijBM+hQiCQCAqnavFUhGlUkG+R+hadRNrsLo6vQvqa9EKfF4BDVb1U6EV0ApoBVaNAhqsrhrd9Vm1AloBrQBHHiUxT7+0AlqBL6fA6gRWZTifANEw8M6k13HD1ZehqS4juatq1F+VU9EVKjPrHPXPeAIoDZsj1HRzmtjhR3thl70GISJYJUbjCDkLjZIIjZ6NB++7F688+z/07tEscDcIYvRe79vY96BD0Ni9O/w4hGnasAj7SFjTGIjKGHfHHZg84WXJvey71dYYctBhyNQ3iCOWmZhCQCUxlLmuhoz2x6UiJr7wPB5/9BHM/HSa5K3aQiWZAmugtYVj7jZ6r78BdhswED/cfQ9kGxrgB76MhLP8iuPjvA8CU2rAnNDnnvwvrh51AZL8fAGiBcPGL8+5EHsPHCyQrx3cqQIrjsLPnjUHl140Bh+89xbOOe8c/GDrbRDEgENgm4QSgZAaDkzLE4A74YVn8X9XXoI5096H7aSwGSkbxwjtVHJqjYhg1cW+RywfrNqJjaMOHY4P330bzfUeokhFRvCeuGIRS7MMRgEkSK0UvZwGhLGBYScci+N/ccoyowBGXzAaj99+CxoaU8RWBCO0kJgu3IYeOP6Ukdh94CBZi6prlZ/pWnUsW7JlVwasqmgLAloTi+Z/hnF334Y50z9V68MCq3JZ4C0ziZlNTNcsc1YJdulY5hrypcHql3uf0ltrBb5uBTRY/boV1+fTCmgFtAJKAQ1W9ZOgFdAKaAVWkQIarK4i4fVp13gFVi+wGkuJEh2Ub7/6Cm665ko01XmsqkcsNlD1qxbdlxyppwuQOZjSYm+lsGQTEz/Yanv0H7IfDNeTUiH+hlYKAym3stIE+fnzcNP/XSdgjCVQlpPDwH2GYesddpS8TxYapamBMIiRmhZcO0VYbMXtN16PT957TwAuC58OPHoENu23FaIwQcJSLNdFGPlyfQJGLQc2UthGinmzZ2Py6xPx5tSpmDVzOvItC9DU2IRuPXphk76bY6vtdkTzWusgYOZoQoDKyXwWXrFUKhX4SjhaLpbRsmg+zv/dbzHllRfQnAGiNEXZ9HDGOReh/4BB4hytgjuBiTEdohZmz5yNK8aMwfNP/hu77LorfnPu+cg095RcUNtKEUQhPCcL3w8lI9U0U/z9njtwx19uRBK0IMdirziGb8YCVpmxWoaDocxYPe2Xy3SswspgypSJsOgFZhapH1XgeIwkDJEw75TOX9vA88//D+NvvZsJrDjopONw8inLjgIYff4o/OeO29DcbCJAAINxAqYDP3WxxQ4/wqln/xq9114bfiUSQHJqCXDDSGIHlglWLQW0+Wy1O1Z3QqtECKgoAILVcr4F99z6F8ya9jE8rjmd1EkiEJVlVeVSGYViXoAqvw5Dv628SoPVNf6tU9/AN1wBDVa/4Qusb08roBVYbRXQYHW1XRp9YVoBrcA3XQENVr/pK6zv76tSYFWD1c1YXjXiWFVeFZTgZLNwLQtTXnoRd914PTwzRepw9tyWkXtxOlbKfqQ5nfmm0n7OSihCVBPf2qgPhhxwCHJNzQg4ek+gZtPpqUqiXJiYN2cGnn32f1K+1W+LrbHR9zdRWapMP7WAIIjg2sxtTeDYKT6bMQ233XA98gvoELVQLObxnY03weEjjkVj914Ipd2eiJKtWIlkh8YJL0cVLhHUea4jYDEN2RwfinOVWbO8p9ZCSeCsbTmq4IjZronKVOXYum274txsbmjGX669Cjf9+U/o1cACKI7PAyV4+M15qryK8QG1bfDV88+cMRNXjB6NN154GohiHHn8TzHi56cqhy7rq3jusi8FTix4ouuWBUx/vPQy/O+f41DHOzQMlI0QNlvoExs+PAw5/Aj8bDlgNYUNyzWQWnJbsExXwC8dxHQnMwqAruHuzY0Y/+Df8JsTTkZTXR0O+ekJOOnny3asXnzBeXj8jjvR1OigjJIq1zJsiUowvSYce/IvMWifoXJ8AeYGM11Vhm9qRMsFq1xjwtIlwSrN0mT1WS+D+Z/Nwr233oT8gnkoFgrIF0tSqjV/3jzJz3VsG4XWPMrlosBcuqNZ0MWXBqtf1TuaPq5WoHMU0GC1c3TUR9EKaAW0Al9WAQ1Wv6xienutgFZAK9BJCmiw2klC6sN0OQWWBVZl7Dwlf4tkpLmQL6CQb0Gx0CrjzmG5JMCQYJJN8QRGaapGvDkST6eoKlFSkhIkZXJ18tHgZuHmsgijELVglXAviFM4jo0Pp07CTVdeiW7MYrWZjxrBtVR7OifuxTXKpnjiVjbPpxZNrGJqbeq9NgYOPxBrffvbUkTlKsIJP2a2pokMHa9xhEzWlfH3JE4R+Gy+J5qNEbMEy3Jg0mMZp7DNGJNffQl/u+sOmCx6Ij9NYyxsLWC3vQZi34MPRmDQm6qyVj1CXAFovG7O2jNTFUjCCK7jSVu94SiAmhgRjCSGS0BMYhcT7NoSYyBwNY5g2xaKpTK6deuGB+8fjzG//zUaMyZswkGO8BsmCpGD3543BrsNGCAj9dRG1qLyoqYzZ8zAVWNGY8oLT8MmjDU8XHDlddhm5x3g+0WkpomslGqF4vxNTBOO6+Hj9z7EZef+Dp9MfQ2ebcI36GgF7NRFYHrY57CqYzVoOx8dr3wGuP5eStjpI0xCOE4GESl0asC06VSNweF4MzXQUJfFo4+Mw0W/PBPdG+qxzzFH48SRZ1aiALjOfLT4XCUCMK+6eDQeuemvqK83EdsxrEilMZgZGy1lYPOtd8Xpv/41eq67jjicuX/oRwJMJfaArlzbwsdvTsWDd9yGfKlVoLJBx6plwXUd5H0fQ/Y7GFvtuDPyFccqZaWbdeG8ORh39+2YOe0jGfHfedcfoY6BrwBefP45vDl5qsD+oFxC4AeI4rBTwWpTczc01jfCyXgAnde2i4379MXAwYOQzeVEq1rA3uXe3PQNawU6oIAGqx0QT++qFdAKaAU6oIAGqx0QT++qFdAKaAU6ooAGqx1RT+/blRWoBavjxz2At6ZORsuiBVK0Q4coYRAzIgWsthKsFhBwrNlfNlglUGMxEZ2WbL1nvqk4NrM5WF4dmuuycLIufL+MfltvhwOP+QlyuSaViWoY8BwLU195Gbf/6To05rJMw5Q4AHGkiju1AlUJVCvkNmXVlKlGtDmm/6P+A7DVTrvCT2gxJKw05Ti8X2ZgppLzSWeoAZh2BUQSBBO3KdepaZgIjRRWGOFvt96Ctya9JsCtmtuZJgEKJR+D9z8QewzcB35kIDaYP2rLyLxKeBUPq3KeEtsSQFcAIeEn0TC1IlSlG1Q+uF2aIDQsxMxuNQxkLRtPPvoPXHLBeXCCebAzNny6ak1LyrXKhoOzz7sQP9p7oLhNGUfAkXSBztTMNDFn9mxcOXoMpjz7X2QzBlpKIdb/zsa49M83wu3VG25lZF6uxTIlz5aKe14Wjz/xJK4bcyGShZ+ytQqGTe6bQykyse9hR+LEX54u0QwqN5XOUIJdVRKlshpk5aqf2gEsWbIRiwZNjT3wwLixuOSsX6I5W4ehI47DCaefLs8eXccKrCaiTX19A66//FLcc8P16N3NQZSWwUl8hzoLYTcBK4eDfn4aBh9wKDIwYScREsJVx4LFeyPtdk1Mf3Mqxt9yC0pBEV4mJ7u6jimO4mIQY/Dwg7HFdjugWCrBltItQ1zLi+bNkaiEae+/h+222UZg9KRXJ0px1VZbbYk33ngDH374vjxTdK2yKKz6PwuyLvLsEvga4mzmGskzYRAim7IGzPNl1q5puwKBHc9DfWMTGhsbQbDaUNcAN5OhDRimZWPjTfpi0JAhyGazXfltTd+7VqDDCmiw2mEJ9QG0AloBrcBKKaDB6krJpnfSCmgFtAIdV0CD1Y5rqI/QNRX4usFqNlOPOs+FU5eREqPNt9gG+/14BBoauoNBmwSPrmPhg8mTcP2Vl6KpoV6NdhMuEcxVgFRthqggO9OqwLdU2tm/s3Ef7DV4XzSvvY4Ce2JlVFECdIpWoSbZlhQo0VnKLNc4EcClskkTZF0T706aLDmjZhrBsi1xhMp2USjwtcUPsM/wA/GjvQcgtR34YSiuUxpbSdKkfEpG4AmHpZNePjMOgF/YjiPwlO5gBQ8tiQXguehYTUMf/3nkQVx/1ZWI/QLqXAMhwTXBJfNTbRdFODjjnAuw14AhCAM6Q522BnreOkHgrFkzcfWYizD1hadgmaSQFgrFGLsN3g9njx6D2A9kuyQmFFduU0YXUHvGItx68424+5Y/oz4qIo0iRLYL38jggEOPxgmn/UJcmbwfwYV0vFZiGxRTVZEIfNV2DRqxAYhZl2C1J8aNuxcXnnEGetTnMOy443HiL05FvjUvwLwNrCYxGhobce3ll2PsDTeiZ6ONyAgUwCYstU3ZPgiADTbbCiN/dy7WX38DuLaJMu/R82DGdAMnSF0Dn0ydgkfuuQstxRZx6NqmjYznCFgtRSn2HjocW+7wQxTKZQHAAo4tSyIA7r3jZuTnf4a+fTfHp9NnoN9m/TBv3jy89toEcRi/OuFlAasssyLorr40WO2a77f6rtccBTRYXXPWSl+pVkAr8M1SQIPVb9Z66rvRCmgF1iAFNFhdgxZLX+pqpcDXBVYJGjO5HHKZeuQcB15jDr4fYfMtt8GBxx6HTKZRcj451s6p+Pcnv44br7ocjQ05xIRqpg0jVqPNS3OsEggSzHJsPuI4vZfBTrvvia13+CFiwxI3H+EdYZ/reqoYitmndDjGgYyK03EYicvSgOu4wmIL8z7FrTfciHkzZ8B1bIQck6+UaNkxT8l++QR5v4yddt8du+y1N3qusz4COT4BJSEjHZy8Pk76xwIdpazJssS9ymvitcnX/AyOojuI/RI+m/4pHrn/Pjz893thI5CYgSgB/NCHYxmSUerHQMnM4fRzLkT/vfsjCgNxCFejAHifBK2zZn2GKy8ajUnP/ge5bCK5o2nsoqUYY+Tvz8GwQw8X1ykhM7ena5cXaqQpPNtBS7mMUef9AZMe/xcazBCBZ6GY5rD/QUfgpJGnwPf9tvUhfOS9EHASRCvGrH5VVj5Y9TJiS4qkGClBx+pDD9+PUWechqZcHfY99lj89BenIZ9vFZBZ4bOSIdvU3IQbrr4Gd1x3LXrWUxlfXMkIKawBym0bLoqxgyNP+DmGHnwIbaj0NSON6FpmfIQBuAY+nPIGHrr7dgGruWwOtmHL+bg+5SRF/6HDsdUOO0k5VUyba8WV3Dr/M9x1843IiFPahutlYNse6uvr8cILz2G9ddfFqxNeQYkFViGjAGJxAav7UFoY4k7VjtXV6k1RX4xWQP0b1f9vr58ErYBWQCuwChTQb76rQHR9Sq2AVkArIP+jXmuB0pJoBbQCK6zA1wVWq1EAmUwd6j0Pdn0WUZTgB1tsg/2PHoG6+maESSRj/BzTfm/Sa7jluqvRkMkglFF6OlYVkFoSrvJm6UBVrsZU4FWcAnVN3bDbXv3Rp9/WMB1XwFYk+aMErZaCouLIVG5KcSMyisBzEJZ9zP3sM/zj73fi43ffR9Z1xFGqmKopmZoEc5GUUHH/GAtaWrHhxn2xw667YdPNt0B9c5O4TpnTSrjI6xLEyGPEarRd+rbk+iv3aBoIgzLmzp6FN16dgH8/8hDenfIGPAbeJiw/4jVz4xRGGtPsiTA1UEAGZ4+6FHsN2EsgZTWLVu4rTeA4LmbNmI0rR12EyS88Ac+NwXRTI2SUgAuroRvO/+Mf0W+LLVD0AxlFJxWWcimWafFcXh0+mfYpLvjV6Zjz3mRkPAMtqYf9jxiBn438JQKCVbMCTxmjytgFRgq0Zb0u5VflxEBiJkiiGN0aumH8A2Mx6oyRaM5lccCJJ+GEU09DviWv7ocZtHQAVxyrN//xavz16j9i3e4eymlZ6RilAmoNl+P+NuLERs/1v4szR12Ent/6NhxC0zBFZBPCxjAdA5+8MxUP3HkbCqVWKaVybBe2ZcKwTBRDFQXQb7sdUSiWZDxf4hFcF4vmzsa9t/4ViV9Ej249UCiWsXm/fpgzexae/O8T6LPxxpjw0ksI/KLA7jCK2sBqFa5qsLrCb1V6Q63A16qABqtfq9z6ZFoBrYBWoE0BDVb1w6AV0ApoBVaRAhqsriLh9WnXeAW+brDq5RgF4MHKeojCCP223BYHHnMM6nNNKCOBZTuwYeCjqZPw58suRXO9dNEjZfYpYeJicQCVRM9KjijdqlVSyWgAbl3f0IjNt9sZffpujt5rrYUgiRDT+Wox25Rbm9IaTx7Icqw48FHKL8J7b72J5575H2ZPnwavAnUJVuloJRE1klRcqQSJNqMEgrLASE57p6aLjb7fB31+0A8bfPfb6Nm7t7h1Lc+V/M+I2a6JKa3xdIWmYSSZtvmWRZg5fTrefXsyJk54EW9PnYpyPi+FUWHkw5dzGDCiFJG03KcwpTiMGaseTjz9bOywy+6SbdqWPStgNRUHK2HtrX+6Fm+9+ixsh1baBHbCki4bLWGKjbfZAeeNugBNPXoiiFXGrGTNUlWTSjmwTA8TXn0B5591GtC6AGYuh1332Q8jjv+5jLoTgFahoQKrypFZfbWPwFchORNbmecLdKvvgYfH/x1X/O5s1HtZcawe+4tTUCqWRNuqU5nHqquvx21/uhq3XnMNutdbKKW+REHwbhKm4Do2LMNG1s1hUTnCkEOPwvGnjBSdPdNEifGqKeEp8NFbUzD21lvQWmxFvZsBLdO2YwoULvgB9j3kCGyzw05Y1NoqsQ0sO3Po4J0/F/fdcQvmTP8EW2yxBeYtyOOD99/GOuusA7+ocmHpWGXUROCXJfqh6litBauiGSMUdMbqGv9+qm/gm6OABqvfnLXUd6IV0AqsWQposLpmrZe+Wq2AVuAbpIAGq9+gxdS38rUq8LWD1Wwdco4Lpz6LOIywxVbb4uARI+A5GTAek05Tukg/enMK7rzxBmQ9DwkhKUukpMep3bFa+7UUUnH0vAJXCWBl/J+A0MthrXXWxYbf/x7W3WADNDQ2SQmQ7CMFXTGCwMfC+XMx89Np+Oi9dzBj2jSUCnkBg7wocW0yd5XFUjFBoAKkBGWmweb3srgYed5ymc5SwM5k0K17d/Raey30XnttdOvRE3UNDchksxJtEIehFIItXLAA8+bMwazp0zFj+nRpmy+XWir5piZCv4xSuSwj6BzVd5DCZwaqZcLmaDm7rwwHPdbfEE3d1mL31GIgk45ROnTDoISZH7+LuHU+YCUCZ13DRRrGSFwL5TiD/Q48GD8dORKs3pL6LZ6HH3T10l2aAJn6LP5+1234v0vGwLWA3uuth3XW31AArmmRELLcSQHW2izcpcU48HthGgm8rc804aMP38N7rzwP13Kxzmab43ubboo4imWtCIetyoeX8fDGKy/izZdeQlOdBd9kARZgRRBYyqxbjuc7dAzDQmOPdXDQET9Gti4j6wXXRQ4ODNvG/M9mYsLzz6Ec+siZHmLLhOvZkslaimLsskd/cSATrPMaaFumA7hl4Xw8NG4spn/8Eb6z4UZYd/1v4+0pk5DN5dC7Vw+8+Nxz+GzObERRAL9UFLfxYvmy8iyznEqD1a/1TU+fTCuwAgposLoCIulNtAJaAa3AV6CABqtfgaj6kFoBrYBWYEUU0GB1RVTS22gFPq/A1w1Ws5k6NGZzMDyWTVloau6Odb+3EUy6B+MYfsUFml84H3M+mQbbsREJWDXgLAOqKicjnZFkjCy6MqUsirmm/BlH/GlJNWwLXrYO9Y0N8DLZttxOugkLxYJkeZYLBYS+z7BTGYOPUo7CJ7AME34UILUMGVs3JX9UmKbAMnFJEnJKrqq0ZUlcAMfWuR0zZnm/vE5COUYK0OFJoEvwxsIpjotze8LZNE4Q8PuEcn5ZzsljJ1EIpBECbkMnbZLAEpJqImCdvVxDpSRKSqSYdVohrRxvTxO4vEaHQDOFlbCFHogMFmzVIdPUhBNPOx17DdkH5TCS/QlWmUQQpjEMlltJRqmFKy4Zhcfuuwc9czYCBr8KSVWZsRyZ53XImXn+Wtcqv1f978RAZKgIBsvw4Mc+utkx4sjAIq4XhWqLS2B8A8Gp2DsRpSky1CsOEDmEuAYQpDLebxi2KguzAS+Tg2ll4HkNyDXlkBoxPMeDl7owM57EMMSRLxmsGdMDTBueq8AqnbuN3XvB9bLKMcsHS9bbQBwFmP/ZLPjlMvwgxDrrfxvrrr02CoUCPvzwfUz76CMkcYhyqSiO1Wqub/VfoQLNCqyKq9fkc8z14HNrioYE4hJdYbswbUv+IFDf2ITGxkY0NXdDQ10D3EyGzWjyh4SNN+mLQUOGIJvN6rc7rYBWoAMKaLDaAfH0rloBrYBWoAMKaLDaAfH0rloBrYBWoCMKaLDaEfX0vl1ZgSpYJfQZP+4BvDV1MloWLVBt8+LmjFAqlVDI51HIt6JYaEVQKiP0S6p0iYU8UspDoBjL96StXtx5gh0VNLMsZHJ1IFjNZbOwXbau2wqwkWxV2B8dpARkasif/Ew5IBV4a3erShWSAFVdCkRIAAAgAElEQVQFpVQBUMUlWS24aisI4iFMAZ7MWBWSWAGi5GSkdbx/AZAVBli9B94B74+HYikWUaGA2sqIveKY/L4Ciuq4Cq7K/VeyRlWGa9q2Dcf1q9tVnz/JfE1iuRaOjSvgSrjqy3oQ1HKbJKFvVpStAalKAxkpr4jJbZSSPJeCmbLevBZ+XdFYnZ/fY+SCh/U27Iuz/t8f8N1NN0G5XIRHB2jKEXuIfjyPa9nisL34ggsw+eXn0C3LgfdIdE4SE5bBkfkApslqL7Uu6iyLf8WcWsGvslaq8Mqu3FZkAEwsqO4pwLnmHyvhpmPSRRsLqJb7Z8KBPDMqR9dybIGRrpOFYTnwMiyYIty2paTKpLPVMsXpbDHfVyCmA9uyZTt5vsTZrGIouGZ00IpbWbJn1ZpyveQ5TQnMQ7S2tAg4DwMffrkkcJzfX5pjtfrs8llXz7PVFgvAfzfyRwNL/Xtxsxlk6xrQ2NyI5qZuaKhvFLCamobEaGy8yWYYNHgwsrmsWmvdv9OV3971vXdAAQ1WOyCe3lUroBXQCnRAAQ1WOyCe3lUroBXQCnREAQ1WO6Ke3rcrK7A8sGoSEsURyqUy8gSrhVaUVgisVuDqMsAq3XSu51bceLWZnJ8f9a+uzZIQld//HFhdotiquk31cxUyxW1QVLkPBT1WAFnt5yocFVhcs8/nt1E5plVotuS2td8XuLjEseiO5TkYMVAFq/xaCo8ErAZIo1DBXwGrFXdo5Vid9fwmdI6mDmJksMvAITj5jDOQra+T3FmCXdfzELDAiw5Ww4Rr25j40gSMPvcPKM+dDscloyagVtm1JlMUklhcryv74jNYu44rcpw2UClw1JFsW9fJwPX44cG2XTiOApaMCxB4KXBVfS3uYtsWRzNhZpujtALPCZe5FtX1qP06CgL5fhSE4kYmVC2XSxLhoMBq+9pVHavqetUfBqogVxyrLGRbAqx62QwyBKtNjWimY3WpYHWQxBFosLoiT4veRiuwdAU0WNVPhlZAK6AVWDUKrPxvjavmevVZtQJaAa3AN0YBDVa/MUupb+RrVmBFwKpyrBbEsVoqtMAvlaWsadmO1S8Gq47rypi/aq9X4/vVifXa7NRaqFbrTv0yYHVprr1auCoOzpqPxUGqApkdBatLHqMWsNLlSKdmIsVaCtgJnKsBqwljAuK4DQBXH5NaB2RHH50UsRRZwXSRelkcfdLPccChR8APef8hLIu5tRbKYQDHcRD5oZRb/fOB8bjp8kvh2hHMlEm5KmuVUQOJlcKK2x2rX/Yaq2B1afsty43ZDlYJRh3Is+Zm4bieAqsWnz1CS8JTRwFMOlYJUwWkVvJcBbLWjOoTrKapZKXWrlP166obmO5VZu76vo9SqShwVTmQNVj9suuvt9cKrCoFNFhdVcrr82oFtAJdXQENVrv6E6DvXyugFVhlCmiwusqk1ydewxVYEbDa5ljNt6gogLKPaLlRAMsGq56bRS6XU7CrAlYp4YqB1doogBV3rNL9V/sSSFqBZNVM0iXBau1Yf0fBavuxFge4bVCULtRKjIJyrsYyRr40sCrHqhLopThWa0flv+yjSbDqWA5CP0JomFh/o01xyq9+i75bbYc0DqkYgigS2Fh1znqOg1K+gOsuuxz/eewBNDopzCSQ0XxmwIZIYbebNL/sJaEjYNUUUKrAqkXHqpuBm6FjVTlTOe5vWYwCqMQG2Aqoisu1AlWrYLV64dX7rq5TLWDlehKgxhHzciMZ/6dbVTJYfR9xvLwogJV3rDoZT6IdbMetRAFox+qXftD0DlqBJRTQYFU/EloBrYBWYNUooMHqqtFdn1UroBXQCtDF1RGeoBXUCnRZBb4YrMYCh5RjtQJWvzBjddlgNePlpFinClYJrqqOVZWqql5VN2Kbe7XyPRmZbstOXSJjtSZbVWBqJXfTrCS2Cuxb4q1i6aP/7VmoHN1eKbDK8f5qkVW1xGkpMQByPV8CrAoAbosCqGSn1jy9HXkjZNkXR9Y9h3mpJgoBsOvAfXHSL89Cj6buiMNQtKceBsuSKuPqQRzjg2kf46qLL8IHkyeg2UsQlALJLA2jBJa1bLJKt+7yfoFemYzQqmOVZU8KrHqwHU8+Ox4zVpUzVeCpuThY5fdcgliBros7VqvPShWuLula5c8lzkGgeIiy76NcKqBUVBmr/Fntq7OiABYDq336YuCQwfLHCx0F0GXf1vWNd4ICGqx2goj6EFoBrYBWYCUU0GB1JUTTu2gFtAJagc5QQIPVzlBRH6MrKrA8sLp4eVXngFWWV9WCVTpV+apGAiwPrBLkVUFrFb4uVl61jIzVWji3JFxdEWi6rG2kwEpKqJaVsaoiBKqlWKr4qrJtBfKqgisFb2szO+lYJcgMGQewRMZqmrQDus78m5KRGDDYHMVR/hQIIgOxm8NRJ/4Mww4+DJbjyjqJa1YAN8SZyXgANlu9+NSTuPHqy7FozsdwTVZL8QlyEaG8zH9aXwxWl4eKlx4x0JZZarGkis5oZqq6AlVdNytOaXGxMmO1EgUgRVeMA5B9lu1YrcLVJaFqLWyV0io/QNlnDEBZogBUxqrKp619xqWoqoMZqxqsdsV3bn3PX7UCGqx+1Qrr42sFtAJagaUroMGqfjK0AloBrcAqUkCD1VUkvD7tGq/AFztWI5TLZXGs5vMtnVpexUzLKlgVuFSrZsWVKsVHlZ+tLFitQtjq4Wvh6tKyVZcEqSsHVhOkWDybledvc8hKwzwhqxrtV25HllMxBkBFASwNrIqDtsb52Jlg1TZs+Bz551i5kcJILZQiA72/9W0MPOAAdOvZq+JodWXknQBS7ilO4FkugkIR/35kPN576zVYZgTEZMZsuGfu6jJ+ef6CYive77Jdq8sGqwLcLVOgKj9ccatm5TNdrLbLbFXGAVQdq+3lVSoiQIFWFlhVn1Ei0SXBam0kAL+WdYtjBL4P32cMQAnlUjVj9SsGq7aL72/SF4MGD0Kurk47Vtf4d2d9A6tSAQ1WV6X6+txaAa1AV1ZAg9WuvPr63rUCWoFVqoAGq6tUfn3yNViBWrD6wP3j8PabU9CyaIG0wNO1GMURVHlVXsqrJGO1pryK480Ea2rsXbXWc1RdOTM5Ap4KGCOk8jI5VB2rnufBqslY5UB4bXu8/FJVGeVXYE39fEUdq0sWYC0GV9vcory6pRVX0UGqrp8GQ96P+m/Zuu3e1Fh+dX+CVCFv7Q7WGrBahartIFdBOgVGVfSA+qjmq6qMVfmIQiRRiDiJkVTgaxsk7sQUFDM1kDBBwTSQMksVJmDaKEcx4pQt9Zac1kgqZWOinVonfrJNGxYIQkMkKYusuJ0tpVwrD1aVw3NJuMr/Xtqttz0rpiraostWSqtcfs5KeRVdqirflw7V9pF/i9mqtgWn5nuqzKod4ApITdvLq5YEq3HMnynHKsEqy6sIVoOAGauqfKz6WmYUAJ3ZpgK6BLyMtTBtlUnsZjLI1tWjsakJzc3dUF/fKLmxkrEqYHVTDBoyREcBrMHvyfrSVw8FNFhdPdZBX4VWQCvQ9RTQYLXrrbm+Y62AVmA1UUCD1dVkIfRlrJEKVAHf/WP/jnffnoqFC+ZL7mc7WC2iUMij0JpvA6txqEBRFayKk7KmgEmNybeDVeZdZmrBasaTFnYFrdSvULXmxc9nrC4OVmvB6Yp8XT2BGnSvAMEKKOWo/uKuVAJVBTqRKGfpF7pYOQu/BKStdcNWgVq1yAqp2XZcAasV7URTuh6lAIkfvrgg6VKNoqANwH4VYLX24TXSlJ7axYHmciBu7cD+yuSidtY/nPbnhlDSFrBKmKpcqxk4/JqQspKxyudSZa0SsFayV+V7la9NE6bFlF6qAfkDwudhqoLhynVM12qIKAglV5VglXEABKsCyCv5uO1/ICCwrkRc8DwGc4Pp8l0crBp03to2+AeJbH0DGhobFVhtqIBVGHAcD9/rswmGDB0qcRv6pRXQCqy8Ahqsrrx2ek+tgFZAK9ARBTRY7Yh6el+tgFZAK9ABBTRY7YB4etcur8CqAasZcQdWwaoCYou7+RRsrbhUmcNak7G6IjC1DV6Zi5diVSHn0mIAqt+jc1QctysKVgkdjcVH/5cGVtu/Z7S7XQXIKrdvO1iNJF+VAFvGy+lYjSNxtLbB2cpo+lfxAItHuOKmXZWg9MveWy1Y5ci/OFYJJcWxmpEPAkrGGLTlqlagKgGrAFeC1UrBFZ/PKvjktSyZhVv9b4HfFWdzFawyQqNc1mD1y66h3l4rsDoooMHq6rAK+hq0AlqBrqiABqtdcdX1PWsFtAKrhQIarK4Wy6AvYg1VYNWA1XbHKkedl3x93rFaA1nbIgE4tl5x+dXGBEgma3tsAEfbl+yer47gt4PU6ui/Gs9XDtVqFMDnHavqZ4uXVykv7LLhKu+xDaxWgG01Z5X7tYNVulZVcVUVrIrbsRIDUAWrS89XXV7Z05d7QFWxlIoqUPot/VfdZcWkVg2uXxCj+gUXtbz7+fz1LOZYJRytllcxW9WlazWrwCozVulUrXGrqvIqBVa5TTUG4PNgdXHXarXIqhrnwLVSUQAEq8xZLcvXCozT2dz+LAPasfrlnkq9tVbg61FAg9WvR2d9Fq2AVkAr8Ln/B9CSaAW0AloBrcCqUUCD1VWjuz7rN0OBrxusZjIZZLJ0rC4ZBbA4KFsyJ9WUJnr1UYVTbWPUNWB1STcrgeCSrsv2fNP2QiIFvWrB6tKAavvPVdzB4hmtaqxfwVXySIG08jWhawWsJgoWVgFuFci2Abq4mrMaCFxlviphnZRb1eR0Lh2sKnC3cq+q/jXOYXWhlcDbZR91afpWt16e41XB12XDU3M5PyOUXNpLzseR+ooz1XaYsZqBLVmrjAUgcHXaxv8JV9vcq1XXqmUpV2sV3FdyVhX8XjZYrcZjaLC6ck+g3ksrsLoooMHq6rIS+jq0AlqBrqaAdqx2tRXX96sV0AqsNgposLraLIW+kDVQgaWBVeajWm3lVUtkrJZ9xAEdeCuXsVoLVhUEVYBsaQVFS4JUlUHZvn31558HrLWuwHYQWwWaS36uug3bHKSVYqkls1XbHa6JAqdtJVeLA1bJaK1xqMq2NRmsdIPWgtXafFo1+h8jZAxAGCKmczVm27xqnK+NMqh93ES/LyizWp7/k8cVPdtcqiv+MNeu3dKB74ofqw3IMv5hGS7Z6ja156oF7lWwyjgAp1JcxRgAFj3ZlqtcqZWSKmaoKqdqe5FVW1zAEmA1rsY1VD/LvwEFvP8/e28eJslVnvm+seZSq5BYhCTE0lKrMbuMGTCMjIWHRWhDLAaDDQYbLxiu7evxOuNnnrnPvdeeP+Yuc+f6znjsGT+AhDZ2hIdhkQRCNkigrbulFjICult7L1W5xXqf7zvnRJyMyszKqsrqWvILSCqXiBMn3nMyn+DX73k/+oyKvlFGbhyJY3XtIy5HiALbRwEBq9tnLKQnooAoMF0KCFidrvGWqxUFRIFtpICA1W00GNKVHafA2GB1uYVOawlRp4tkA2CVCuvUdPEqgqo2lKs+XxEJMAZYpQGwQWsVPlYzVunzdYFVYqsawBbRAAbI6sJYds6qgbkMMDVYHRQFwGA1TRnOJXGkilbxeyVYrcLLQrcNglUDuNcDV7d64isorKqg0bxSBagUWGXXak0Xr/JUIShe6s9uVVcXsxoOVo2+NE8SDVXtIlYMVzVYtYtXURRAt9Ph4lUSBbDVM0TOLwqMr4CA1fG1kj1FAVFAFJikAgJWJ6mmtCUKiAKiwBoUELC6BrFkV1GgosAwsOpmOZI05QI8rdYyWpsAVhUAVQ5UAwurMLWAfSOW+9vO1SpYNSmh1YFXy/XVo9+ZWuakDnKsGgjr5I4FVvszWllTNpCqtm2ouhKskpe1LF5VBatxEiE/hWBVs0ntXFWq0bWM2ggUD9tGOVgnWRirf94QLA3YhUrFqzwdB2AXr+J8VQ1XuWiVzlxVsQC6wJV2rNpgtVrAys5YJceqgFX5iRUFdr4CAlZ3/hjKFYgCosDOVEDA6s4cN+m1KCAK7AIFBKzugkGUS9hSBQgW3XDd9Th0/36cOHYMDsHAnMBqgm6ni1arhdbySbQtx6oCTAlyypzkXFHt2iPnnl4iTxmZueMwtKo1mqjXmmg2mwhrKuuSwKpZgu5WMzO56FQZEVB1oY7KV7XjApj5VSooVTNWKfqAslDtpf70nPs/IBaAYanOWB0ETqtgdYVLVmezGuBK+mWZcqSaBzlW46iHJI0LsGo7a82EsW9AVytdNQxyEjgsza4qEoCzDjQxJYg8rHiVykgddebBWaga2a5y7CpAV4+rDeVNvITtWDVgNayp4lWcs1pEAegiVr4H1y0LVxnYSvPXdgSrImI098uxMo5V+svFq6IYUa+LTrfNxauiXo/fX9lPr8wNdlXMBfXBoYf+3vBrzn4NUWvU0Zidw9z8AhYXTsPc3Bxq9ToyB/CCEHvOvwCXXHopyBUumyggCqxfAQGr69dOjhQFRAFRYCMKCFjdiHpyrCggCogCG1BAwOoGxJNDRQG9FH4wWCXHaofdqqcSrBLH68vMHLC8fzWwWj3eHugq6DTO0ipErRazMvvZYHUFpDWAdoRjFVYBK85j1VB6EFhN07iIAjBg1QBZZsbWha0GVu3jbD0UWFVHly5SG6xuz6+J6avdd1dHAbhWFEABVnXGqh/o5f9uwNDfFK+iOUVOVxMVQJ8JWN2eYy+9EgU2UwEBq5uprrQtCogCosBwBQSsyuwQBUQBUWCLFBCwukXCy2l3jQKDHKt0Y0OO1U5nY2CVFsITqFqLY3UwWFXOQZPLapb/D/rrusZlWLoNqxBOwTjlSM2y/jgAEwFAn1fjAAq4qR2rQ8FqUbwqU35OOo+GruOB1ZXFq0qwSv1e6SFdD1jty2ftc/ZuLVil+TeqeJVxOvdBZhMXQePfl7FaR1G8yg8R+LTcn5yqPjxXxQAwXNUxAD4Vt6IoAU85Rwmu8kZjKI7VXfO7JxciCgxTQMCqzA1RQBQQBbZGAQGrW6O7nFUUEAVEAQIj4/AEUUoUEAWGKDA2WF0+iV63hzTq6uXQo6IAUjicNeqMBVa59JB1N9WXmQkHjoalVZBqL/unz6qRAWZ/+9KrMLS/eJWBrWU2qg1Xi+dF5IHa3wC+sm3djs5xZYxrwVgDdXNQDED5YNdqnCCOe4jjCGkcg1yr9H6epUjzVF2Kdr2OP6mpJJUS2P7JLHTuW86/tp/UzboJpiiG4Vt/xIABrTzetKSels8HAfwgRBBosKojKAI/KFyqCqxahas4ooKOVe+Z+cOZuQTgKfpCogDGn3aypyiwAxUQsLoDB026LAqIArtCgc26p9wV4shFiAKigCiwmQoIWN1MdaXtaVBgfLC6hKjbRTIGWM2yVGWUjgtWKzmopso7AVcFyzgfgF4Vr3nZtykwpJexM1TjthSo3TBYJZhGGbI6F1WB0/J16W7V4FR/TvmkJjpgBXSlwlfoL5Kl4GqKNKEHgdUISaxdq2minZIarCpK2zc1dSrqiOlK59Qb1ewizGppbn26pinPSq+NwxbtV4Z8wHlHNTzo1lvNDc4qJfdpECAIagjCGvywhjCsM+QPAuVGLZ2qJVwtCllRQSvOXS0BLo1n2gdWKRdX5a0a2CoZq2uaPrKzKLAtFRCwui2HRTolCogCU6CAgNUpGGS5RFFAFNieCghY3Z7jIr3aOQoML161voxVcvURfNwwWKXV6Hp5t3GikqrV9wwgNPvYMAyVIlg25DTPDRytLvsnV2g1f7XvNcFR2ocjBYh1lrDUzmddAVaLmICyfYKq/EgzJOxYJbcquVZjZCkBvER9ToWzDB81uaiMkQmN0n/G2+yl9OoIc2T/LS1rq7IMBjasEPbws+Zc+Grw5qyXyI64RAVW9TJ/dquG8MOQowDoUQWrJVxVsNWAVf7rUyGpKlgdVbwqk+JV400/2UsU2NYKCFjd1sMjnRMFRIFdrICA1V08uHJpooAosL0VELC6vcdHerf9FRgOVhN0u901Fa9iqErL5DcIVk2+5obBKrtcmcbyX7Mkn0hosTyfCkgVjlQNR8eBqn0g1XasKmA67MGY0vq8gKrkWqUogCRFHGnHahKzg5WLWOnIADOjGI7qAlZ0dZTmOi5YXTkrDbA1LZpCVg6cPFvhkLWPX915euq+AyvAahhyHAC5VYNaDZ5HLlblUCV4yu5Wk7dKYNVTxauMo9XxBKyeutGTM4kC20MBAavbYxykF6KAKDB9CghYnb4xlysWBUSBbaKAgNVtMhDSjR2pgAF8N1x3PR44uB8njj/F+Z3kNk2SBN1OF61WC+2lk2i3l9DttJH0egwGyUWZ89LolCvbFxmiGgCSI5FBl++jXm+g0ZhBvdFAjQGXglrKEKmgp4KoRsbyPXtJ/4ooACsewM5XLZa5U4M6EoBbZqCplsLzf7molOU8pb4b6MnO235AWsBNXurf/7kNTI2ztHo87VP9rMxYVTEA9EjiWEUBJDGPQzYErDIz1pKNhqqr3aqWTtj+sljKC2scq8pkap+pBLGDvgC2YZUyd4c5X1ceWxYeqx7DBaWGRGsbsMquVXKssltVxwAQZPUJrIZlFABBVeNwpaJVHjlXlVuVM1YJvLrqfATfU8pXpfmeKIdxNQqAYgGiqIeo20O320a320HUi3gcab7weGkXNpXnKpzYro4wcMw5VZwBXQcV4qJYg1q9jubsHObm57G4eBrmZucR1mvIKG4jCLHn/AtwyaWXotFo7MjfIum0KLBdFBCwul1GQvohCogC06bAaner06aHXK8oIAqIAqdMAQGrp0xqOdEuVKAfrN6HE8ePseOUfHoE+AistlsttAxY7baRdPvBKoGmPNfL1Ck/VOeFlmA1QJ2gUGMWtUa9AlbJaUmISW3VTNSyWFX52YoCViZ3dUBsQDUKYFChqUHL/Ve8ZxysDGGVN5RB2SrO1MEZrP3FrvqKVxFIJahKOatJTxWvGgBW116zryxeNWgaq1FYfVOZqlUIO/w2OLMLkhFC7wOio26f1WcKtFfyZFcBq47jKjiqowDIqcr5qgxWKWOVwL6nnaoEVu0CVsrJ6nERKwU+6WHmQ6ILV5GzmOYBFxuzMlbpeRz1uMgbQVUFVnuF47gKVk0mLM1TPheBVYegqg1WA+5PqMHqvIDV1Seq7CEKbEABAasbEE8OFQVEAVFgAwoIWN2AeHKoKCAKiAIbUUDA6kbUk2OnXYHRYDVFt9OpgNUOkm63z7FaBavk5CPoVAWrgx2rCukRcBsOVZWTtQpUi5iAMcCqAVqDwGo1W7X62mhkZ7Ey7rMKWRn3K7/H0DXlqWW3VR4zHKwSUCWYykWQNFgl0Ko0LTNW7esw1zZ6Lo8Gq9D9HdSGXeSKPne5+wquktuYCpSNu7l9rtXRbtfyupTT1eTCUn9I12q/zP4KrBKMVO5Uk7Ea1mrwfYoGIEeqXu5vQVUCm3SMTzEBFlgl1yq5mA0AZ5CqHwaqlsWrVD6ucqwKWB13Xsh+osB2UkDA6nYaDemLKCAKTJMC499RTpMqcq2igCggCpwCBQSsngKR5RS7VoFJO1apWBEBQBus0lJmWp7cqM+wY5Xcq2UUwGiwyiDPVcvCx3m4vB9FDNgRACtv08ol+na+arVYVbnU3wak9lJ+8z4tkbfbzDV4XA9YJahKcNUGqwTwbBetAo2nZloyIK+cysDVtYJV5Xg1kQCrg9USrqqxMDCV5pkNVu3PaPm8y45VX0UBcCRAHSvBqq/dqrQ/PVyOCrAzVtmtqh2yRv8qWDVjQ3/ZaRxF7FJVYLXNUQAmI7eEv3Ttap5ysbV1OlaDeo37J1EAp+a7IGeZDgUErE7HOMtVigKiwPZTQMDq9hsT6ZEoIApMiQICVqdkoOUyN0WB1cBqp106VjvtZXR7o6MAhoHV/igAVZ2dgZL2PtKzqmPVhlBrgqu6XdVeWXzICFh1rQ5yqKr3FMwb19HaD1cV9RwIVqEgKW2mfeOGJDBnXKvkfIyTCFlMYK4KVtWxp2JjHYuR6j8jX/PIu2Cjf3/UAGe1cr7u8M12qKprVQ+VsWqiAvrzVu3iVbzsn8Fqnf+GtQbDVoannKWqclQJqlKmKs1HG6wq4FlGAawVrHY6KmOVQOukwerCwqLKWG3UBayeii+BnGOqFBCwOlXDLRcrCogC20gBAavbaDCkK6KAKDBdCghYna7xlqudrALDwCq5Cqk6/coogDbSXjQ0CmAUWCXHar1Jxas2DlZJhWqxqiIawAKrRO+qS8bHB6tVB6sNWVcWtuJ2s/5l/qWLVbXFMHUMsEpQVblWCazGXCismtdqwKwB0JsFWo1+w+CqgZwDZ6aOCRh27KjZbLtQy/0IrBJUHnzr3Q9WdaEqLl5V44xSgq2+p4pXMdzXWaacyapBK+/j+wVUtTNWizxcKwpgmGNVwOpkf6ukNVHgVCkgYPVUKS3nEQVEAVGgXwEBqzIjRAFRQBTYIgUErG6R8HLaXaHAuGC1vbSEVvskej3KWB1evKoKVhmA+qp41VrBqu1gJZhWVFDX7lYbrNqg1ThhFXDUsQDWaJlrprcG5ab2LfuvOla5MFeG3Mk5dxP0vAJTlbFSgdRRYNWAULt4lXGsxgRTtWOVK8pTASt20ZbgtjoBR4PV1W5Vh3tHbTA9CJCOA1Z5LLTjdNwvjlrur1A0/6+Vw7t6xioVqaIIgBBeoIpXhXXKWC3BKuWsEli1oWoBXLWjulq8ymSpcoE2XbjqVIBV1/cYDM/MzYOKV4ljddxZJPuJAmtXQMDq2jWTI0QBUUAUmIQCq92tTuIc0oYoIAqIAqLAAAUErMq0EAXWr0AfWD1wH06cOKbyUQkopsqx2lpeRntpGe32EkcBxARWdUV0BkxUVCmnXFUNEhk2ZhSmyTjNK8BqUztWCXAFoDxUIoCLBkoAACAASURBVGd6VfiKKACz/N9cXQFS+8BqmafqEkSlrEpa/q/vzGgRuwKD5lZNZZPydeuCSMOKVSUUBZARQFV/eSk4HUfXpyFhnlZgpwVTFVy1s1fVOalQVBXuGmDHVeapcBUVsIojJEmEOE6QMVgtIwTWk7E6tMhUTuropfoD+GrV8atGrNzUK2td/4i74uI8fAiPztDJSyrzyHHTpJuKi1CQVb1fbmU0ABWbooxVmmMqCqDGMQAqY1WDVS5URWDVg+dSFIDlWKV4AP3ahvsMUAGOZaDxoHmQaLhKsREqYzUtMlZLx2qvcByryzZzcmXGKv1DgOuovFfOfXU9OBRbwGC1gebsLOYXFipgFfCDGvacfwEuufRSzjOWTRQQBdavgIDV9WsnR4oCooAosBEFBKxuRD05VhQQBUSBDSggYHUD4smhU6uAcf8ZwHf9tdfhgYP7ceL4UwyMPAJIFAXQJbC6hJYGq71eD3HUQ5YlDF4VWFUPBolZyi5OdnOyw1Atua7VaSk2FbBq8HNyBjJgomX7xFc1q7NdiQWA0p8p0EowSsGp0rHqaQBH7ZkiV2o/wwALIKcBnQGrhBPtHNU+yMowtVrcSr1WYDPjpf82JDWvM8dEBWj3Kv9RgNah4/R57YzVNCU4FyuwSkWQKAqAAKt2qxpnZIE1TcZqP2EcOKdJX5NrWt2Bh0pVo1oRekrvcv7tkG9K6SilrFO1E19dybGLI1XRKv0Zzw21WwlJFYhWILUKT41r1TS3MjvXnNLRUJIzVoMQIT1qddRCHUERUBQA5alqsEqxADoKgJyhfByBf52vSnCTOtofA6DmPEU0JPQPCwRZk0TB1SgGfU/ou9PrttHrdYsxpN6XzmsFVnnOugayenCo+BaBXwus8neICr/NzGJufh6Li6epjNV6DZnjMDzes1fA6tT+oMuFT1QBAasTlVMaEwVEAVFgbAUErI4tlewoCogCosBkFRCwOlk9pbXpUMBeNk7Pb7z+etx/4D4cP/YUg0LCVkkUgVx3rdYyg9XlpZPodtpI445eBp2AHJsGOBFUVTWGlLuQHYaug8DzOQognJllNx3B1SAM2JVHoFQ5VsuK7yXQMm5UBZ+UI5WKCSmoqgCVhlMEWvXnXvGZhlaVnFVGdOxYVU5I4yotlu/r9wguD1rOr7RzVARA4WZVVFLtr+Ggfm4vZedjtT7shLUdrVmGCEBE+bYMWRWwI0it9s2Rm2Jcuv82w1QkeUj2KLtSh2/kDh26EQQdUSjLJMeOs9jfxAGUkJcDU41gxXjwlWgTrdJAu4eNc9jEL+ixtPtOM8pzctA88H0Xnk9/PQS+KlblB4GaRxruFxDTU8Wq6PMwDJEmGTtFszRDt9tlhzVFMtC4UP8VSE2QMnwXsDodv5xyldOggIDVaRhluUZRQBTYjgoIWN2OoyJ9EgVEgalQQMDqVAyzXOSEFTDAkKASQaHrPvUpBqsnTxzn17xMP8sQxz202y10Wm2OBaDl6bxwXOd9urTUn511CpClnouM3Ha0pNl1+C+77cIAM56HWo3yLkPlFvTJnaech17lTsq4VdlpSgCVIWxZiMp+bjJVzZJ/9ZlCjkXhJd2+4oMlAKU+l9AuQ0pwWMM7zk/ljFU7K7V0oqqIVeXUJdDGMQEGnMLEBujIgaKNsuhVma1K59Cux9xBnGmwyhELuh0NYTOkrJe5jv5pUUYgrJguq4DVUdTVYcw+erOxrFrArzfHLOcn8G3cxAry8lJ3HdtgIhuK2AGOiNBREVrTAogzVDaRAPqZVSSLQSm7PqGdqQ78QMFV3/PQgHZLk7OV5innrNLyexUBwOAVDkcJqDO56HQ6eOyRRxD1usi5cFXGS/65FFleQlVxrK42U+RzUWD7KyBgdfuPkfRQFBAFdqcCAlZ357jKVYkCosAOUEDA6g4YJOnitlXAZHve9MUv4pEjh3npMjtW2SHqsGu11VpCa7mFqNtht14rNnmSqqASQSi7mI+CjcScyGWYMgILCKo6GYKA8iJ9zo5UjlW9Xr8An/0FnxQGVUGbDOYI4DIwtbMqeYd+NqjbU9C1pKrKUKvhJsFODU/tJfkGOlMUgooCUK5RFXugIgDUPmX2qslTNa5XNrMa0FpkuWobb3G8zm1ltyOBVQJ2MTLKVU0SRFS8ipaaJwmSVGV6Ii0LOa2cVFbO6VpnnMliGHDccB9sf7SqGasic5Xb0uNC49f3Wn1mf27G1Bzl5HZWbtWMW4XIBqZrYOsHDFVpvlHOai2ssUuaYCktnyc3a1G0ipf/B/Apc5XAqu8z/M8z9Y8GzWaTC0bR9k8/fAjddpvd0nGPwCpFH2QMXmkTsLrWiSf7iwLbTwEBq9tvTKRHooAoMB0KCFidjnGWqxQFRIFtqICA1W04KNKlba+AXVWdAOCXv3QTDv/4hzhx/BjnQ3IxnjhBp72MkydO4OSJkxwF0Ot2kPV6CvYlKYOkEqomDJnIAUpZowRWaSOnYL1WQ72pMiFrxrFKS7FVymZfIaK+KvS6wFHpdlQuRgXhFJglSFZkVer3TGGs0rla5ocquKqW5Bv4aRy4dsZqRqZdDVZ5v6KAlc6TtQCpaYvhIr2P0pmqYl0tYEw5tKYoE3dDgWp+xDnSmIogxYg4XzVmqEpLzinTFnls7Kor5tiI1fqrz0ez7n7Anm5OoQjDb3Vzva7fjlgwzZAOg5itw07W/vTWFWfQ7uKiullf3wb0R79FJljPIygaIAxq8MM6arUmQspYpaJWAeWnqlgAUySKi1pRwSr6jFzWgQ/P9VX+KZSj9YxnPB1u4OLhHz7MY+FkOeeokmOVQGsURQJWV59psocosO0VELC67YdIOigKiAK7VAEBq7t0YOWyRAFRYPsrIGB1+4+R9HD7KWCKRFHPCJLecN11OHTwAE6cOMbQyHMcLpxEmartVgutVgvtpZOcuZrpjFVyo/LSee3mVJBSgVZ2V3KBIrWkmlx/fjiLOmes1jXcUkDUFJJSsNEuSqVurxhtFcvIzXJytZ85xo4OsGMCjPLVyvbqnAqc9uWomsJb9Bm5SI1T1YKwpWNVwVY7m7WEtQqYloWuykgBlSpLm+4DF0HSYDVLkGYJRy7EcYSE4GoUFY5V4p/DACrnpA6JSlWFomh5ff8+fUW9hkxT1d/hGaxlMS3jLi4bynMKi1Ab+1O5I2r5PnF3k1fbX39LVbXKXBWjUJyaIbsm0kY/q1umDTI1+7S83w8RkFM1qKviVUGDgSm9x3EBPsUFKLhKLmrlcK0XTmoqdkXzg2MKyMHt+3jGs56JJ594Ek889hgDffqu0HeAvivG/S3Fq7bf7530SBRYiwICVteiluwrCogCosDkFBCwOjktpSVRQBQQBdakgIDVNcklO4sChQJ2Nfsbr78BB+67BydPHFPwigBjkrJDdXl5iYtXtdtL7GaNO10FUDUMLIpXMSwjUKmLWGmcxhmrtQYazTrqDarOXmOopVymtKS7P8WzzEXVYLUoTNWfsapgKxW0UsBNAVXzuixcVTVbFiCV8zEVuCtyVq3l/YRtCZzyEn3OWlWxAKbwV1/hKQ5cNcv0yberHa4WGCzOq6GzgbsqYoDyXTOkSYQk6SJNYoZ19DeLCLZqcKcLaw0CnbrW09AZztdjXKAF7FQQ0y5mZjBoATvzSsxC5QwKDxt0qp8aHkoQVTt2qzfLBED5vQqzVaXB9P+YIl3WKYzLueiGBq4K2tKRHhwvZFhKy/8pCiAMGwhqBFl9DVGVY9VkqxbPCbBSXADlrDrKqUrno7Gh63za6adzfx85coTnOsFvOq9ycKvCVgJW5UdWFNjZCghY3dnjJ70XBUSBnauAgNWdO3bSc1FAFNjhCghY3eEDKN3fcgUIBt1w7XV44P79HAVAUNWlqudpgm6ny27V1vJJtFtLiDpdLmiV6YroBBPVcvlEO1dNbmkGcjrm2rFaqzdQb8yg0Wio4lWBz+CK+Rkt5bdUqBap4n0GOFbL9/o/JzdiX/GrClktwWh/4ao+56rJUO1zqvbDVXt/7n5fkSuFG213KzNWuz1diIpcraZ4FY0FAVV2rPLScspcjQtHqw3DV8LQ8adS1cHrYDiWzfP13+bazJTHhLs42gE7/lUoPQsQryYKL+UnOEpOaYKqXlBjx2pYq6nl/l7AkQAlWDWOVcpaVe+rvzRHHZ7D9JfGZWZmBgsLC/jJT37C/8jAxc8opoELjqkIhziKuchVp0sF37qII4rOiPvgtZqf5h8XFBCmeUsOWoceFHHBReGooBZdg89guDk7x3mvi4unYW52HkG9xv2j6z3v/H146+WXoV6vF5qsRUvZVxQQBZQCAlZlJogCooAosDUKrP+Oc2v6K2cVBUQBUWDXKCBgddcMpVzIFilAQOj6a6/DoQFgtdPpqiiAMcAquToZLrKr0warPmqNJuq1JkcCEOziQkGuyw5K9dcCZKbCuwZaGwGrqtBV/21aFU7aTlRTxEpBy7K4lA1E7RxWu60VYLUCZW2gq9yqKmvVnL9YSp4kDOMIrCYEVmOV3Wn2M9Nkp4FVzr3dRLBazhNXFaMaAFYZmnphAVALx6qv3Ks2WGWoSXNT95scqTR/CawePnwY3W5Xg9VybBRYjdDrdtHtdcYDq9Q+RQ2sAKvqOyJgdYt+GOW0U6uAgNWpHXq5cFFAFNhiBQSsbvEAyOlFAVFgehUQsDq9Yy9XPhkFtgtYtQGqeb46VC0zV41L1XasGoWKLFEdUGqg5MCiVcVyf+VQrULV6nt0DgbDVUfqOsCqWVLOLsc4RpxEyLVj1QarG4Gq9qwpoPOGKl8Nn4d2SIA61+TcqoXuFjg3cRAEVTkKIAi5eBXlqhrH6jhgVblZNfxfBaymiXJrG8cqjduawCpFWWiXtXGscgYsxRA4Cqy6voewXl/pWK2FyDkvVhyrk/k1lFZEAXGsyhwQBUQBUWCrFBCwulXKy3lFAVFg6hUQsDr1U0AE2KAC2w2sDgKso6MA+uHqILBalWiUA7XMUV3pWK26W20XatWxSufsz2Q1Gayq3UGO1bWCVXP+qit3rVPiVNzIKj6pNDC5q9mIE9M+wzYblNvXbsAqQVE/CBisVqMARoFV27VqwCqFJFSjAGzHahWsmigAcqz2uj2OBVgtCoDAKs9bjgFQz00UgOMFK8DqwuJpmKcoAAGra53qsr8osKoC4lhdVSLZQRQQBUSBTVHgVNyPbkrHpVFRQBQQBXa6AgJWd/oISv+3WoFpA6srluTrwlQGtq4GVu24gNXAajW3ldGicbIOiALYvWCVoh4UUDU3zQQsy8JXa/sWrAWs+kENgZWxulbHqgGrJgpgcXGRM1arUQBFxmocI9JRAORcjXqrZ6wWYJWLr6kIAuNYJbBKGau2Y3VhcRFzM/MIKWNVHKtrmzyytyiwigICVmWKiAKigCiwNQoIWN0a3eWsooAoIAoQpBjhaxKBRAFRYDUFthtYLYoRjZ2xWnWslq9LjFeq0AdDrYzTQWB1UBRAFZaa15OIAiiKV0URV5xP0ghZrIpXbUYUgFHF0U7SwXNlI7e55udZZehSUTS1EVIl0jr4jKrw1/Cf9tXAqokCCMMaO1YZrFK2r++PlbE6KgqAwCo5VjudTpGxSn0l8JqmlI+79oxVx1MF1+woAJPxOhCsLixy8SoBq6v9usnnosDaFRCwunbN5AhRQBQQBSahwEbuOCdxfmlDFBAFRIGpVUDA6tQOvVz4hBTYDmDVvhSz7J/eq0LWwZEAar/BGavlLRpXeLcyVu2c1cEAVeWrDvqM0aCVocr9p8JdA3JV7QJXfZ+PWbyKMlYJ2k2yeFV16jggX+awjTRc761u2a5LhcQ0VFWRAKPbTUfA3nHA6qDiVVycyqXCVj47QsctXmWiAKh41SDHqp2xSlEAKmO1PZHiVQJWJ/RDJ82IAmMqIGB1TKFkN1FAFBAFJqzAeu82J9wNaU4UEAVEgelTQMDq9I25XPFkFaiC1TzL4OVAnCTodjtotZbRXl5Gu7WEqNNFEvdAuZLkzssZJmbIMlXAh1/zeym7+Yid+UGIeqOBRr2JeqOOWq3GxXZoubPaDHArASm/q4sGmb9UVZ6WTJvPyixVfZwuADQIzJZg0M45pZYUOM0GQNEsSweCVQNb+WhzzXStnJuaMTPMcgUUlRb0Pn2ul74TrGUAq/eh12mKNM1YU64sT25VehBQtcBqFdJWZ8LoG9JRDtDJzinTmp2T2t+31RcasKN13I3NrxZc9zyed/QIQno0VPGqIIBPS+sJqvoePFp275WQlYGr72nw6qs5qKF9HMcwYLXqWKU5lPAYJoiiCFG3p8Fqh6MA+LuioXv5jwCUp6r6DJfcqpStSu9RFIAD16O/HuAF8AMftXodjZk5zC/MY4Ecq3OUsVpTx3oBztu7D5dedjl/xzaauTuu7LKfKLAbFRCwuhtHVa5JFBAFdoICa7jz2wmXI30UBUQBUWDnKCBgdeeMlfR0eyowCKy6Wc6gqNttM1htLbfQMWA16jKMJFjEbk565GqpOrFCek1QEsgY8HhBiEajgTqBoUYDtVpDQyO1/Flt6q/iWBq06r99wMwCq1X3quu5BQSrQtmq8rZzdVBBqtWKW9lFqfqcqpYLlcFqxcFafc+8ztKM4SpBVQarSYQ0jkEV5um1iQIYBVZXh6qrL61fzwwdWWRq1QZHAda13V73zQcGqwQkQ1AcAOWshrWGyiolqF+AVYKqCqwS2AwCVShKOVoVWDVwlcDqTLOJhYUFHDlyhDNWeR4wEE8RpyYKIOaCVVS8qtspwSrtq+a4bhO6YFUFrLqOB8cGq75y2NL3p26B1VkDVuk75gc47/x9uPRyAaurTjnZQRRYRQEBqzJFRAFRQBTYGgXWdue3NX2Us4oCooAosCsVELC6K4dVLuoUKrAZYJXcmARbq2C1Xm+iVquzK9A4TvvBKt1SqTxOG47yMnJruf8KqMoV1Ut3oX38MKhaQE0GwWrZv52zan8+CLQaUDYIrA6LBBgEVg2cJrhqwGqSxkg5Z/XUgNVR022U+5EX869uPt2E2bzypOWccBU4DQIEYQ0BOVdDcko3GJoSWGWQyo7VEqzSewQwB4JVAFGSFGD1qAVW1T8ykFtVg/E4Rq/X43+U6HaoeFW3+EcIAaubMBWkSVFgwgoIWJ2woNKcKCAKiAJjKiBgdUyhZDdRQBQQBSatgIDVSSsq7U2bApsFVsmxShs5VtmtWp/hv7SkuR+s9uegKvhkRQEYqOoOhqsEXRnSTgisViFrFZJWP7fBKpx+QFvNYR0GXNk1m6il5AxXB4BVO+/VANpx56oqTrU+Aro9werKTNh+sOrzvOMYAP5bLxyrATlU9ZJ/cocax6rJXKXPaOm97Vgl5Sgag6IAyLH6iAVWjZu4BKsJw9SOBqtx1C0ycgWsjjtjZT9RYOsUELC6ddrLmUUBUWC6FRCwOt3jL1cvCogCW6iAgNUtFF9OvSsU2EywSrDL9YMCrFIUAGVdlmDV5KwqKW2XapESABTu1kGu1cLNOgCsDoKCdgwAnbMaBTApsGraHlq8quKQXQ2s2v1aK1hlF7CAVY4CYLDKjlYfNlglOK8yVhVYpXxT46quglWKAqACVRR7YdyqnLNKUDyugtUevy9RALvi51IuYgoUELA6BYMslygKiALbUgEBq9tyWKRTooAoMA0KCFidhlGWa9xMBQgMXfepa3Ho/gM4cfwpIo1wc2woY1UVZlIZq4PBKoErO2O1vML+GAD1flmoaoBrNdefDwWrlbJJVGjKyj8dFAOgYOhK92kVwnJDduErnbE6bhSAHT1gg9X1ZKyOniOjwWqOfsBtt1Vk3g48wWgnLM2jzdnW6Vj1PQRDogBssMqFrbxyjg4Cq51OhwuWqcJjKmN4EFiVKIDNmQHSqiiwWQoIWN0sZaVdUUAUEAVGKyBgVWaIKCAKiAJbpICA1S0SXk67axSgyvPXX3sdDt2/HyeOH2MXnrdJYLWMAlDQijZ2leYa7DkKxlaLT1GV9GEZq6Mdq/3AsOpWtZfX25BzQ2A1J97mrChcVZwb6YrPTBTAsIzVQUDXtDfeRNwAWB15gtFgdSPV6dcKZe35UWSscgxADX5YQxiq4lV9UQCuyVklkKqLVumYgCpYjeKYowAWFxe5eBWBVZ4nFbAaR3bxKslYHW9+yl6iwPZRQMDq9hkL6YkoIApMlwICVqdrvOVqRQFRYBspIGB1Gw2GdGVHKmCD1ePHyLGaw8MkHKtUhAqFY5UKVzXqDc5Ydf2y4jqXq3IIgNKzlWCV3nUJtmq4ys+tB4NVlyqs9xevKqAtt6u2jYDVjJ2pKwtdGccqt8/QFGDDro4ZWHHOUWA1paXkKmM1iSLO5kziiB2Rg/Jax59wmwdW8xHVq0YXtuLSVwMvgcd8jdEFfeCdIGkQwCewSo9aA2FYVwWtKAbAigJwPR++fs9EAXABK+1Y5Q46DhiszsxgcWEBhyljtQCrFAeQ6EiABP1gtYOo11tT8SrHoQgChwtwURwBKJpAx2nUZ+YwvzCPhYVFzM7NI6jVuG+eF+C8vftw6eWXo96oF/8wMf78kD1FAVHAKCBgVeaCKCAKiAJbo4CA1a3RXc4qCogCogDBhk1bbCryigLToEDVsUpRAB4cJGmCTqeNVmsZreUWOq0lRJ0u4l5H55Kq5c9ZliLP1PMiTzRTX0uCXQSxavUm6s0GOGM1DOH5AcNQ2r/qTjXHVZ2r5jWBVX7oKIGqk7XPCWsNIO1nQ07z3O73sOc21FT79McEGGjL+9G165+lFYWurAgCu9CVcaTSWMRxzI80jsCRAGmCLFYZnfbP3Vp/+szN6qn8wRx2g8wm5VU64oyismk/gLeACBzXg6NhpB+GCMOaKl5FYJUgauAyNCUYSXOF3a0EUsmpqvNXHQ1a7biKJE3RaM4ox+rhwwVYTVOVs4qMCo9RvmqPH71eF92uAauDM1Y5KoOc2wRSuQCbB8ehfyRw+XtDYJX7EoQIqQDczCzm5xewsHAa5mZnEdZryOg75gc47/x9uOyKy9FoNvu+V9PwGybXKApMUgEBq5NUU9oSBUQBUWB8BQSsjq+V7CkKiAKiwEQVELA6UTmlsSlUYBBYpWXYBIuosrkCq8voLC8j6k4erBoQaktvw1J63wZcnnarrgWsGng7ObDan8E6Dljt24eoolPCWYKmpghSFaxm5IbcsWB1ZRZqOc7DHatqn+HHOgTk6T92hTMN8gnYO57PTlUCq35QQ1irI6DnHr1eHayyW5TBZpkDTP/QwFEAC/1RAGbc6B8kGKxGPURdAatT+FMql7xLFBCwuksGUi5DFBAFdpwCAlZ33JBJh0UBUWC3KCBgdbeMpFzHVikwDKySQ69rwOrSMtrkWO32kKzTsVpr1BlMkWOVljYXjlWCV5WLr4JVhmXk7jPwbKRjVQE7xdxUy/1glaAoY07+u7pjtd+dSpEAdKBxrWZ2MSxdyGqQY9UGq+rsanm/casauMqu1ajHkQDkWM0TWmaulprvPMfqamB11Kwfbmk1+auDwarDYNXEAPjkVjVg1Q/g62X+oxyr7Bb1PJ6j5hw0Ls2ZlWDVFK+ibGI1dhF63a44VrfqB03OKwpsUAEBqxsUUA4XBUQBUWCdCghYXadwcpgoIAqIAhtVQMDqRhWU46ddgTWB1U4XSdRdXxRAo45Go4mwpsAquQE5CqACVu1ogOK5AavaoWiWUFMkALHTvsxVuyiWHlwbwBVxBbwsfzhYLcCpFXFgQCiDVQ1Rqy5Yu317+b4dPTAarMYM5yhblYpZZUlcuFnt9fPVKIDVlvhvVhTAyJvgPB2a9zlufwd9PyklYFBhLJ4HlMVLYNUPlEs1rCMg12q9zsv9+bFKFADtw2CV55dyxpKTePXiVQqsUhQAxWj0ehQFQHEOEgUw7b+zcv07RwEBqztnrKSnooAosLsUELC6u8ZTrkYUEAV2kAICVnfQYElXt6UCw8FqwhmRHAVgHKsbAauUEWkcq4ECq7SVgKzMZVWO09J1SsV87MxVl3IoTQEr6zO1j3bAWtDVFr4frJJjlNyn6lG6V/uX6VczVscFq/ZxKwDsUMeqKlwVJz1kMeV2KrBKkQAlTDWu27VMKXW7uhrQXNkiLbsftQ3/1DVVvKzDzXhn5Bge0Szl/K51U2DVBRefIncqxQEQVA0pDqABLxgfrJJr1YBVgquDwCrNA+NYLaIcLLBK3x8CrZyTm6XFfFcaaBe2ZKyudZhlf1FgUxUQsLqp8krjooAoIAoMVWDtd34ipiggCogCosBEFBCwOhEZpZEpVmAUWO10O2hPEKyaKAAqtuN6NlgtEduwolWFKxWqeFW1aFVR3MoCtrl2s44Gq8Mhaj9sLeHrqmCV8kEpMYDjBsoHg036iN4bCFZVnirnrFpglaAqgTkCv2ZbW/GqMs90rWDVYfw57KjROak2WK06TFfrxzg313ZBMtLFOJmp4JMfKLBKUJVcq7Vag92qDF2HOFbV+z4XszJg1cBVGhP6hwEuXnXkCBevonlggGqZkRtxZAY5VgWsTvEPq1z6jlVAwOqOHTrpuCggCuxwBca599vhlyjdFwVEAVFgeyogYHV7jov0aucosNPAKvlRh0FVA9YMZOOg1cpdWtU5OixjtepipTZNHuposJoBTj9Q7XPJZs5wsEp5qokCq0ncQ5oox2qml5LvNLDqQbk01Tbodnn9t9D9ubn6DDp7l5bxe0GIIKA4gBoCzlmtwffDVcEqwVWCrzZYpXNFBFYpY3VxAUcPK7BK45qmVHiMMnBVATKKcOgJWN05P4DSU1GgooCAVZkSooAoIApsjQLrvyvcmv7KWUUBUUAU2DUKCFjdNUMpF3KKFeB8U8dhGHTtNZ/Cgw8cxMkTx3hpM3lJCep1Oh20l1toLy+h3V7iojxJr8xY5YJKnEGq3JSFZrgorgAAIABJREFUOzPLiqrtBKhq9SbqFAXQaKBWrytoVVneby7fgFMDRwsHK0GzEU7VQY7VQTmcRdZp4STV/bYiAapO1SynhesZXysXr6o4UblNymul/XS71P9hUQAG0iLL+ZgspXYVoOOl/wmB1YgBa5qopeTVPpWw0hToUpmxk99GOVbLKAfKPa1uDjl3h26j3a4YeSzPDt2yObEC7hQxQY5Vzw8ZppJj1eM4AIoFCEBuaeNY5SJVrsvzkR78+QDHKmesJipjdWF+XjlWu101vqkqWpXmOY8djVnU7aLb6zB8pbxVet92GKu56sHxeLYX3wXX9eA6VDjL5YxX0GtfuWj5+zM7h7n5eSwsLGJ2bp6vL6dr9nycv/eFuOyKy1FvNIbm2k5+bkiLosDuU0DA6u4bU7kiUUAU2BkKCFjdGeMkvRQFRIFdqICA1V04qHJJp0SBscBqm6IALLBKkKjbKYpXDQWraVa4SgeCVV/lV9rL/s1FDwOro1yq9mcM1qwiV1UxRzlWq1mq5WsFVgvH6hBoWi1WNTJj1YBdDVVtsJqkMVLKWWWwShmrCszZ8JrRokMFwDZ7uowGq/bZuaiU9cYgsD2Z3vYDW9JA1ZkisErAUoNVzlYlsKojAQhSUu6qjgJYAVbDsICsVccqwVECq/MWWKVryZK0H6xGMaKeAatdfj4KrFIbZs4OBqsEe71Vwep5e1+IywWsTmZ6SStTrYCA1akefrl4UUAU2EIFBKxuofhyalFAFJhuBQSsTvf4y9WvX4GVYPUAThw/xq7MwrEqYFW7Tk8tWI3JpcpxAHFfFEB/Xutqjs/1z43+IzcHrFL+7Sgm7I4ExsPBqsNglYpUBexWDcipSoCVnash56yuFaySHkmaoN5sYHFBRwFox6rJViUnMztWK2A1jnqI42ioY1XA6qTmqbQjCkxGAQGrk9FRWhEFRAFRYK0KCFhdq2KyvyggCogCE1JAwOqEhJRmpk6BKlg9dP8BFQWQZfBMFMCmgNUaPCoiZDlLbfE37lhVTljyTo6KAqhmqFbdpX3RBjoKYC2OVbqmqsO0eg5+TfEClSgAEwEwHKxS6/23n6sZV0fdrI46dvRN7kroartWRzlWCVWPKolF82Dczcxldi5rxyoBVIaptRBhUEOgM1ZHgVWPCl7x0vtK8SoAcZJw8aoFAqs6CmBl8apEwOq4gyb7iQLbVAEBq9t0YKRbooAosOsVGP/Ob9dLIRcoCogCosCpVUDA6qnVW862exQYClbTFB5lr1LG6k4Aq67KirUzVosoAPbeVgCkXju/2WB1nBgAA2oZwHLGKj0opzPijFUCqyoKgLJsVc4qx7lWiCTHG+j4A5qhJu7ABpunCqyabwg5TnN3+FnVNQxHuqOgrJm71Ws1UQC0pJ4AKRWu8sM6gjBAWGtwMSvOUh0SBUBglT/X4N+G/zZYPXz4MOcN09UZxyoXruJs3Bi9Xg/dbpuLWIljdff8ZsqVTIcCAlanY5zlKkUBUWD7KSBgdfuNifRIFBAFpkQBAatTMtBymRNXwAarn7r6mr7iVZsBVqlwFRXgqdX7Has2JKOLXLNjdYeAVQM7Uy6SlTEdVbmpKjvVZKxyAauY4GqP4wAMWO130PYDyQpXHQhWJz6BKg0OvhnevOJVBrzaENkGq+SK5hiAgMBqiFp942CVCkORY9UUr3J07i0Vr6LxqUYBCFjd7Fkn7YsCk1dAwOrkNZUWRQFRQBQYRwEBq+OoJPuIAqKAKLAJCghY3QRRpcmpUGAlWC0zVjcTrFIxIT8oowB2I1itFsgy7lWaWCkzVQVVYUHVAqxmBFYjxFS8KomQa8fqoBgCE3kwyMFpJnHp/Fzvgv/VQgbKr8vKG+LVjl2vj1a5lGkzWjOUd10uXkUPAqt+GCJgsKqKWIW6ONVaHKvULp0riuMiCsCAVR7HNGXXapapIlZ2xqqA1an4KZWL3GUKCFjdZQMqlyMKiAI7RgEBqztmqKSjooAosNsUELC620ZUrudUKbACrN5/ACdOqOJVHhyGRN1OB61WC+3lJbRbS6rCea9buCsV7EuBXDkueZm6XtauQJcDz/PZLdhoNFGr1dix6gdBkbG6UbAKJ1UwzXF5OTy7FrlEfA6H02InGwUwMCdVr82vZqrSawP/DACktzLOVlVwlTNWLcdqksZICaySa5XBagJysQ4HqyoaQHFGp1IkSb03ukyU2WfYzFsNjvYfd2puipWuNNY2WDWOVZpzJVilAlZ1C6yq4lUMX3WWavFXRwGY1wRqTcQCjYfJWO0Dq5yRq6AqAVYC4vQ96fa66HU7iHoRO1nZpaw3FVtBRbbYnw3HdfT3wYBhF67nAY4LNwi5n/Qdas7MYm5hHgsLi5idnUdYD5E7LjwvwJ69F+CyK64AOcNHxSicqt8XOY8osFMVELC6U0dO+i0KiAI7XYFTcw+501WS/osCooAosAkKCFjdBFGlyalQoApWTfGqPFXFq6gKeqfTRbvVQmv5pAKr3R7SaDRYZZjIQFGBpCCoodaoo15rFlEABqzaoMk8N0WLTGYqvW+yLu0s1eJzJ4br+nAdD3muwaqnYKJDwQIEXK2t6iatLrEfnL2aIcvTwmlq70NND3OoVsGqAqkKBtptVMGqyVcdBVbt844D0qoA0r55XRs6Hf31WFtJrfV+1VSPVwOrAUHJgJyqdZ6DqnBVwNDVs8AqzS8uWmWBVXpt5ljuOAy6CVouLi5yFECn09GuY8rFVa5V5VglsEoZqx1+0GsCq/wPEHouq76Ts5bmpwMYsEqFtwimugRL1XMnCPl1WG9iZnYW8wRW50/D7OwswnqNc2w9P8Se8xVYbTab3K9x5sR61ZfjRIHdrICA1d08unJtooAosJ0VELC6nUdH+iYKiAK7WgEBq7t6eOXiNlGBzQGrDvKMCi2RezVjs5/vhwy1GvWZscFqUXzKKko1FLS6uQJUulCVqgxPPkDGVysAk70sX2WcUl9L0Dn4vZVg1RxnA84qSB0IVrn41AiwqgsgccYqZXfqKAAuYGUV3lrr1DDHloW9yhY2D6yOylhd6xWU+zu6w0UcAEN0GmsyeXpwPR++H7Az2qcYAHKs1jVYJYBKjlYGq/RcAU6Grj5BVxUjoMCmnj8arFLGqgGr3W63cGfbBayiqMf/AGGDVSpIZuZCObdV++yKnRRYvfxyNGdmBKyuf2rJkaIAfS/l/9vLPBAFRAFRYAsUkB/fLRBdTikKiAKigAYak2QCIqooMDUKbD5YTRkcrQWsMsjiZe0lEK26VBmXaiClICpxqdKZqvan12ooq/8feTWwOhC05gRf+x2rVbBqw1IDWweDVfWTVXWsFnAuocJVFAXQQxarGADO8EwTFbWgDl4xT1f7IbRdjJO6ceVzGspJ42b1ivS3XbJr/WKNYhtO1u/INNfGx5DjkyGpDz8IVQxAGCKsNeAF6v1i6b+rIGsJVsvPXd+AVTWXojhZEQVAzmyVjUsZq1S8ihyrPfS6FAXQQbfTZfcqjaGJApg0WM30d4yjAASsrnWayf6iwAoFBKzKpBAFRAFRYGsUmNT96db0Xs4qCogCosAOVkAcqzt48KTrW6rApoBVzg8towAKsFqvo14fPwpgNceqDVZ5yb9ePm1DWOVWXQlXJw1WB8UArBesEjxNKFs1jpEmET/nfFXteNSRrQOB5Wpg1Uy2yd605sg1WK26SJm5ZuP2auVXYRRYHbbUvYDq5FgNfARcvErDVS6aFhZuVIarA8BqAV0JrJql+gDiJC3A6tEjR2AcqyVYLaMA+sFql8HrZoDVgKIAHHAUwHnn78NlV4hjdUt/VOXku0IBAau7YhjlIkQBUWAHKjDZe9QdKIB0WRQQBUSBrVJAwOpWKS/n3ekKnFKw2migXmuMHQXAUG5IDIB5vz93FXA9yqYkmyTdlunsSuXvXFFB3oah1aJQxolqu00JFtuO1aqr1YDUQdB22GcDM1ZNDEASIWW4GrMLsgSr5dL6jbhB7bnr5kA2oTtZG4ZSuxvp42iwqmIm+jflcibIzkv8g4Chqk9wVRevIvc0uVb7i1YFHAvQ52TVRa3MMn06T5wqx+ri/AIKsJrnRb6qcRxTpmqP3KrkWu1Qxio5VpWj1Z6LXLxqg1EANlg1GaszEgWw03+apf9brICA1S0eADm9KCAKTK0CE7odnVr95MJFAVFAFFi3AgJW1y2dHDjlCpwqsEoVy+tNAqvDHatmKIZFARRFfizgat5zPQXwFKSiWzIFV6mgVdWxWnWX0nkNWB2Us2qgqA1WB0UFrBes0nEGurHzMSHHaoQkjZGaokdcFCnqy4I159voFCb4SbqlGkBvtD0DQ6ndzdxMfm/1HGoOUGaqB4+cqhqsUsZqQI5VylCtFKhSGaueKmqlgSpBVppfZo4RqyfATYWhFhYWuHgVO1YpozfRhasy7ViNqXhVV2WsMliNijGm/RnW6uJVAlY3c5ZI26LA+hQQsLo+3eQoUUAUEAU2qoCA1Y0qKMeLAqKAKLBOBQSsrlM4OWzqFRgHrFJGZKvVQmv5JNqtJS7Kk0ZdnSuZaCiZArnKmsxzu3jV+Bmr9mBQGapRUQBVxyoc4+JUf6kPVMiKYZmu7K5AltNX/MlA1tXAakaFpqggF6iAFT1fWezKgM61OFbNMVWwSi7VlOAqZ63GyFIF5kzxqo0UsOrTWUNVem8SYLUYs76s1c0pXjXsy2vAKuem+gFHAdDy/xKskpOVclTDPteqyVilfwTwdUGrvuJVrsNjQWCVilcdPnKY81NXA6u9bgdRj8ZSfVdoK/+RoAS36y1eRY5VapWuURyrU/+TLgJMSAEBqxMSUpoRBUQBUWCNCghYXaNgsrsoIAqIApNSQMDqpJSUdqZVAQJ2n7r6Ghy6/wBOnjjGAMgj2JYk7Lhrt5bRXm6h3V5il17U7ShIlFFBpYyhY5arpc4F9KPnmXLnEdwM6zU0G7NFFICrK7GrIlMEPGlpd3k7ZeApgyhyIer9bODKgAo5mjMZ3vHLf4DZ05+OKO1x8aJHjv4Tvn/zzXj0yBGu8h7HCXxfFbhSkCvn5d95miPJY6RuijTP4OY+km4Cz/HhUlu+h24SI6McV9dFRlmZKfU1BToR3LkZRL0Owk6EtO4iT4GMepU7SJ0MUZIgyDx4ucdgNs6piFEM3/WRJDkyJ0eS9Lgfdb/JBY/avRbva4oeEdBLOGc1ha/hnClglbPTlEDy6OX87ONdp4uU3JqjDl0JVGnvwREMqryVGudRS/0NdO7/Tlrt6g/sfqn2yLGqogCogFUQ1lTOak399b2wgKrsSqX4CAKpnLXqwQ8od5WAvHKvmnlIGsRJgsaMcqwePnyEvwd0mUXRMQ2/OQqgKF6logBozhnoXrh62VFNxdfooSGrS+dUz9X5XThByK/J8d2Ym8X8wjzm50/D7NwswpoCq54fqIzVK6+ARAFM6y+5XPekFBCwOiklpR1RQBQQBdamgIDVtekle4sCooAoMDEFBKxOTEppaEoVIDB0zSevxoMPHFRgNU3h0fLwTQKrBIMIdirnXglWbdhWBavsQS2WUCtHq3ndmGvgne//KB5+8D489uMfYP6MZ2DvT70EcGv48o2fwrEnjjKczXNyCxKKpeX/5DwtB5zhcJYzgKXYgla7C88FoqjHxY5oi3sRt0MNtNIYC/V5fOh3P4o77/gOvnTNpzD3zKeh0+4i8Hw4UUQxrwzMkiQjisgAznHJUZsggY84TVFLASdO8cxzzsFVH/gA/vG2W/GVz9zAEQYUCZCza7XHRayIjKZwtEvYgEt1DXRtpOXwrYSSg/fZyLE8cnS5Gplyjwq4Wp6vhKrjfNUUpC8LkOkr5Xad3FVRuvZGojkE4hWUpHGjfFVyq5q/5FYNyK1KUQEMVhVI5UxWKwaAj/U8akwDYEeB1WYT8/PzRRQAA22OaiBYb6IAYkQFWO1qsBr35c2q+a3B7RCwqiINBKyOM1dkH1FgkgoIWJ2kmtKWKCAKiALjKyBgdXytZE9RQBQQBSaqgIDVicopjU2hAgSFyLH64APkWD2+bcHqimJW7FgFZusNvPn9v4bbv/JF/ODeO4CggTPPei7e+p5fxn2334K77/gO6rU6elGP4ZbK1HQRxZFCgRnYMUrwNskz9JIeXN9DQmAvzagMFpJuxACOCGaaZejmMZpBAz9/2Vtx/4H9uP+734U710AaJYwYnSyDkxK5zREjReLkDPzyJEOe9pDkDjw3QOA4iDtdNBcWceHrLsLDhx7Awe/dgThVQJXob7vVhpMn3NXU0a5Zho6VolwE6yYwfxXOXOtWekf7EW2fp7SvUX0JI05EvSgB8rA+mTMQaDXFq3yfwKkqXqVyVusIwxrHAARBDZ52tbKzlZyqNCd89ddAWXaMsoNUnTlOYgarC/P9Gau5dqrSvKB/jIhjKl7VBcUAUFwAOVgp1oFc2WYbClbpHxr0OblvAlbXOhFlf1FgwwoIWN2whNKAKCAKiALrUmDt95/rOo0cJAqIAqKAKFBVQMCqzAlRYH0KmIxVA1YpCmDp5DCwuox2e3kiUQBVx6rqfQngbLfqCpjKTr/yQRDv9Hodr//VD+P7t34DD917J/z6LJAAl7z3fXjqyMO45atf42Xgyv3osIMQWYYgcNlFGqWUnUrLwGsca9DrLKMWeOhSbmycwWObqVoKzkvvXXKf9uB1YnQDD1ma4DTXxfGozVA1qDeRez6yToyMnKYBECPhttzMhV/zUQ9CLC+10Is7cAOKXciRtBMQpKPl6e2oh04co95oIklddDsn0F5eRo0iCPRmkhPUEnMDFdc3F8xRCnYOcoqO167yAxet9S337wepq986m5bUngS+VdfoHPqV+oSBKj2zHasBO1IVVK3x37Be51gKigOw4Sm7Vgugqp5zzio5lXmukfVYjb8qXjWPI4dV8SoG7WmGlKIasgxZAVZ76HU6HO1AGauUm7saWDX5sCVYVUW1JApgvLkne4kCk1JAwOqklJR2RAFRQBRYmwKr3x2urT3ZWxQQBUQBUWBMBQSsjimU7CYKVBQYBVYJWKZJyq47ylhtLS2jQ2C1t/GM1cFgVVOzwoVp4KkCZrSE32Ro8opvHQVAN2BztTre9Ku/ie98/cv4wT13wAkaWFw4A5e895dx6J7v4Tu33449e87H8/fs4XzUR48ewQMHDyJPI2R5hvkzno7nnnc+5hYXkUYRfvLQQzhw113wQ8pmTXHGM56Fs895Dg4+8AD2XHAezj73HPzooQdx8Dt34WWvfQ0e/uEP8ZP9B+DO1rD3vAvw/PP2wm8EWD7ewl133ImjR35IC/gRRxn2XfAS7HnFhex6fPKxR7H/7jvw4MH9aM408ZKXvxIPP3SIX8euh5f89KvwsgtfibDexJNPPInbbr0FB27/qsoF1cv+q7mdoyf58KRUlXM74GjFKldptkSgBvYaGGogbdlA2dqo3NYS8OrzW27cKlgt2tYnp2vhpfy+KlzFUJUzVmsMVikKgGEquVq1Y9WAVQNZaT92NlMcAGc6gItXkWN1caF0rPaB1TRReavsWO2h2+0wXCVnNMU62AL3OVbp2jwVicEgtXCs9oPVWthAc36OowjmFxYxOzcnGaurzU35XBRYhwICVtchmhwiCogCosAEFFj1nnMC55AmRAFRQBQQBQYoIGBVpoUosD4FBoFVylilqvc2WG1R8aol5VilJc7rLV7VqM+g0WgwDLIzVqu9twtUVZ/3uVV15mptpom3v/+3sf/Ob+PHh+5Ffe407Hvxy3DOnn344o3XMCx921Vvx+HDRxmOPW1xAd+8+et4+OGHcda5z8XPvu61yF0Hjz7+OEcGnHvOc3Dnd7+Lb3317+GGNZz7gj249Iq34d777mW34kyzwU7GL9/4Bfzihz6AW26+GTd96jrsu/CleMdV78RDDz2EKGrheeftw4njx/D566/BsUcfwdnP24P3fvC38eDDD+PII0dx9plnAu0WPvG3f4vTnvlMvOPXfh133HYzPn/Nx/Hqi16PX/rAB3HXvQe4UNJ5z9uDbvsk/s//5U/hetpFyU5VjSeLO9F1Vqha3xTi+ATmmewkNZvlJzVOUvpI97XqNh15aqvdfjesdVSl6Bl1yPUDLkDFUJULWNUQBgqseoEqTKWKV6lYCM5b5aJVCqZy8SrOASawyrS/D6wePaIcq6S/KV6VE1hNEs5bjXpdjgGgf5iIOCM34u9V/3wui2ORC5r6IWB1nRNRDhMFJqiAgNUJiilNiQKigCiwBgUErK5BLNlVFBAFRIFJKiBgdZJqSlvTpMA4YLXbbaPdammwusROvEmBVVP9fJDmNkBVXKs/AqB8DTRnPLzng38ItxZiefkYvKCGJOngwbvuxj98+5t49WtejQtf+Sr8H//+/0Kz2cCznnEGlo8fRztO8NpfeCPmazXc/D++gmNPHedc1b0vfSneeuXbcPV//Pc48OCD+KmXXYh3vPvduPv7d+HWr30dUauFhafN48RjT+DDf/B7uPnr38BXrr8RL3jxPjxt8XTsv+8ARwDsedkr8C/e/EZ85bM34nu3fQsXX3YlXn/lO/Fv/6cPo7W0hDNOfzpOO20RPzp8GHNPewZ+6f2/ju/cdis+c/3V+PBv/w5e/PKX43d//1/i5BNP4GmzM3j2s56OBw7ereVSy/8LRyg5S0eFlnLNrVHQ1bqVrYSsDgWauicFLCwgaH+sg2Kq/Qv76T2VQDvaRctjr9sd1I+iVRuukuPTI8dqoIAqFbAKVMaqAqu6UBXDVBcuF67S7wU6CoDAKmWsKns09zJJUp4/C9qxSm5U2mywSlCV4H3c66mM1a4pXlWC1RKumvZVkTPOU2W3qnqusoDLKABxrE7Tr7Nc61YqIGB1K9WXc4sCosA0KyBgdZpHX65dFBAFtlQBAatbKr+cfAcrsBaw2lpeRqe1NrBK5I8gEQGiWqOJRr2xwrFqck+rMto5qyrnUgGuPscqvwaaTR/veP/H8NChg3j08MMgv+3yyeNYPnYMyyfbeOGLXoQr3/MuXH39NXjo+/dg1q0h8h3Mnv1s/NzFb8Tdt38bD3z/+6i5Lnp5jqd6XXzsD/8IT/3kx/j4X/9HvORnfhZvueLt+ML11+Du730PYRByZqYXevj9P/oT3PbVW/D3X74R82ecju4SVYRvw6/V8FMXvhI//8Y34Ouf+zzuuPUW7HvVK/HrH/tdfP3LX8X/+OynsfTE4wjnZpF5PhbPeBbe9f5fwXe/9Q188fprcfEll+G9v/phfPqzX8QXbrgWjz18CDM1F07oIkvI+eghyzhYFY6Tc6QBu0eNkBZotN+yl9gr4Kk+VWXA1FYtXkUZpnYG7oopzwGvyrHKD533Wramn1l9okPoPH2lrSqMlXCmyU7ty1mlN6ngmM2CdTwE990h16mKAqBsXRovylmt1RRYNU5VylFlxyrHAiiwykWvPJePVQ5SigEwYNVkrC7g8OHDiChjlcEqRQBQxmrO8RmU4RtpsMpRAFGvL2O1nMMe5/Wa1wxWHYoC0JBVg1Vy31LfwlodzTkVBbAwv4jZ2TkE9TrrQIW6zjt/Hy678grMzMzs4F8l6boosPUKCFjd+jGQHogCosB0KiBgdTrHXa5aFBAFtoECAla3wSBIF3akAquC1TRFt6McqwRW260lBkarOVbZnUjQDwoAEhSqN2ZQr9e5+A/BLj/wVVEgq7K9LeKgCIAVYJVAFHKEdR/v+uDH8O2vfRkP3HsXwsYs0S6Voek67EK96M1vxfkvfQl+dOgQbr7pJpw8/iTOf/GL8bKf/ll89e+/hKM/eRgBAy0fjzzxFN7xrnfjBXv34t/96z/Ai3/mdXj9G9+C6/7ur/HYo48ydEMvQeyn+Nif/Bm+9bVbcOsXbkR9bh65V8fPvOoV2HvBi9E87TTUF2bxuY9/Aj+4516czGO8+p9fhLe9/V3odFq46bM34vavfgOAh7lnPAPv+9CHcPvNN+OrN30Jbi3AWy67Epdd/nYsnVzC1Z/4O3z5S59GmHe5sFLUjRRIdRXRTHPCyeXtqNFvtYlpnKTj7r+yPRVHwNxbf0j9GOwudfphKMNVRVMH3Ui7FmhV/aPz6D0pBsE6MtNvKwBPc05HAYQqY5WdqxZYLYpVMVylQlVqngYEM/1+sMr5s7CLVy3gyOHD6BVgNWbXapZRLnGCRINVcntzFECleNUosOpqsEpw1amA1aBWw8zcfAWs1pBzpqyA1dXmunwuCoyrgIDVcZWS/UQBUUAUmKwCAlYnq6e0JgqIAqLA2AoIWB1bKtlRFOhTYOvAqqrYbvIrB0G9QWCV3YNWLIB6naPWCPD2D/w2bv/GV3D/3XeiPrsAN8/hOg4yJ0YcZ/C8Bs5+/vl47ZsvRpb08MVPfBzPXDwdr3jdz+Mr//0mHD36E26LikItL3fwtre9A+eedz7+tz/9PVz42tfjol94C67+m7/Ck48/rlyFSQY3dPEbf/zHuOXr38Sdn/8MgoV5vO+3P4p6muALN3wWwdwsLr70Lbjlizfh4J13IKuF6EUJavM1vO6tl+CSt1yCmz/zeXzib/8Gz3zuc/HeD/4mbv36Lbj16/8dThbhxInjOPPs5+Cd73k/fuGSy/HxT3wc/+kv/w2addKOqCRVo88YbLpeoO2nGjcOcqyOSALIxliSP/jro3yn5kaY3KrEeodtvPeAvtn7G6Bq5qf6rHJdRV6rwrKqXRUZUYJVn4FqkbOqwWro+wwty4JVPsPqwrFKYNWjfVRUgJmLtMy/bopXHT7My/zpHw/KKADi+THiKFIZq1S8SsCq/OqKAjtOAQGrO27IpMOigCiwSxQQsLpLBlIuQxQQBXaeAgJWd96YSY+3hwJbAVZV8apwLLBqw1UbcNlLp0nJ+oyPy9/z6/jurV/DD+6/F35tBo4pFOT6XDgoTIFmEGL0S5h/AAAgAElEQVTJy/He3/owDtz+PTyw/3686Rffhju//W3c9Y/fRaNeY3fro8eP4d/+xV/i7ju/h89+4j+zY/WfX/wmfPJv/gpPPfkE6vUmOt0umkGA3/mjP8bNt9yGL/y3/4J3fvjX8LLX/Bz+8vd/H1Hcwp4XvQhvuupyfOPLX8b+796BmPyZcYYzmrP40dFjeP2ll+G9v/KL+PM/+F1kSY53f+T3cNvN38CtX7gBvd6yWuLv1fGjR0/iNz/2u/jF97wHH37X23Dk8MOo11xkWQLPcYmvIs1oSXkGzZ7XPMHGTF8d2e4gqOrSm3AV+KxkwBJgNee13anmJFXXawngCSabcIByb3Kt8tyAyk31uXAVuaNVzipFAbiBj5DdrARWfbXsXkNWzl/VRa0MdCWIbkgxAdRGs4mF+Xkc4eJVbeRZzkWpCLqSYzVLY55vvW6P3d7dno4CiOPi+sWxuubpKQeIAqdUAQGrp1RuOZkoIAqIAoUCAlZlMogCooAosEUKCFjdIuHltDtegVMNVgls2VEA5Fhlt2WFBlbdqiS0AatV2EpOxkbDxzt/9aP41tf/Hj/YfzeC+gxygo5egDjKcd4L9+Hxxx/F4w8fRmN+Flf9yvvwwP4H8M2bb8HFb30Tnn/Oc/Glz30OD//wh4jSFJe/4yq88jWvxl/8+b/B8uMP46de8Wp2rH7ir/8fHD92jKMA4jxDzcnxO3/4p/jGzd/CF/7rX+PX/vhf4rSznov/8Gf/Gr6T4RWvejXecMVb8cVP34AH7rkHL7/wQiw9tYSD99yNx5d6eMPbrsIVb3sr/vc//2N4uYd3/8ZH8Y+3fAPfvOnTeM3rL8L9D/0I9xx8EEvLXXzw1z+Ed779SvzW+96LR47+GDXKWs1iBVZzBxmBVZfKQa3cjGZVsGnvuV6wajJVqS2zXJ+fF6/7+5QTZB1RZGvYDbUyuZa9NGC1fFdlERCspYgJn+Gpgqucs0qPWoPfCwKVWWqKQxFkJRBLgJXcrFy0Sn+uIKjHUiUpFa9qYn5hHkfZsdpfvIrIqipeRWCVHKtt3oczVuNEwOqO/8WUC5gWBQSsTstIy3WKAqLAdlNAwOp2GxHpjyggCkyNAgJWp2ao5UInrMDWg1WCbAqa2tBsUAyAXbTKQDyGrQBmZ2q49N0fxD/c+lU8dOBehM055GnKEK3TauEVr30NfuHyt2P/wUN42swcHCS49uq/w/KJkzht4QxcdPEbcNa55+DRJ5/EbKOB0+cX8cmPfxz7DxzEgtfF81/0crz6oovx6av/DseefIJBZtKL4NYcfPTP/jW++Y3b8M3rPoW9r3g53vNbv4OHf3AIjzz+JJ717LPwtGefiWh5CZ+98XqcfuazcOWbL8fxx47g8biH573gPHztM5/DDZ/8OM489xy895c/hDu++S18/rM34Jc//Bu46F+8FY88fgK9Xgc/dcEe/O1/+g/45H/+f9Go+/DYCZpzIStaxq+iALLBYaVWUanqFDKQ02SUjgKzAz+jQlWcsaoyUEvAavYeBHtVmSuDSUffRFdLXJl2S0BbZK2SA9YhgykVTKMiVQFDVFO4ijJWAz/Uy/7VPq7OVlWgVRW2KvNXvQLUEqxNkhjN5gwWFua4eJWKAgDPNZWxqsGqjgLoUMZqr8sPAasT/vGS5kSBTVRAwOomiitNiwKigCgwQgEBqzI9RAFRQBTYIgUErG6R8HLaHa/AjgKrVBCJ3IM6wNM4WOllI/Rw5p6X4cmjD2P5qcfhhnXGdipvU7kYzzz3eTj3/L3IoxgH7rwTTzx1lDNes24GJwzx3PPPw5lnnYUkinDnP34XTz7+KGr1WYTJSQRzZ+D0s56Dh++/h7MzCWJ6VP09yPCcvS/EEz96FN0nf4KlXoLnv/Al2Lv3BTj+xFPYf+8BnPW858HPM9x/cD+Woh7OevqzsfdF+1Cfm8EDB+7FfXfcxaAvbNZx1jln48lHHsfhw0cQI8M5zz8Pe/bsw0xzFvvv/T7+4bZvoOknvH/cixhOmuJVDFcH2E4H5deOcoyuZ1I7HG5antw+p5unuknKu622rgCrvZXXMAyoqvPk5NS1ji3OznPEhe968HzlVvXDAGFY5ygAdrEW8NSH5yqnqile1fcZOVd5DqkHuVFnZma4eBRHAXSUYzVLEw1Wcy5eRRmrBFMpBoALWPXEsbqeeSXHiAJbpYCA1a1SXs4rCogC066AgNVpnwFy/aKAKLBlCghY3TLp5cQ7XIGVYHU/Tp44zs47WvycJCl63TbarRZay0tot5Z5iXPc6/I+yFJkVDyJ/uYZsizl5c4M7jJd1Ijdgx5q9SYoX7Ver6NWr+mM1bIYlS1l4U41haoMVOVl2eqWy44GcJFgOfHRCICa5yCjjE2XsjYdpI4HP8+R9LpI3IzfC3IHXq2OxCE0lyOJU3Q7ETsoo7gHL/C5j0kEhGkb7cxFN8lR86hlVSMqzzNEeYROO8Zc0ETm9hDDQdRJkCZdOHmCul9DL03hpCmCMEBEGiUpOr0MHhWxCgC3FsL1QiRxjBOdJb6+wPXQ7bVx8uRJRFGKXi+D7+cIAw+uQxBPXT8VrqICXQyPya3KV8eirZiZhZ/ULMMndyfTyMLvOXQ2V3ntqJve/lPzwn/LjKxdqtTfAreWp7XY7MhvlrkWO6OV2iuczgRWqRgVO1ZD9ajVEXIhK+VkdT3aR0cAuPSeLmZF0JWhrM5gNXPOcRAnCZozlLG6gCNHDqPXIcdqXhSvylIFVmkORb0ejyHB1yiKeHwN0B6VscqF0Sj3ldzY1D/HhetTJrGHoF7HzOwcg92F+UXMzs4hqNf4Hw7oWvecvw9XXHkl91E2UUAUWL8CAlbXr50cKQqIAqLARhQQsLoR9eRYUUAUEAU2oICA1Q2IJ4dOtQI2WL3mk1fj0P0HcPLEMS7I42mHHoGhTmsZrdZJBqz9YDVDlqZcvCfLaSm0Aqu0EXAlckeAiMAq5VtSPqUCq3UGRXZBqoFglZaZa7A1NAqAHYpgGKUKFyloR4CPoBTDRp27acAbQWHus8Z7BQymfmeqyrvax+A/KlCUa3hM4JiKJ+Vl4icVMNJA2XaDUjtmM8+pD7w4nulshjQh4EZ9oQJUOdKYIFzE7kiqMJ8lCS9BT5OI+0X8NKNzUTukL11oRoCVrnv47Sidl/pG12X06C8oNTxltdqq0nFwnuugL5RxoRpwSgZXrj1F4zviGzgsKoBGOdfnzyySW0ZIWFEAIblW6wgYqhJkVfEAnK+qYapLYJViAQjIajer+ky9Z9qNk1gVr1pcwNHDR9HrdlhTAtw09+kfImis4jhGRBmrvQ4XsYqjHueuDgOrJAGdh8/lkktWPeesVw1WqT9hvYnmrHLMzs+fhrnZWQ1WAc8L8YLz9+LKq67i75n5bk/1D5xcvCiwTgUErK5TODlMFBAFRIENKiBgdYMCyuGigCggCqxXAQGr61VOjpt2BXYNWPUMQKURJZBKYFW5VquAqQ+uGghMENUCowxVNYS0/9rQ1Oxj3LlVsGo+Z5BKEJccvnqjIkgeOWvJzUqOxyxFynAaSKIYSaIcjkkaI9dglYAdOYMBD2maqGvUOaUEWA1UHndOK6hq731qwCoDVV7Kr8897LS2q3UogM2xEqyq4lWck+pTBABFARi3KkHWAAE7VrUrlaIAyKGqi1UxWOVHv2OVukmwu95oYHFxEUcpCoAyVhmslvmqNDZxFKviVb02g1WKj+Dx04JXHaurgVWHoicCX8DquJNb9hMFNqiAgNUNCiiHiwKigCiwTgUErK5TODlMFBAFRIGNKiBgdaMKyvHTqsBawOry8kl02lvjWDXgyQApxqeOU7oJLVehHRGgXJrGoakAp2mjBKNqGX3W5zo1rwcDVzp/FawyLLTgrA1k1bJ9Bd94owgCMpomBEqV25XAKj2UUzXhrNc4iZCxW5Vcq1RVnvpDRtcUHh2fEnF0yZpbLOsfikd136gvhVOV+6EIZj9k7f9GbNSxykmqlY6NKpY16PtIxw+62bbbIaBqHMoETmnJvw1WfXKvkmPVwFOCqTZYJZiqHasEWAm4sl7aFUtjQHEWBFY5Y1WDVQLkpnCVAasEU7l4VbfLsQACVqf1V1aueycqIGB1J46a9FkUEAV2gwICVnfDKMo1iAKiwI5UQMDqjhw26fQ2UGAUWCVERZCo2+lyFMDy8gl02goUlRmrk4sCsJ2lxn3JKamVTFUDVQ0gVeBLAUJaFs/5lNbycFoeb5ZZ2y7SEoIqSGrAqHGXqr/lUn6zvw1U+/Nk1YDablfTdwJyBgTTczgqboCiCnh5P/1Hg1V6TfskvHxcuVcZrpp4Am01TeIEoe/x8n+ONOCcVb6KoTPLNomye5KZKoFdwGMoOXjbKFilVu3CWnwJa7xzXh2slkv2WWsNVoMawVTlWDVglYArZ7BSHIB2q5pYgLJ4lXKsmsJV1CaNBy2zt8Eqz4E0tVyrMTtWDVil7w9FAQhY3QY/eNIFUWBMBQSsjimU7CYKiAKiwIQVWOPt4YTPLs2JAqKAKDDFCghYneLBl0vfkALjgtV2awktcqxSxmqvt2lg1YamDOPGAKsEvFQWJQFUBVZ1CSdmYglDUwVX1aZAIj/TLs5hYJXNnDoSYBBQtcGqWebN+3P+qiraZOAsuSkJzFHRJFr+T5mb5DalvnBkQUZFtGKkWcL7MYzjOIAIeULgTlWeJwBLMNX3AnV9DFzV+w4FrQ7ZDOQtl6O7DGQNhnVHWVYrbXJbThltME7RKdu1WrpMR98+W3W2uAf9cFVn+XIT/UXQBoFVzljVjlWfikG55GhVGaoGqhJIpblkCllx3qnlhibgbYPVTkdlrDIUp3FgwKqiADbLsdqYaWJ+fgELCzpjtRYid+k7IBmrG/oxlINFAUsBAasyHUQBUUAU2BoFBKxuje5yVlFAFBAF6P/YDrdoiT6igCgwVIHxwGoHbSpetayKV9Gy5s1yrDI8025ThmN68Xffsn+9jx0LsNyLiiX+qg2VsUr7zDYb7GClazUxAQaWGrhahabl65VO1kEwlsJRqxmrtDyfACnBt5mZGXahsruWwGsa85LzdruLKE7QbrcZzjXqNXiuw5mr7FrlIlZUtCrhrFUCqA5BvNxFL3HQjRIEvoN64MCDKoC12o+h0QGOx9EDOVx4BJ2zaOxvylrAKjlTDXgl12q/W5Vx68j5aT4snMvFBaqxySynbd/coWX+gYoCIMdqH1j1Qp3B6jPoVvmqpniVAq4OxQK4ft+8StKEi1ctLqiMVQNWTcEz5VwlsBrpjFVTvKrLc2ESGaslWF3E3OwcyJErYHXsqSs7igJjKSBgdSyZZCdRQBQQBSaugIDViUsqDYoCooAoMJ4CAlbH00n2EgWqCuwGsEpLvP/Z699QXJqCV+TgU8Ds4L134aknn2DYRcvDCW6ys5AcnhrrmeX/VTh6srVUxAgYx6txKGapOl7RvbyIADCwNslSnHXWWTj99NNx4MABhnCU70mAzXFyJKmCmhdffDH27XshHn/sUXz7tttw/8EDSFOKAEiQElhNKQYgQRbHDFZdAquODzecw6te81o89sgR7L/rDtT9jCHj0FpQGi6bMU8zB71IZbYGgYfQLx2oq31TJgFWFXAdDVa5KJfujIGmpm9uPh5YJZdqOAys0nzgIlUlWA0C5VqtglWOAqCM1eYMFhcXcOTwEY7JMJCe3cQ8bjGPccTFqwxYpViHaIJgdV47VgWsrjZX5XNRYD0KCFhdj2pyjCggCogCG1dAwOrGNZQWRAFRQBRYlwICVtclmxwkCjDoMdmR13zyahy6/wCWTh5n8Og5DsM9KtDTbrXR5uJVy+zES7pqCbTJIaX9yXGZ5Wnh3OQS93ojB2CtUUejMcOOPy4oRK5A7U4lx52j9x/lWKXmjFPV/K3VG7j0nb8Ez0sRhjOYe9bZaB97Au2lJ/n19//hWzhwYD+C0Eca9YiCwvV9xJnPUNHJI+Tk90wyIE+pMhRSBzjZauOiN7wZnZPH8A/fvBkzzSYS6iMXj8qQIoGbOfBzcpjmaCcR/NBHAAdp1OUl/f/s1b+A571kHz5z9d9g+XgHrkcM1kEQncSxrot/9e/+byyedhq+c9vNOOfsZ2Phac/Af/mr/w/33HE7PJcKVimnY9yNEJLDNE6QuCk6AE5fPBcf/tj/jLsO3IEvXv1f0cxdxEGKvJuhXvPQIQjruAjhIiEI6flwIrr6HLWGh6eOR3jpa38OP3/55fiLP/kjzIcRXBp36n8KuAHltxI8pqxZwAlIrxwu5c6m4PHjD+jB8QYOCCZTKq3jkdsY8Ih96ngCe2FBEZtAblM7D7ey+MDOZa2C1WrxKzOXzbzgJf1BAC8gx2oNYY1yVhsMTQlwK5iqQDsXrGLAqqAqQXlTvAqVKAByH8/Pz5fFq8glrHNxqQ8MVgdkrDIcN8XLSBZu1yv0Ua9dznzlnGCd/crXEyiHbVBroDlL51/A4sJpmJ2dRVCracdqgBecvxdXXnUVxxUYPeRnThQQBdaugIDVtWsmR4gCooAoMAkFBKxOQkVpQxQQBUSBdSggYHUdoskhooDOGD2VYLVeb/aBVbM0nuGVhmprBavkTl3q9pClEeYXTsdr3/QW/GD/Pbj/vrvg+TXM1ursyKRl4U6esVuU4ChxVDo2z1JCrQxZaYk+cUCCY8vtFt73wd/CE0d/jJs+9xnMzM6gFxNhVMeAck+dHCkdkOUI6KMsQ0RwNgCSVhsXvvLn8PyXvBBfuPa/MVhljuYFOHb8Kbz5kqvwxje/FR/5yIexdPxRNOp1POvM53KhquNPPgonTxAlMaIkVZmtUYKUilhlCaLcwfz82fjARz6K/Qe/h7+/9hOo+QHcEMi7PS4UlQYesiyHn7lIXaCb55idWWRYnuURoqUernjPr+DNV12Fj73vl+CkJzlIwKN2vBC9OCXECjdPSR3ECWW4KhcwXQhpRCCS9KQ+Exj3fRfwXQaseZozdCbCWk1rKcEqpc0Ov4U2YLUKVWnkMivjlV4bkKgKmGlISsDUBqu1GnwvhB/o5f9uUAGrxr1q8ldpwMqiWKTddgWrNK/2CFiV33VRYCIKCFidiIzSiCggCogCa1ZAwOqaJZMDRAFRQBSYjAICViejo7QyfQqcasfqZoBVgm7sfnUTzM+djgt/7vX44cEDeOjQfQjCBpC56EUxg9UexQE4LgJ2VKoiVnHqIM3JbZuBMjQDds9myNMES0Qk4y5C2t/z0I0TBoFcJIsyM2nKuC5DxiB3OBOV3JuZmwFpgpe+/HXsWP3yDR/HEoFVN4cf1HDk6BP40Ec+gmec+Sz8r//qj3DmfBPkD31yucv9cJGiEyXo9hLEaY4ooeJcMbrdDpo+m24xt/hs/NLvfBT33vVdfPWG65D5NeR5hEYWI/BctIkfOyG7aslfe8a5z8HFb7oE99x1N+684w7Ukhjd1EXuOViMO8iRwG8EaCdA5tXhByGQxnCSHmrkWiV46vtI3AaDU4KoblDjYmYB6EFgOeb+uj4QkCu4k5BRduDGkQoEqYeAVbqxNhm7g1sYHF3ADk8uSEUu1EC5U4O6cqwSWPXJLW3AKjlWaT/jWFVgleaTcrMqRyv1kzZa7k9uUNuxSp+QY5ug61Y6Vl3Px57zLsCVbxfH6vT9kssVT1oBAauTVlTaEwVEAVFgPAUErI6nk+wlCogCosDEFRCwOnFJpcEpUWC3gFVaup2mXZx+xpl4+Wsvwj8duBcPHdqPMGwizj284AUvwPOfvwdeGOLHPzmM++7+Pry0h4XFRZz3wlcgCKn0U4rHn3gCDx46hKzTQev4U7jwojfgxJOP4cB99yCs1/HMZ5+NvRfsw+xMHU8cexK3f+vbSNod7N27Fy/YtxduLcCBu+/F/ru+DyQRfvqVr8dzX3wBbvr/2XsPeKmqc/3/2W3KmVNAsaEGAoK9E3uiYolGjYoiGks0xhI1ptyY683NL//c5N5rokbTzU1PxI4au8ESO3bEhoB0pAkInDNnym7/z/uuvWb2zJlzOA1Oe7efyZmzZ5e1nrVmMnzPs573vtvQvC4LspKSs7B5zToccOSROPfSS/HnW36HOa++Aivw4FsEeovwXA/ZIrDTqLHY74ADsd1222Hdhg144623MPvVGSi2tmD4dp/CeVd9HR+88xam33UnvnDO2Vi6aAHee+UV1CcdfJx3cdJpZ6Dlk414c+br+MoVl+GIiZ/Ha6++hnUfL8cjd9+LZMMwHHnM53D7z29CQ30Srp3ELnvvhwMOPhRbDR+GtavX4JWXZmDR7HdhBnmYiQTO+eqVePall7DP7uMxesw4LF62DM8//jDWrvgIKSsEGVoJOFMBLtswK5a/V7+tdCGrWvUHOwKrBE/jhaDi58fBqm07DIgtigJIpJBIEVi1S+CUl/2bVMCqDFbtKG9VRwPoaAFqq1cFVilHVQPXvgKrdjLJcQICVofIh7Z0c4soIGB1i8gsNxEFRAFRoI0CAlZlUogCooAo0EcKCFjtI+HltgNegcECVslN6hEobRqBQ4/7PD58920snPc+YNjYY/8J2G/ffbBo4QJeVj92/O5YtGA+ZjwzHaNGj8ERE0/E6pXLkC+0YuTOn0IuV8BjD9yPVUsW4avfvAYfLVmEBx+4D7vvuRcmHnMs1q5bh/Xr1mDYVsPx5BNPYFhjEyYePRGz534A03Fw0EEHY9pdd2Dum2/giM+eyGD10Wm3YuMnWVCkKBWsMsM8sq0+zr7gqwwy35o1E68+/wxWL1qAwC9gQy6PPfc7GGedcy4Wzp+P+fPnYcT2O2Cv/Q7E89Mfwz13TMVW22yHC664Ch/MmomnH3wQ1/3ud5jx0ou44/d/xLaNSazK+fjfm3+OVctWYerf/oiLLr0Ee+87AfPmzMXaj5fhvjvuxD4TDsXl3/wazjr2SFhmEsefchpOPH0SFixYgBXLlmLUp0Zhh5GfwrQ7b8NrLzyFTH0d/v7AdMz9cD7ee+MldvvuP+FgLJn7Pv78u9/Az65H0gpR8AJYtsHFqcgv295GSQG1im3xvOzAsVoNVun68UxRwzLZYczuVEc9nEQSiVS6Il+1nLMauVYpxzTKWaXzyckaz/R1PZejLCjjdOXy5Zw/TD3w/aDPHKt2MsGOWoujAMSxOuA/lKUD/UIBAav9YhikEaKAKDAEFRCwOgQHXbosCogC/UMBAav9YxykFQNPgb4Gq6XszB5krNI1TNtBGLpoaNgKnzn6GCx4/13Mn/semoZtjRNOn4y3Z76Gd954FaFhYqfR43HyF0/BQ/fdxe7RfT5zKF586nGsWb0S9cNH4Jzzvow5776Df9x9O6747vexbPFCTH/8EZx9zjnIF4r4x333wc23osFJccGmxq2Ho2VjM9atXsO5pN/893/Hoo8W4cE7/o6jJp6CUXvthsem3YrmT1o5Y5WKVwWGC6NIhaAS2OvQQ7HX4YeiPp3Gm/96Bs899QSQTOKKb12DmTPfxD23/Q2tzRth2kkcceyJuPCii3DDjf+Lj5Ysx9e+fjXemfkannjoYfzw5p/j1ZdfwQN/+wtGNCSxvNXDD667HmtXrsXPrvsxDj/qczjr7HNx59SpmPXGiwgLLo4/fTLOu/wSTDnhWIz+9Dhcd8NNeOKJJ3HbX//EEQDp+kZccOkVGDt2HG780Q8Q+K34yz+ewO9u+S0evPX3SCbTOHTiCZh0xhn4wy9uxuLZs1CfooxVFwRNua5VTXSq3isMVdv7Bk2FxTrxlqqVv2pGYNVisEpxAARWKQogDSdBGbLlLFVe8s+/q4JWGqzy/nbAalNjI1aUwGo5CoBqm23p4lVxsErFqyadeaYUr+rEvJFDRIGOFBCwKvNDFBAFRIG+UaAz3/36pmVyV1FAFBAFBrkCAlYH+QBL9zabAlscrCbrkKpLI5GgnEub8yt5o8zSyLrY1eJVylFIBYZ8NA0bgc8cfSwWvv8u3nv7Deyx5z7Y6+Aj8PD9d8PxWpFwkliX9fDFSWdixdJFWLxsCSYcegRe+dc/0fLJOqzdmMcxJ5yM0aN2wk0//TGuuOYHWL38Izzx+CO46CtfwUsvzcA7b72JhnQCRcpttWy05nIM5Hbfa28k6upx8OFHYM4H7+PB2/+KoyaejE/tOR6P3Xsbmj/JwrQoU5QyWanqewDfy6HoFtE0bBsceuREdn/eNfVWFHI5TDn/Atx4w3X4ZPkCWG4BRd9CKzL4f9ffhJnvv4HH7n8A37jqarw18zU89tCDuO4Xv8GrL76K+/+qHKvLWj389w03Y8Xi5fj59T/GYUd/Fmeecx7umToVs2fNQNDqYuIXz8S5V1yB046ZiBNOPQmXX3YlvnP1VVj/0UI0pkxsyPsYs+9B+OY138evf/ojLF4wB9OemoGLL7gAaz94HZl0EiPG7Y/zLrmcQfK7Lz+LtE3ZrhSsEKoq92H7jtVaE7tWLADz1yjntPIcukfbr+CUjcq5qZSvyjmrCqwmU2lQPIDJGasqR7UMVtXvTgRY1Wu2mps8xwyGptUZq9SewFMZq9TTvgKrHAUwfjcBq5vt01IuPJQUELA6lEZb+ioKiAL9SQEBq/1pNKQtooAoMKQUELA6pIZbOrsZFCAodMdtt2PeB++juXkDF+OxokxJKpjUms0i29KCfLYZhXwBbjGPMAj4uIAqwFOxJ/o9VBXsuSoUP1RjCXKl0ilQ8apUOo1kMhkVB1JgNaSMyE2A1fiSbP1cg9nQCJEyLKSahmHCxKOwaPYH+HDWLOy2797Y9YCD8ch99yAdFpGwU1i1IY9TzzgDa1cvxfxFC3DgIUfgjWefwca167AuV8AhRx6F3ceNxU3/89+48ns/wIqli/HU9Om46KIL8dxzz+GD999DnWMjNEO0FopI1dXjCyedhEI+hw/mzcURRx6DJYuX4KHb/47DJx6HsXvshpueOeUAACAASURBVEfvm4bmNesZrHoGRa1acP0CwqCAuqSD1qwLM92Isy68GMsWzseyhYtw0uln4Prr/wfZj5fCLLRyIaoWP4VvXPdTfDT/A0y7+15c8fWr8f7M1/HYg//Aj3/xa7z90mu4869/xHbD6rCqtYgfXncjVi5fhZv+54f47MSjcerZU3DfHbdj3rszkd2YwwmnnIqLrrgSxx97HE6d/EVceMFX8O0rvgZ33UrUO8DGQoAddtsH3/n+j3HLjT/GovlzcffjL+Lrl16CpW++hEyDja3HH4DzL7kcD991G9568WlkkgRWQ3hhyEWiDLfWYn81L6odq22havnrNT+Lf9vmuIDY69HTEmi3y1EAFANgJxLssCWwqvJTowdnrBKIjQpXWQ4oZ7WjKICmxqaSY5XaTO8DKmzlBgTLPS5iViwUkM/luOBYsVjg/WEEmVVfqMgWFV1TDae5zCCa/khARbOs6CcV4qKcWMtCIlWHukwdGhqb0NQ4DA0NDdwvfv+YNnbZtQxWN8PHhFxSFBgyCghYHTJDLR0VBUSBfqaAgNV+NiDSHFFAFBg6CghYHTpjLT3dPAposDqXwOrG9byGm0AnFevJFwistiDbkkUu24xiBFYDgqkarPoBQyMGq7T+W2deRkzNtC2k0+maYJVAWMCwUfWtPcdqR2CVKHDKM5HYahgmHHsUFr43Gwvfehdb77Qtjps0BU8+8jDWLF3M4Mpp2BpfOvdcPPXPB1H0ihwF8Pzj07F+zRrkDGDy+ecjzLfiL7/+Da743vexatlHePShB/HVr34VCxbNxyMPPwzHsGCFPlo9D8efcirGjP40pv75j1i7ehW+fNnXsKE5i2l//RMmnnwixu++Bx6edj8KGzYiII0cA7nWHMZ8+tP4eNVKLphlOilYqQzO/8olWL1kIZ575mlc9Z1rce9907jtactDc6uPT+++D/7zJ9fhtt/8Gm++8y6+cuVV+PDtt/DQtHvwXzf/HEvmL8Jvf/Fz2IaP0HJw/S9+jQXz5uOXP/kffO7oozHp/PNw59Rb8frLL8EtuDjli1/EZVdchRNOPgX77rEL/venN+FXv/wVnp3+MOosE3nPx6lnX4BjTzwZN//3f+KTT9bgjgefxTev+BqWzXoBdtLEiN0OxPmXXIqH77wd7778HBpSBoLA4zFFEMLqYEF/dcZqNVit7VKN5knQ1q2q5whBS5pzlLHqJFTxKvpJUQAVxasIqpp0XBmu2pYNetD5BDNL14z+0KAyVhuxcsUKFPJ5Bqo05+lR9Dz+3XeLKBQK7Dym9w899z1X/bGBs2MJPpML1gLlwZbBqgGT9hFkpQcBXoKsVITLtmNgtRFNjcMZrFJBNnbVmjbG7bo7Jp15BrtqZRMFRIHuKyBgtfvayZmigCggCvREAQGrPVFPzhUFRAFRoAcKCFjtgXhyqijAy5eVY3Wzg9VkHZLsXE31qmM1MALUBTacYU045PiJDFaXfDAXrunj4Ikn4FMjR+LNV17EhuZWHHnc59HS0orHHpiGnUfvjIOPPBbzZr2FZYsWYfzee2HcnnvhwWl3Y/abb+Ly716Lj5evxLS778bhnzscnz3yc3j5pZewZNEi7LDNtliweAn2nXAQxo0bh5t+8hOM3nknnHfxJZi/YAGeefgfGLfXnhg1dgweuvd+5NZvYFeib4VYs+YTnHzyF3HUxKPxjwcewpp167D/AQdi1z32wL1T/4JXZryIEydNwTGfPwEPPfgAXn1lBrbfcSwuuPgyLJ0/Bzf/94+QGTECX/vmt/DBzNdxz6234kuXXIbjT5uEP/7uN1i8YB5OPW0Sjj/xZDxw97343c3XY/8DJ+Dib3wLb896Cx/Om4sNn3yCkSNH4rKvXYYTTjgR25oWzr/8Khz42c/hzrumYuG8D7D33vvipFPOwD8ffhiPTJuK+qZ63PbAk7j6yiux8PXnUJdJYrvd9sWFl1+Ff9z2d8x68VlknJAhokWOywDwrc5HAfQUrGowT1CS8lHJnaqKVyXhJCljVTmlHYoDMCujAGwCqRQfEIFVcrDSeCknKUU4qPcJgdWmpiasiMCqcm0rsOoSVI0cq+TsJrdqoUCO1SJ81y05VnsLrNbX18NOJgWsyqe4KNDLCghY7WVB5XKigCggCnRSAQGrnRRKDhMFRAFRoLcVELDa24rK9YaaAr0NVjUg07mpJcdqDbDaG45Vg5ac532khzdhn4MnYNn8hVi1ZCngWCgaCRx22MEYO3Y06jINmD1vAV54/nn42Y3YevvtcfRJpyIDwDGB5lwrnp8xA7PffQeWS8WdzsTalavx3LPPonFYA/bYey8cdNBBSCeTaN3QjHvvfwDrmjfgyxd8GSnbwfz582E6DnbaeSdM/8d9MBJUqX0cnvrndLSsXw/HsRFYJooFF8lkHY494UTsu//+nDn78epVePzRR/Dem69wTmfWM3DYUUfhC184id2KgZXEM8/NwENT/4Jc8zo0brMNJn3pfCyc+z6eeexR1DWNwJcuvwoTJuyPoJjD008/jZE77oxVS5fh1v+7BU1bDceJk87EF046mfNG//bXv6C1ZSPOmjwJl1/yVWyXSCBIN+Hzk87A0ccfC9sANm7YgOnTn8IrTz+F/IaPkWzI4Jd/uhX/+R//gZVz3kMq6WDEp3fDaVOm4KmHHsSct95Amg2UBizTgO96CChTop3N0BMker0SrKrs3HbPDfya+arsMK0Cq+RYTSRT7Fq1LZXvW5mvqqMACMaq13QGMIFVcpfSRu8TcoMSWF2ui1dFUDUOVt1iQTlWGazmew2sOsk0MvUZNDQqx6qA1aH2SS393VIKCFjdUkrLfUQBUUAUqFRAwKrMCFFAFBAF+kgBAat9JLzcdtAosLnAKi0FJ9AVB6tUvIoyVglc6WXWPY4CMA3Yhgk/DOEiRIKWd4eAyVmoBDILMBM2QstCPp9nMGq6HnYaswsvr3/+yX8it3ED/CDknMx0KgE31wrfSsDNF5BwHHhhgNZiHhbFCZg2ivkcF0Gi5d8E1eqSddi4cSNcz2X4lc9mYSUchAhhWya3j3SmPhN0bKZoBTfgYlaZTAr5lo0wQx8Jy+IV461FF6s+XgNyUjbUN2B9cws2tOTR5IRwEiFyXgDPsGGbAayAiidZKIY2H5tMOVi96mNuX9IBxxYEXgA/tJCuy3CGZz5HOblFmLCRSQO+m0Ng2Ch4BBlTaKhLIJvLI1fII2MESDkmWjwPdn0DPNLEU7rkAiCwHJieBwcBLNtAntyZCJG0bc7e7R5YpbPaB6tAULtwFYNVVXiKHKhUuKpDsFrKWy0D1ThYRVRgTRWvagtWdSQGQWHtWN2cYFVnrA5rErA6aD6ApSP9TgEBq/1uSKRBooAoMEQUELA6RAZauikKiAL9TwEBq/1vTKRFA0uBLQVW06kMRwH0NlilrE6HcjJNqvZucQEggqkK6uqqRhaDMXKN+r4Ht1jE9juNxh77fQavzXgen6xaCdtyUPCoAJcPyyDIasIyTXiFosqPtQwQQDP8kIt2+YHP3I0KDTVvbEU6nYFtGygU85x5SeWZyH2qczgVKjTI+ghuczKFQtGFQZCQ8lc9yuZ0USx6vI+2bLYFXrHA903XpdDcQoWsPHg+AUQCtx7A7UjA8OgGBG3z2HrrJhTdPDyvyEWkLAKOoQHPJ+Rp8O8EeBMJExs/yYFsu1ZoIEUFlQLAdX2EJpBMJ2D4Poquh9ACigFgwwD1LghCmI7FQBp+wMWlAjPk3FDKkyVDqkUXaWfr2LG6abBKR1TnsPKYtwdWnVQpYzVesIohbFTMKu5mVRmnqv10XTcCq8NijlUCqzS+ND6cr1oRBdDa645VBVbLGasSBTCwPmultQNDAQGrA2OcpJWigCgw+BQQsDr4xlR6JAqIAgNEAQGrA2SgpJn9VoHNCVap05Zjc64qgVXtWGUAGuVX9tixSpDQtuAWigxYabMdh8smeaEHixyVVAQIBrxikR20Bd/FTqPHYK/9DsSzT03HxnVrYBkWvCDkpd/FYh4BFJAMXQ8+QkadVMU9LHrsNA1DH6bhs1MxkahHay4PM/QYthKApCJGjk3FiAy4tHSd2lPwGXQSkKPfKY+UnnP+qh8VP/I8uIUcXNflAmL0M/RdeK5HHYMfFGD41LYEPGqDQ5XpybUbMuQMTYudoja1FVSxPuQq9LQq37Zoib3BIDSMwCjnhyKERQ5j6iftZ83ARa6onWbCRGCYCH0PSdNBkfpjGgxQGRYTVzUM1gmcrxoicJWDtW/BahKWQ0WskkgkVPEqmo8apGqoSqCVHokoCoCgarx4VQmsZurQ1NiEFVEUgAar+ufmLF5FUQBtwSplL1CxKxvjxu+GSZPPlOJV/faTVho2UBQQsDpQRkraKQqIAoNNAQGrg21EpT+igCgwYBQQsDpghkoa2k8VqAarBOWsEAz1qKp5a7YFWVq6nm1GMZ8HLXVWS6A9BAzoAoaMXPWen4fK2amKoHcLrFJOJ/1Hm44MqP6p3YTkGPWDACmqkO77RD+jqusGQsr69APYdhJ+gYoqKUdlMQjQMHwr7DByJObPfR/51laEtKw9VBXb6UFuT+pb4HqwKA6AwKdHblZyZFoIAg+mETDwDMkxChOBXwBZPj0fnFPKztYwYIcq6Zy0k8gXXc4n9Yt0fQKUJgpukZ2kVAzJK+aBwOOq854foEgFkrwiXQxFgpVWAJs8o54JDy6oeBd4Ib4HK2HB9Qj7EmiFur5h8dJ8wwwYeNqUG0pgl+ITaKk+gTmfHL8BYVgQ6CZoSpd1yJnKvliKdbBoUsA2DAQUsRD4sCzqLrVcFXqi9lKWgWOYMGkO0f+0s1U7VjkDoWJr3+2qMHfZscrzjeZM3LFq2QxUKQpAgdXIserY7DJWUNVmVzIVu1KFrdRPDVZ5HhKIjjlWm5oasWL5Co6VKDlWAxpzgtgeF6qi4lWUsUrvH8pbJYCu+8ezmq9L91F91H9kMGkfg1KT28B/ELAdblMiVVcBVusbGmDTnDcNBuECVvvpB6w0a8ApIGB1wA2ZNFgUEAUGiQICVgfJQEo3RAFRYOApIGB14I2ZtLh/KUCOyDtuux3z5sxG88b1DN0I95D7Lp9rRWs2i2xLC3KtLQz73EJewdMSWFXL57k6egRVCSLFwWo6nUYqVcdV1Sn3UhcHIiUIYpp0fAyUaUhGOxmxRoCrtD8Go9oDr1zNnZlY5dc0DX6pvQQ7FedSgItAIz3igFgfHz+PDw5D7i/9pNd03/Vxej//Hh3Px/FvIQNJfayOCwjYteopt2qxAM+nKAEPgaucrT6dSfRXXbFiU37T2hv1jvBq5RbPP+0oz7Tr81XzVAV92248ZmSk7fql+QyCv/FiV3qM1Vww1ZJ/y2HwyBmriRQXsCKQajsU8UCOVAUs47EAKgpAFbFSkFYBY9qKrou6TIaLV61csQL5XI7HRM8hGkOKfnCLLoqFPENVyrJ1ixTJ4LVpL4NqAtglIEz3shRwpf0xsErtSSbSSNWXowAyDfVIJJM8xy0rgbHjd8WkM89EJpNRf9iomvfdlFpOEwWGnAICVofckEuHRQFRoJ8o0N3vhf2k+dIMUUAUEAUGrgICVgfu2EnL+4cCvQ1WNVDsEliNoF8lICs7VsmBGQeopFzJsRpFCtQCrASdaItDpmpQSq8z8AxCeDWgajVk1cv4K8BpBFfj19bXrd4XEFolIMuAlIyoBHJ9MFQleEpRAHGwSnEBUZEsxXEjR3AMnPG+Dr6N8nL+NtOtt8BqW5yrwWqoJ0Hp3jSO0S89AKu1+6quzQXCCKzaDmxdvCqRRiKVZJjqOMoJapnKnVqZt6oKXzkORSGYJbiqwSr9YWD48OH4aNky/iMDu3Sj8QpDBVkJrBYIrOZb+RjK+yU4Xg2CewJWGxuHo17Aav/4AJVWDDoFBKwOuiGVDokCosAAUUDA6gAZKGmmKCAKDD4FBKwOvjGVHm1ZBXoTrMYhYpsogHSmfcdqzE0Zd6Xyc1poHnOsalAad/rVgqqsolmGsxp0xn+WwSaB1QB+HJDGYg3oNX0sA7KaILXsQCVIS67SOAgt/x6B1Qjo0nJ9BqtRISSCc55bhOsW2QEZ0u+cxaoAZskR26VpohzBlRu5GtWesCMq2+F9artnqxMAtoR7sgTleWm/pVyrThJWIlHhWCVoqh2r7EilPFVbZapqt6oGq/G5xsWrMhk0NjZiOYHVqEAaZ+CGVKgschsTWM2TY1XAapemqBwsCvQTBQSs9pOBkGaIAqLAkFNAwOqQG3LpsCggCvQXBQSs9peRkHYMVAX6I1iNAy12WxrKPVjtaNXLtTcFVvX1tGuw2rWqHau0nJ+X9xNsjKq914oCUPvKebJx4Fnr2nG3YuXrlFEbxSjEwCoVviKwysWtfAKrXpt4AjXfYvbPTUzA+JdVpWPZsbo5weqWgKp6fPlnBVhNwIryVWnZvHKstg9WGcaS0zWKAqDraecqjUE6k0FDQ0MpCkADVeojvY84xqEqCoBiAXrqWCXom0rWlaIAxLE6UD9tpd0DQQEBqwNhlKSNooAoMBgVELA6GEdV+iQKiAIDQgEBqwNimKSR/ViB/gFWywK1gadVBaw4d1XnUlIOZgy6VscFaMdqtfwKpCqwqECn+sn5qjonNvBL7tA4DCXnaByqxh2k7UHVOFiN3xc6mzaKIOCq8p4Lz3XhegUunMUFkaiAFWWtxqIAujql+tKxGgefXW13Z4/vDcdqexmrdG3KWM3U1zNYXbF8ObtSec5w0SoFx2tnrBaU8zhWnEvN085nrJbAaqYO9Y2NaGoaBipeJRmrnZ0dcpwo0HkFBKx2Xis5UhQQBUSB3lRAwGpvqinXEgVEAVGgCwoIWO2CWHKoKFBDgd4Eq/FiTl3LWK1sWDUg1dmZtZyplL+qXYXVrtZaYLW2a7UMVgmucvGfmCNVA9OOilpVQ9UytFURAfHf1S8K3KqMVfXQVeU5qzMOVjkKgIqEGTWjALi9myhW1PbLqmSsts1YVYWreL9p8k+tq+f7GL7VVvz7qpUrGX7r8aP3kB6/tsWregZWjaiYFjtWGaw2oKmJMlYb4CQT9FcGKV4ln+yiQC8qIGC1F8WUS4kCooAo0AUFBKx2QSw5VBQQBUSB3lRAwGpvqinXGooK9DZYDSMnaFfAalx3+lJVAqScsaqiUmtBVY4C6BWwqopXaccqt6eGY1UDUOobQ7V28lYZsiqSSkmrCqzqc3gJfjmntQxWya3qlYtXuYVyDICvwB0t2df3jGvG12ew2t5X0loZq70FVtu+a3TGamDE71E+jseyB8WrAkPpr7dKl7OplvMTkKTiVaUogDSDUtsxSxmr1WCVzuNjbLsEVrUrlfZtP3Ik1q9fj9WrVsEyTRSLRR4XHQXAjlXXRZEzVnMo5Atwi70DVpOJNNL1GQGrQ/FDWvq8RRUQsLpF5ZabiQKigChQ/j4nWogCooAoIAr0jQICVvtGd7nr4FGA3JG33ToVH879AC3NGxjsWYbBuZ6FfA6tLS3IZrPIZZu5YI9fyMcq2auK9gRT1RJ6gn/a8algKBUSSqVSSKcySKZTSCZTpQxLep3wmMaBcUBGCuvfy45UnXlJbkITvh+UXIXVeat8PmPXWCV64qUahtJzXtavHtVuVHaU0n8BAVTKQi3HB6jRL5/Dv0WuUz6HySuXq6qIE4jvI+iq76nhqusXUfSoaJUHnzI7uXCVKm4V+gHgB6wV1ZpiZMl8lveAYGa7WJVAJEPO+BFlMAlYpfZWz+xqXKuBudZAjWDlVr6Lxy+056atbm8clpYqa7XzVmuztF7diEJWoVyelKeagJVMIOGkkEiled7BdrhglU2uVC5YRT9tLmCVME3YJjlWCc7aMAwTHkUxhAG223Y71Nc3YN68eaXMW11wjMaSilvxeLlFBqr03iG4SvCV4h04b0JvpooCUH8s4D8NMMg1ab9pwjAtGNo1S7DXtuEk06jL1KGhsQnDmoZzLAE5VkN6j1k2dhm3GyZNPhOZTEY5rjfhYB48n2DSE1GgdxUQsNq7esrVRAFRQBTorALiWO2sUnKcKCAKiAK9rICA1V4WVC435BSIg9XmjesR+H4JrObzOeQisNqabUaxAqwqqErHa+gYoutglXCfGaleC6xW153XEJRdhYYBO1RFreIxABrm+QwUK4dUAzlVqKpcgKoEVgm2EjR1KdO0NnhV56nl+wYFn+qs1ggwa2Bb2q9zWwF4sWxXhquxOAAUXQRFl8EdOR9d10Po+fAZ7gJF3ZWoT3FWV6uvJY4XMjptd4tfp/qgwGyrIbHUznz5NavFrxrnWg3S42PqSVHjoFrFtsoQPoRlhHBsB0nHQSJBPxNIJBO8jyA/wVQCqZap4arNkDWwLTjJJANLml8EyynHdMyYMaivz+C9d95BLpcrOVRVrqqCxwzDNVgtKLBaKOTVHyM6DVYJqhJcLYNVMyqmFQerTY3DOOvVFrA65D6vpcObXwEBq5tfY7mDKCAKiAK1FOjMd0tRThQQBUQBUWAzKCBgdTOIKpccUgposDpvzmx2rPYFWI0LXg1XqYo7FQci4EaAix4ExqjdDECdyPmnnZGRU4+vE6gl8PqLGkPamGO1BFmjXNV4TqrygeriVmVXq4ahIEAaA6YazBqhATO0uUvx6+nfaRl7oF2esWJUBKldhPDMyEnLgDfaCB6zwzYquMUu3EryWOH2bDOD2x4fPyQM/S7Nee1aJbekZ7WPbA2isrSRkbQKxRqV1teKpf1aq640quzQJNV8mEYIGgXbBBwTSJjk7LQQRFEAtk05qhFYjXJVbThsBSb3KGltOTYSiQRWrFiBhfM/RL6lmV/TxapIcwLgOi6A3jvsWCWwmos5VvmYWCxCu47V2mCV5juB1Ux9Bg1UvKpxOOrZsZpEyP0Sx2pX5oocKwp0pICAVZkfooAoIAr0jQICVvtGd7mrKCAKiAL0D9q261BFF1FAFNikAnq5cDVYJWhkR1EAW8qx2hFYpdd0ESENz6jtyWSS9/MSa1oOrZdVM7RSGI+WU+vCVyVGqV2o0ZJ6xVnJfaqjDKKPFLKIRq9VF6ZSGao6O7WyOBW7OQMqMsV4sJTFqnNWfUOdW4KHIa3wp6iBgN2sFG9AhZI4b5UcsL4CsezUjS3vJjOoxsb0mhVsIgqggxlBsLc9mGkqvFw6W+enMi+le3bIZEse2zZ3ZxAduYPjYxM1BPDbv7Cn822jE/V402CTJiEv6TfhWCYS5EKlh2Pz8n/HVMv/KYPVtChSQrlV6fcwRaBSZbCSw9U0TBQ4I9VT1zANXtpPMJXuSe8VDVn1c5+jAPKg9w496FiKdRCwusmPJDlAFOgXCghY7RfDII0QBUSBIaiAgNUhOOjSZVFAFOgfCghY7R/jIK0YeAposErgpzpjlaAUwaT+AFYJYFGhIM5ijZ6T2uQcJACZYMekgqnxLFbaRwCzOmsyDkkrlvrHlv3zMeyIjblOo2X+tNMP/VKMAK/Rr3Kn6nsosKrAbbU7tlTMiqMAKFIhQEjxA1EUQMEtlnM7fY8hpCqGVap9pQBtqPJWQzKHtvONlMyhSsF2Nk1Wa7zsUxRA1X5tNiXOa3X0Lbi9SFddkKzqurrgVwmUttPcsEagbCkKwFBzw3JUxirlqzqpFBJJKl5l8/J5ylAtFa7inFXKVVW5q4TkU+kUw1V6D1AuMGWccgyG5/M+upeOa6AmlqBqPAog7ljtYRRAybGayaChqYZj1bSxy/hyxipBa9JANlFAFOi6AgJWu66ZnCEKiAKiQG8oIGC1N1SUa4gCooAo0A0FBKx2QzQ5RRSIQKCuZt7XYDX+RaoiCiACqXoZvK7Wzg5CR1VwZ2BJS82jnFUFWdUQW4bFTtb4FnebxsFqvIAVHU+gUy/7V6A0ymOlvFPOko3yVxmslp/zfiaPOp+1DGd5X81MVnKqUpEqD76vCiC5nnI6KmjnqYJEnnJxMqzVsQZR56pW1lfOcXqxwwPKy/k1uK28QBmtlqBq5Pj1zdgS96p3lsGL8dXWdnFB7aDWaDg7zHCtzt3lEY5cyrYZwrEAy07AcpKwqXBVMg07oQCpEzlUNUzlvNXoYfOcMnku8fyyLXYQU/Eq2nwvytU1lHNV94mW/nMcwGYGq3WZDBprgFXKZN1l/O44IypeJWBVPuJFge4rIGC1+9rJmaKAKCAK9EQBAas9UU/OFQVEAVGgBwoIWO2BeHLqkFagPzlWOypeRYNE7kEGrjqr0wAc2+al8jYt/Y9gagmuRpCNlnUrylpOWVVAlFFfCY4yYCVHapS1Sq+ygzQCgmrZelAqZkWXZBBLwC2Wk0q5qwp6KhCpi1gpAKejAyqzV+m6vOSfYwA8VYWeC1flQcvKqfBR4FMhrQjwRVA1MqtGXTNg9CAVhbJSK7eYRzVGMSsAeHRCR75IWkqvt66kttA4srbtbG3zWpVjmTdy0ZJj1bZhO0k4iSSSyRScZEot/7cdmLZyp1IEAM0tOpbjJiLASrEBBF4Ni1zPEcmGwXOCoH68aFU8Y5UguFcssLtVRwEQgCXgil7IWK0FVslsrDNWzzhrMjKZDLdPHKtD+uNdOt8DBQSs9kA8OVUUEAVEgR4oIGC1B+LJqaKAKCAK9EQBAas9UU/OHcoKdARWrSg/kgrwZLNZtGZb+EFVzv1CnsENFeqhJewEBsvQkcBitOydo08Ndv1RHmpdup6XVatsVLsEfgjq1QKrJedqFAEQX+pP48bgKGKmGqjyzwi0KgirjmEQF1Wj0o7V8lL8mBOV2h7lfvLPyJWq81c1KC1B2RicLS3VZ8CpblYJViOgqgtQcQQAwVsFVRnaRe5Uz3XhuaqafKDBKsUFUOAqc77yV099tzar+TWAjVpjxs6pnvfKYVt7K3HVCFaXj1LndGSEpQJS8a0arkbxuG1uXIvz37n4VQAAIABJREFUcjs0O61qboXLmQtSOSB3s0NglR7JBBKJJO9TcDXKWI3yVnUsAIFWKlbFTmgqfGXbzOWVKTksLfnX7lQaN523SsBVgVUqXpUv5awWizSO5DjuoHgVZwSTU5aKV5kMfOknP7dVXxLJFNKZ+sixOgyZ+gbuF71/LMvBmHHjceZZZzFY1e/tofz5Jn0XBbqrgIDV7ion54kCooAo0DMFBKz2TD85WxQQBUSBbisgYLXb0smJQ1yBTYJVz2c4RGA1m21uA1ZDDVbJ2UnFn0I/BiIVROKsywhW1dU1cHZle2A1noUaB6UM72JL/SsgKkPZqFhVBFV5SXgpFqA8yPHCVxrwxZf/lyFqbJl/Ve4qA9DI1Rq/Rjy3le5YnacaPzaeycpgWoNVKl5FS8k9Dy47VQsIXBUNoCG2Aqu6MFblBO4gQbVHM709+KkuyqWiOrh+R1+R2z+Pzip7Xam/FK/QNus1fuNSxirDUhu27cBJJOBQxmqCnKspBpSWo+YkwUh2q0YuVZ3LyvCVgarK7FUFsch9rF3F5YJV6j1QuZ/Aaj6fj+BqDhQToKIc2gOrer6aMI0yUCX3LN1fg1V636QyDQxWG5uGoZ7AaiICq7aDMWPH48wpCqzKJgqIAt1XQMBq97WTM0UBUUAU6IkCAlZ7op6cKwqIAqJADxQQsNoD8eTUIa3ApsGqh3wuj9bW1gisNjMwCooFBRc7AKsaNGqwSlAoncqwYzWVSpfAFcErctzpZexx52EcjlaDVQ1t+ZjIGUsV3uNQtbpoVW+DVQ1Qa0HV+L7q1zsNVgmuElSlrFXSmh4M5xRojCHjTszjjrFr+4vuy45UpV/1dTYFVjdVQKl2uxRY1ZENyqka+WPb6avO1SUYarDjk8Aqu1SdJBIJBVdtWuJPcDWCr+xUjWIDuKBV5A7V+0Gu0cg+Wwus0pjoCAkdD+AWi6UogEI+x1msnuf2CKxSe1KpFFKZejQ0NqJp2HABq52Y9XKIKNAdBQSsdkc1OUcUEAVEgZ4rIGC15xrKFUQBUUAU6JYCAla7JZucJAqUlgvTUubq4lUcBeD1HKxqNyC77ZJ1SNWlOe9SF6HiLE1eTh5hswhiVUJVBc2qXawExDRY5ecmH1R1XPkrGkPc6D7xzNO4A7WWgzUORuOO1c0PVl14vouQXaxuRf5ruR9qIisdKyFlBViuXSeq9C4g32xHm1aR3MG14Gr757b/FXlTX57VzKgGqso9WuvcsmNVLaXnKIBEQhWvIsdqMooCoKJWFBdgR27VCKyakXuV5ybDVwXqdVYpZ+BGERiq0JgqOFYCqxzj4EOD1Vw+BwKr9HtvgFV636TrBazKR7cosLkVELC6uRWW64sCooAoUFuBTX03FN1EAVFAFBAFNpMCAlY3k7By2UGvwKYdq92PAtAwMg5WybGqwKrKWNWgtBqUtYWqlWBVg0R9XAmwxiMAFImNIljbfk3bXGC1vXgArQdPKg7sjIpf1YgCIDjHBY/cIoNVlbOqCiZREADfI1YgSwWPUn87LvbUUXGrjsBqdUSDWQGnFdTtHljdVHgB9aey+JU+w6xxz5LbOYqfsBwHtuNwxiqBVcooVcv8E6polY4A4CJWCqTyvigKQM8rELDX4+XTsn8fvlcGqyXYTvmqUYwDLf+nfGIqYEVg1SdAHncZUw4wLfuv+ENA+1EA1C52fdc3iGN10H8ySwf7WgEBq309AnJ/UUAUGKoKCFgdqiMv/RYFRIE+V0DAap8PgTRggCrQVbCaa23hKABdvKozUQB6SbUuXlULrFbiszKoK0Mn7VYtL8tuk7Oq3asRUGXOSIWAwrAm+CsDUAJl5SJVlY7VtlmrZcdqOUe1etm/KloVuS2rMlq7AlY9rwgqYkVQjmCryulUk60EV6NqTnE3rp6OlcCTLKvtg8ygg8JW1J+ILfKlTb5M+VodgVVVaqv2xhEOsZfaRDdE91B1oyrxe3V/KyIkKAoggqO2QxmrVLgqhUTcsRqDqobOWWUHqwM7ihGgTpfgaixjVTtVOZrBj1yrXNhKAXDKxy2B1UIOxUIRQW+DVcpYbWiUjNUB+tkrze7fCghY7d/jI60TBUSBwauAgNXBO7bSM1FAFOjnCghY7ecDJM3rtwp0Fay2ZptVIZ5CfpMZqxosVmSspjNIpctRABqObgqsMsyLg9No6Xs1XC05XWkJd3SM9jtWQ7v2MlA7D1ZV/mdbqKr3KbCqYwYYRWoq2qFjldyQHorkVm0DVpVLkje+d+XXzw7ZaI9mIaNNxF2i1XC1vct3BFb1Oe1l4ZIztuzyjFyjHRSwKkUBGLp4lQ2bi1cRWE0gkUzDcZw2TlV2r9oqa9WxEiqDNfqdrkn7dfEqvexfZd4GnHvLcQARWKWx86rBKjlWPZcGrCxTNx2runhVk4DVHs1oOVkU6EgBAasyP0QBUUAU6BsFBKz2je5yV1FAFBAF6B+0m1pPKiqJAqJADQU2DVbbZqx2F6wS2KpL13PxqloZq/ESRxXuw1jmatw9WJ23alD19JJbNZazGuVxxuFdR8v1K/NWO3KsdgRW1XkKrNJxle5VbRxVEJcW4auq8qr4kQKrlHvreoWSY5WWmOtj4lA17uOsBVbjYLLDFfubfIeQ87fsMFVgVW/tfwT7YQfFq1iIymzdOGw1NETmnVTkrG26a3WzGYRGYJUKUVHGKsFUigHgnFXHUcWqoiX/5FbVYFVFAzhRXIBdhvkRWCWoWgFWKZqBIgHaAasUA6CLV/U2WG0ksFrfwC5cKv5GfR0zdjzOnHIWMpnMJkdTDhAFRIH2FRCwKrNDFBAFRIG+UUDAat/oLncVBUQBUUDAqswBUaCbCmiwSnme8eJVBI8Ih5ETL5/LoTXbCnKr5rItKBTycKscq5QZGoTkplSOynieKIEuyrWkwlXpdJozVslBqItXcdPJjRr7+0g8Y5WRWlVBqurfCSwRVOUiQ9XFq+i6VUSxBBspJiC2xLvafVpd1Eq/rva3ha6VwFYNinKYhpyrWnodyuEYf5QqzrPjkYpVEVwtMGCl537gIiBXpHbJMqstf/2ka9XKHY1PjY7+AkX3r85S1eeSX7Pii26U5UpwldFoB9+C+RgCyFFWakhntJOPWkoqqJkVS1Q15lpt5+9p2mFKkNQmsEpRAAmC+SpntVSYinNVI6hqUe6qzbBV79PwNQ7zS27mqICVjgTgCADaR1Dc9+C7bmUUAOflUsaqAuysc8yxqt4CFHNhggpo0R8J6LmO0YCtYK+TTKMuU6cyVhuHo76+Hk4qySW+KPJAwGo3PwjlNFGgSgEBqzIlRAFRQBToGwUErPaN7nJXUUAUEAUErMocEAW6qUBXwSrB1WKh0O/AanURq2oYWy1PHIBq+FkLonYMViudqG2X/BsROI3cq1HBKb5fSFmpXQCrPhU/ipabB/H4AZUjS5say25OBG6Txq6qUFh8I+itoG05p5XLZXVhrUAA6m/U1hrt5LzV2EX100pwW4ardL3yFrleYcCIclEJUDKM5MJVEVhNphSsrICoJiyTlv4rsEo/dWErylplCBoJwmMWuVY5CoAcq76HgB8qa5XcqzWjAASsdn9yypmiwBZWQMDqFhZcbicKiAKiQKRAD77KioaigCggCogCPVFAogB6op6cO5QV6BxYzaM1m2XHan8Hq+1mrlYNctfBaqU7VRe7ItBY7TrVkFP/LLl3S2BVuXs3DVZdLoLEjlV2REaFkjSQZfMj0choqb0uKNXNb6Rak1qFqPiS7PxVhcC6ClW1/Mq7G2tgiY2qJ1E0Lj+vhrZlwKryAMj5qgFwvO3asarAKkUBKKcqF6+KOVY1PCWnqHqusldtJwKsurhVrFHasVpRvCpQ0Q2VjuOoeFU+jwIVrypSEbIiQ1numzhWh/LHrvR9ACggYHUADJI0URQQBQalAt38GjsotZBOiQKigCiwRRUQsLpF5ZabDSIF2gOr5LqzDCOKAsgjl80i28dgtSvFq6oBa60hi8cVaChWDTv1cv9q52q1O7XtebFl/7oAk6p0xWgxqMpc1fdnYMcZqwRVI7DquVxRnvaHgQ+vAqwypot1rwsW0mrYHLuMehq/blQwi+AngdUqIFp5bMdvEF7Nz2DUiDynGrWGMCsDB0pHcL5q1KSaPYwiCZS5lFyrahm9TUv8uXBVirNIEw5FATiwKGfVomPs0rH0nB81wCpdszTGURaucqd6JZcqve5Fhaz8GsWrBKwOog9O6cqgV0DA6qAfYumgKCAK9FMFBKz204GRZokCosDgV0DA6uAfY+nh5lGg/4FVVYpJgVHdZ/W7yZmU6sGMrZSlSnmUsWJV0bnVxa3UddWSedoUKONnkduw0n2qXldO1Z6AVX2ugXJBq/L91T0rwaoXFa+K3KpeEQFlrNJyc4J6HNeq4wXiAJSoIrlK25krHbzE7enEN9ny5SvxZi2Xa3szVicOxK8QS4pVzY9iB8r7NYSNXbVN8SxVWUuDVc5I5SgAAqtJJJIq29exHRh2LFO1VLyqHAWgiljRgwpYkUNX3V9FAYQKpga0/J8yVcvFqzwG45SRGzlWcznkCznOWyVYLo7VzfM5JlcVBXpbAQGrva2oXE8UEAVEgc4p0Imvo527kBwlCogCooAo0DUFBKx2TS85WhTQCnQHrBbyeXjFgoKNDJh8LszU8+JVZVdkreJVnXGsxgsNVYPVOPyLu1XjYLM952lXwSrpq4pWqZ8EaEv+zAqw2xaskgvSY7cqFa1yQe5HLl4VgdV4G6spakd+1U19Ue2M11Vfo0tZrkRjq6ltdLMKuBpdPA5ZVWksJq0lB218T/ydrOdyKQogAqN2ggpYqRiAZDKlildZ5FilPNUyQNWFq0pZqx1EAfh+wPNezf8oZzUI4BF01WA1X0A+34p8XkUBSPEq+dwVBQaOAgJWB85YSUtFAVFgcCmwqe+rg6u30htRQBQQBfqRAgJW+9FgSFMGlAKDBazSEnJdtIgTQEsOVvapKjQXo4FcqInch+xXLTtGNwVWNSjdVBQAHVe+lgKrkT2W29JevirtJ2ejBqu+R1CVfo8KJLFjteys7coS/GoNqieqdvJuagLHoWpnvvyGBgFmig+IikDFwLKymJbRafneamSi1IBodxmudtRGDVY1IKUoAJ2zmkymowJViSgKwIryVcu5qrqwlXatEqzXWwnCUyGxWCSAht5twGqulR2rAlY3NavkdVGgfykgYLV/jYe0RhQQBYaOAp35bjl01JCeigKigCiwBRUQsLoFxZZbDSoFOgVW8znkWlqQjQpYkWPVLeSVI5PgUgwyEUCk/9SS6UCtTDcMzq1MpdJIp9NIptLsHCRwpSEYM7dSVfpoObfCcVFVdtpXteQ/FgcQd7O2iQBQtY4qwGo8DqAaltaCq3GQqpftMyhlPts2QoDjBaBgqmK4lTEA2s2qz62IAqDczpJjtciglXNXtWOVHbA6zoAxbXlORoWlak3STTtSY17R2FgoINsVhKugqN50Pmn5CptuSWfeZBV5rCpBojRfCLIbtipeZdsJ2A5FASThJFNwKB7ATkAVrYoeps15rORitTl/NXKy0jGmyTmsNJAMteMZq+xWjeIAoueUs+oViygWyLGaQy7fimJBjSMD9mgu0pw3Tbs0L9UcpocV/ZFAtYHBLuXCWhaSyTqk6+vQ0NiIpsbhqG+oh51MstqWncCYXcZh8llTkKnPdEZCOUYUEAXaUUDAqkwNUUAUEAX6RgEBq32ju9xVFBAFRAGCDL3zL3XRUhQYYgp0B6wSMCrmczXBKgNII8omrQKrBFVTqRSSqbo2YDUwQpgVfFB9rWInamSRrIanGlBpOBvPXo1HAuhV6NVRAIwkY1C0erl/rWzVOAjdFFgltFoNXavvqX+vBqvKpUpRAGoJOTtWA7XsnMBe/COv4uOvS2v0qyd726+y+tpdA6t03XKsw+Z6S1mR1bXcxlj2LgFRDVadBCw7CSeRQCKV5iiAhK2KVxFANY14nqrJha3oGA01GcCaZmks9VhpoKryVikaQEFWim2gsaP3SS6fQyECqzSmPQariTTSDRkGq40RWKV+hfTHC9vBmLHjceaUs1BfX7+5ZJfrigJDQgEBq0NimKWTooAo0A8VELDaDwdFmiQKiAJDQwEBq0NjnKWXva9Ap8BqrhWt7FalRzMDo+6AVYKqyrHa/8BqLagaB6u1HKYdg9UYtKWwgUC5WktgFX7NOAAF61SeKoNV1yvBVdqnncBbCqzqGVejdFQnJuPmhasdg1UDtKSfHasEVjljNcGOVYKmDrlTo3xVBVbLUQAcIbAJsKphatytGgerrluEWyiyW7VAGasFFekgYLUT00YOEQX6gQICVvvBIEgTRAFRYEgqIGB1SA67dFoUEAX6gwICVvvDKEgbBqICmwKr5L7j5cwxsNpRFAADSnZqKldlZRTA5gOrhqVyMHUMgM7FjLtU23es6gJTbZf0a+BaC6wquNn2HN4fVY8vgdTIGVsLrNK+ahckO1bpUXThekWEXLxKFQrTLlg937pi2I9r0Ha+tu9YrYgbqDnRyVlc+x3Qsy/I7cPZarAaH3+Y5OBsH6xqR6pl0lL7yJ1aKmZF53XsWK1e/k+/0zioImM+3FgUAL1/6HcBqwPxE1LaPFQVELA6VEde+i0KiAJ9rUDPvjf2devl/qKAKCAKDGAFBKwO4MGTpvepAl0Bq9mWFuRaW9D/wSot3W5bsKo9sBoQB42W18eX+lcv448XjSovx68NVhl2kktVkdQKd2ot2BpQNq0fwOfl5BFUZbBahOu68AMXoRdFAVTltVaC1Y6/jnaUFNArgSo1slh79gW5fbBazm4tv4Xi+bq0lN9xKF+1rWOVnKyWBqqctWrBihys7F4lKBvlm+pYCcboUcZqKQYgWv7POcNbCKym6jNobJIogD794JSbD3oFBKwO+iGWDooCokA/VaBn3xv7aaekWaKAKCAKDAQFBKwOhFGSNvZHBToCq+QBJYCkHKstyLZkuwxWdUYqLbvenFEAhmWxvHGwpp9r3WuBVYKl/OgEWK3OY6ViW3ppd0X2aiy7le5d7XaNg1X9PO5YDSgGwHNBy8njWat8Hb/sBtb92txgVc+Rzs7fangbb1+1Y3bTX557BlapcBVlkFZHAdhWgjNUuYCaaUZQNe5crXSs6nZXZuGqolXxjNUw+r3asUrxGQTM43mw3SpelUhDwGpnZ6IcJwp0XwEBq93XTs4UBUQBUaAnCmz6u2FPri7nigKigCggCrSrgIBVmRyiQPcU6DRYbWlBNts1sMqgM1Sws6/Aqoat8Z8aZjL07ARYbS9/tRqs6uOqwWlHYDUOZMtwVYFVXbxK/XQ5d5XHq6PiVWg/DVV9Ue2ozl/vfZWNw9XqqIKKeIZNTtuug1W6JLlMCZrWAqvkSHVsBVa5eJWljtU5q8q92jFYbS9jdcuA1To0NjahsWk46hvqGRxL8apNTiQ5QBTokgICVrsklxwsCogCokCvKdB730Z7rUlyIVFAFBAFhoYCAlaHxjhLL3tfAQ1Wabn51L//HfPnzkFz8wbQ0uYKx2pLFtlsrSgAn5ewh1Sxnpazc5Em5arUHI9AGi2zTiVTSNfVIZlKI5lMKregYTJ4ZfderHsavmnHq4ZlcUeqhqW8r4ZjtQRTI8rXxrFKUDVyl2qoqaFoCaZWOVm5oFW0HJwQZnVcABWpKuWuRv3RRbCUHuocugY/p12RZlz8iB5UVZ7iABioFqMiVhQHoMAquVY1IFXL98uwlABbuxtB7g7AKo2F7n+XZpq+ZakZYSlvtap5PNbxrRr2Vrc+ClPoVHP0tfUcqQSrSSQSSS5epcGqBqoMUmPFqzoDVnWhqmrHKr1vaJ/nFlHMF9jtTY9iscDj2tXiVQx+TRMGRRdYFhLJNNKZDBoaG9HUOEyB1WSyAqxOPnsKMplMpzSTg0QBUaC2AgJWZWaIAqKAKNA3CghY7Rvd5a6igCggChBs6MiGJQqJAqLAJhSgojt/+8tfsXD+PGzc8AlnjpbAai7Pxauy2eYaUQBxsKozQMvAkW5LoIuKAaWSdUin00imUyWwqopMGQw4rdg3qU2BVX3d0nJ/vo5yKlYDNga3Vf3XHxk6N7O9KADlSi1HBdBlyhBWvaZhpM7fpJsREGS0HDvfgFHxe/y8iiXmgc8Fq2g5OS0f910PrkdLyVWOpwKrKu+zq1tHYDWk9rWzaU3bc58yAGVwqx4hWZVJKxqT2HVrlMeqAMNmVZeCDr5dV2esdghW7SQ7OxOptHKnRo5VHQeg3Ku2ylplp2vt4lXVUQBxwKqfE1wlsFooFFDI5ZAvEFgtwncpCiDmwDWp4Bf9cYF+qodpEEhV8QT80DmvEVh1kmnU1WfQ0NCIxoYmNDQ0IJFKgXSybAdjxo6HgNWuvivkeFGgrQICVmVWiAKigCjQNwoIWO0b3eWuooAoIAoIWJU5IAr0UIHBBFbjcJVkiQO3OBhkEKrjANrJWNVgNe461XCNzZcaugYEUiPQGoFVfS8ConQcg9VY/mq127UE6QI/lrFKQI4crEXleKR2UtZqtFXnq3ZkWGUtOpgnncG0lQ5ZgoGKi7JTl13H1EtyIJO20d0iyFr73srhq7dqsNphcAEBcw2XuWiWqpzFLTANhqSlKIAKsGrzfgVYlSNUg9USaI3AqnJVG3yMngMVebhR8ap4NICA1R5+GMnpokA/UEDAaj8YBGmCKCAKDEkFBKwOyWGXTosCokB/UEAcq/1hFKQNA1mBwQJWOXbA0q5V9dVMuQHLo1N2mSpnKa/Kj4HVeDErcKxB5ZJ/BdYibBgvfMVXiyrH80Uj8MrwT/0eB7Ttg1WP81TZ5UhZqxQH4LkIIrCqM1s1pNU9q15mX2s+9gSsRgyVIXEkbJUXNeRMXbKpUrQDdMwD/JpvDR0DEF/uXw1WO3pPdeRYpQGnXN/aYNWC4yRgmcqhWs5YVW5VjgWwbdg6gzVyQWtHMsU1lNyp9FwXsApDuJ7Hv4tjdSB/GkrbRQH+/w35t71MBFFAFBAF+kAB+fDtA9HllqKAKCAKRHChM2YrEUsUEAXaUWBLgdVUOoUUxQFEGau9FQVgWCoKoLSkukYkgO56m+X7oVre3yYvlaGpWn4ff5TzV1VOajXopKxZlZta+bGkr8HHk6Mzui4RVwK1dC/fJ2hHjlUCqyqXk8Bq4JaLV7EDNtr0PTrLALoLVuPn1bonO3tL5DXiruQapeSCGnOOi5pFkQEdgdVN9SuucdyZvGmw6sAyFUQ16KetoaraR1EA9KD5qR3Q1Y7V6pxVet0lyEpjJlEA8lkrCgxoBQSsDujhk8aLAqLAAFZAwOoAHjxpuiggCgxsBcSxOrDHT1rf9wpsMbCaSiFVVwlWqWiSyuIsg8iuZqyS61AtBVc5prwUnOBqtDycrlztcIwDVlV0SxfeKkPP9oGrArHgYlVq0+CN99PDMEq5qHEwqwhwdH5V8SwN62g83AisUt5q4FLeqoK8uk3dmTWb48sqX5O6zHZVVjoq4MXdBKzKlsZdqQRj4/i52rG6ucBqIpEoRwCYFAdALtUyXK0NVssAPr70XxewErDanRkp54gC/VMBAav9c1ykVaKAKDD4Fdgc31UHv2rSQ1FAFBAFekEBAau9IKJcYkgrsCXBKhWvSqWoOntU8bwXwCpBLX29akclQdeKLICqwk9xWFnbtdpeHECsEFEEZunLoElL4KHci9rNGi+SRRMtCKlCfLnwVXVRpDJYVdmq5IDst2DVMLnoEi2Rp6TZUvQCg+q2ftX+AlZ1niqBfQarUeaqLlxV27GqoHtFpmqUs0pjKI7VIf0xKp0fRAoIWB1EgyldEQVEgQGlgIDVATVc0lhRQBQYTAoIWB1Moyl96QsFBjpYJQei4zilIkPxJeLxpfpxbRmiEgqMXKDtuVNrgVc+1iBAGiLwfHiFIoqFAgLX41sQMvXDgNtD7bIdR+3XMBXKfar3tQGrbhFuschFq+ialLGqYV78vK7Olc3xZTUIDBQLgEfL4EOqTg8kHBOObXAxqxBKE9raFKfqQ8eqBqu83N+grFXlWtVuVQ3qK6MAKsFqPA6gJljN51Ao5FEoFOC7LsIwBuNNyv5VxbFKERbUDtOCQW5rekR/fDBth8Gvk0yjrj6DhoZGNDY0oaGhAYlUCoFBujsYM3Y8Jp89BZlMpqtTQ44XBUSBmAICVmU6iAKigCjQNwpsju+qfdMTuasoIAqIAgNMAQGrA2zApLn9RgGCdAR1qFDS1L/fig/nfoBsy0YuwGMZBmd95nN55LJZZLPNaM02M0B0C3nlxoyK91DxJw0HybVIACnuHCVYRS7VVLKuW1EAcfgUf85CGsCIkSMx+aIrEJombNNHQOvPzQRCN4e862LY8G0w89npeP21GTj30q+j0LIRzz3yABYumI9k0kZQDOGHJkLbhOfnYYYhPC9Ei51CMnRhugUY7Mg04YU+fHgIAgs2TBRzrTjl9DOww+ixKHgmTC9A6PoMu5YtnoM3X38RK1csh2MneW184LswLCqYxfIhDAyGsBwf4LsIij68wEfWb4UXeAjyLoKCB9MC8l4BlGdKyNL3Qm4Tx8uaQDEEHBAkVJmtLE0E7TyfHL0Gj4l6XRWYonxR3/WRdoAiNdi0UHR9OJYBg68RwrDJhQsUPTqeUCl1g5ypQGBbyHkmdt51H5x0+iSM23V3LF+8EH/85a+QX78cpu9y3qydTMKn6/kekrYJ1/VYHyLQjq3EoDYa1A4PSDkOQtKxncJXqm8qY6AEmqmR0cZFzDgn1YGVcFj7RCKFRCpZAU4ZnjK8jIpWWQRWHT6mFljVkF1D7nh0gwarm6V4FTlqHZvBajpTh8bGRjQ1DUdDfQPsZIKjNAisjt1lV5w55SzU19f3m88YaYgoMBAVELA6EEdN2iwKiAKDQQERl9JrAAAgAElEQVQBq4NhFKUPooAoMCAVELA6IIdNGt0PFOgIrBKvI4AUB6u5bDO777Y0WCWptHOwGqwS4Nt2h+3xpUuugpVMIwgKKHoGvNBE0iJwDCSTdXj3lefw5PTH8c0f/hQb16zGI3dPxaJFi5BwLIaZdN0AHizbQD5fhGOnYLQW4BHcswAPBlzfYCBKzktazo/QR2s+j6/923cwZp/9sTGXR5qWlIeAG4awbQOrli3BtFv/hiVz58IioGmacIt5OKkkfF9FAlA8KWntBi6xR3hFF4CLfD7HgNd3AwQhvVZU0BoWTDupIC3HCpBAFkLDhIbciaSN0KNiSj5Mgo5EZmHAMkMG5wGDSROG78Ii562pIDtBRlV8C6CiYG5UjIuKOlFxrQRlkYY+isUAvuVgh9Hj8Z3/958Yt8feDHSXLfwQ/3XttVj30YdImBQFECDvGghNmzNvycNqmaQ1LcE3uK90PZNE43aa3F86WoW0trMZFiH8ihfjBawUWCUgSW7m2mC1GqoqF2v7xaviYDUOV+kPEAJW+8EHmjRBFOglBQSs9pKQchlRQBQQBbqogIDVLgomh4sCooAo0FsKCFjtLSXlOkNNgfbAKkEjwm5twGprCwr5fD8DqwYaG+qw52cOZ2g5bFgjRo3bE8l0A5YvmY+1q1egPtOABbPfwoqVK3H+1deiecMnmH7/3Vi79hNstdUwbFy/AS2frIEZFlFkwGmiqXFrNGbSDJLXffIJWnJZ2FRF3g+Jp/ISd9MysH5jM776jW9hzJ77IkCAGU89icUfzsP+Bx2CcXvtB8sy8cazT+Gf0+5CsVCEZyZQl0rBTDnIFXLwCjn4rTlGhK5Na7oTcFsLCFuzyGezyIdA/fDhaG1pRqElq6CknYSTrgcCD26umcfEtlNwGuqRTCVhGQE2bsyhkNuApE2IMmQ9TCsJz21FLp9HpmEYTMtBMbsBbiEHEwUyvqpCVAR6yc0KB4m6BtTVN/Ay+WIuh/zG9fByWaTSdch6Bk46/XRcdvXV2Niax+OPPYY3XnoRC95/C2FuAxf3Yp5r2XCNJAzTQUN9E9J1afihgWa+1kbYgYcwKMIwyDkcwqaCUqHBzuD2N24tb3G8qsF7aUl/DbBKAJUzVKvcqhqsEpTl5xQTEC3L5+gIcmZTxqrncaYsu7QpAoEeAbluff6dMnFp3hRIr0KOHeE9igIQx+pQ+2iW/vaxAgJW+3gA5PaigCgwZBUQsDpkh146LgqIAn2tgIDVvh4Buf9AVaBdsOp5HAXQW2CVIFU6ne52FADp275j1YAZuiiEDtzAx+hPj8aJp5+NYSO2xxOP/AOzXn0RiUQSYaEFW223PS745vfQmm3Bwvfewo47j2JouebjtXjpqcew6IN3ACeNCYcdhd133x3OVg3kDcVHCxbhpX89heWLPoRphrxUn5yrlmmhJVvAV6/6Bj69655Imhb+cPPP8MpzT2PCEZ/DlIuvROPWW+GDN2bg9j/dgmR9PSYcdTx2HzMedVs1YEPLRqxesghvvvAS5s2diz0P3B8HHX0UvLyLB6fehvfefgf7HHIozrrwAnw4ew7+7xe/ZNfpWeedhwmHHIIP583F3Xfehnw2h2OOOR77HTIBI0ZsjWK+gOXLluIf992LuR/MwQ7bbYuzvnQePjVmLGbNfBMLlyzGxGOOw/bbbocnH38Mt/75T9hmmIWw6DFMDEwbSDViz/0/g88eeTR2Hj0aTiLJQPqDd2Zh+iMPYfmqVTjsiKPxhS+ehr333xct2VY8/9wzeHjaPVi58EMkbY+CE2AZNtbnAnxql91w0qmnY7c9dkfTsGFw/RBLFy/EI/fdg3defxU2iuwAJsdw4FJkgYo42BRY1YXBtFtVzxXOJHWcNo5VDVVp7AigUrYqzS29/N+IHKvdiQLQoFXA6kD9RJR2iwJKAQGrMhNEAVFAFOgbBQSs9o3ucldRQBQQBWgpbeV6UNFEFBAFOqXAlgKrPc1Y1bAs+gdvFWQFEqYBlyicEWLkzjvjuFMJrG6Hpx99ALNnvkKWSYTFFmw7ckecdum3gMAH8huxcWMWyYZhSDdthfdfex5PPHAP9vnMEZj4hdNRzLfgzVefQ7pha+y3/wFY+uE83Hv735Dd8ElpyT3BvNZ8ERd97evYZe992a34zCMPY/7sd7Hr/gfgwCOORroug9eefRLPTX8Mp545GeP3Pxh+sYAVq1Zi2PCt0JSpw8dLl2HqX/8Kzyviwquvwg477YS/3/I73HHrbbjmBz/Akcd/HsV8Ht++4kqsXbcOP7nxZxg1diweuP9e3H7r3zB58hScdNIXkXfzeO/997DV8OHYfddd8eG8efjpddexW/L7P/wvjNtjTyyYP4+dmttutz2GNzbhj7/5FX5108+ww9YOgrwHx3KQh41DJh6LL19yObbffmdsaF6PfLGIrbYegVTCwpuvzMANN/4Ml3/tKhzxuaOQy7WybzTlWLj9z3/CPVOnwgG5cD0kzDqsK4T4+ne+i+NPPgVvzZqJQjGPXcaPx04jd8Srzz+Pn1/3P2hdvwqmQZEAzFeVbbbDb9fqRXKQ6nmhJz2Ni3KsOrC5sJmKAnCSidJ+y4wcq5ap3KlUvIocrBR1EMFVLmxFjlVD5dNuKmNVwGqnPnbkIFGg3ysgYLXfD5E0UBQQBQapAgJWB+nASrdEAVGg/ysgYLX/j5G0sH8q0PWM1Rauct5XGau1wSrlhqoMUc/LY+fRY3DcaecgM2xrvDD9Ibw/81VQBSYvuwE7jh6Nky68EmHgYs4br2DmGzNx4KGfxW4HHYplc2bhyQem4fhTz8GoXffGu2+9jOem3YrU1jvi1C+dj0w6hUen3Ym3X38Njp2GH1CVdw/ZQh4XX3U1dtn/QLTk8rACD3BdOJkMA7k1K1fi/ttvw/YjtsFJp50BK9OEl556GE8/+S/sMn4PnD55ClLpFF5+7l948M478cUp5+Dw447Dm6+9jNtvvx3Xfu/7XLSoqbEJd991O2a/Nxvf+/7/43iC/7vlN1xQ7Nvf/g623m4k7rv3Ltxzzz0YsfUI/Oi//gvDmppw55134YknpuO7/34txozfFQhcrPl4DRYtXowdt90G//uD7+OjBfNQlw5heFSNPoHU1tvhsn/7Ng777JFYtXw17r/nLixcOB+nTj4b++6/P5oa0vjFTT/DsqUf4bRJk3DghEOwceMneO7pJ/GvRx7C0g/nwLFoebwHx0ig1bdw8llfQovr4YUXn8eIEVvhoq9cjAMnHIzlSxbjv//j37F+5WIEnotEUhf2Upmv7W1R7StVvCp2HBfXMhUsbResWokIpiqQSrmydgRUCTrrKIDOglWOAqAYgCgaQByr/fPzTlolCnRWAQGrnVVKjhMFRAFRoHcVELDau3rK1UQBUUAU6LQCAlY7LZUcKApUKNBVsEoQr9iHxas0WFVFlpSTkN2EVAXeMhH4Bew0ajSOOfVL7Fh95tF78d6brzEs9PPkWB2JMy79Jtx8Fo9S8ap583DE0cdhwvEnY8nctzHjicfw+dPORcO2I9G8dglaPlmLMNmIbUeOghN6ePbR+/D809NhJVKcEWqEAfKtOVxy5VUYt+/+aMl5WLNiJTasWcu5n9n1qzHn3VmYPXs2TjvzHBxw+GdhpFL49Q+/hcXzlsB2GvCtH/4Q248djbnvz8Ktv/wlxu26L86++BK0ulnM/XAeDjrwIKz9eB2GDR+O5SuXYc3qj3HAARPw1htv4OYbb8Bhhx2CCy76Csx0BgvmvI9Vq1dzXMChhx6K+voGPP/CC/jDH/6Ib3/737DXnntg3cercdvUqXhlxgxsM6wRS+fNhuXm4Zk+rNCCFyaw855746p//y522XU3vPrcC/jdz36KRYsW4gtnnoNvffdazkN9evrjuP4n1+PCCy/E+Rdfho+WLsZvbr4Rb738AurMEKbpc+asDSAX2EhutT223XEU9tl3X+y1x+4YO2YcRzMsX0Zg9Rqs+2ghO4kti3JMqY5VhzkAXECstFTBKD9nGMvzoRqsJuEkk8qxWgVWKxyrNcAqzTXtViV4Gi9cpaGqgFX5cBUFBo8CAlYHz1hKT0QBUWBgKSBgdWCNl7RWFBAFBpECAlYH0WBKV7a4AgSMqKr5rX/7O+bP+wDNGzdwkR7CWm0yVrORY7WYQ+AHADv0glIl+iD0lYMQIbv36LnOr0wmU1zwiLJWKfOUHIKGoeCoAqblrmtgyu5DfsGAWTpOwdT4IwxNJG1aFu5hu1FjceypZ2HENtvi6Ufux3sz32QA6rt5DNt+R5zz1a9zsadH75mKjxbMxyFHH4PPHH8ilsyejRcffwTHnzkJw3YcjXUfrcYrT9+PdKYJrhewS3fNiuX4aPlSwLQRBCEsA8i2NOPSq7+J0bvtB8t0cPef/4C3Xn0JdfWN8IpZFKl4kR/gtLPP5WgAI5XGb7/3DSz4cCHMVAOu+dGPsMOonRmK/uUXv4BpJfCVr38DO40dg1zRRWNdBn/8/e9x9DETOT+2kC/CCzw8Mu1e3PqHP+LUyWfgnIu/glS6HgvnzMbcuXOQStXBdclRCyxeshhvvjET3/z2t7HvvvvhjZdfwi9uuAGrVyyCbaosXSpuRWNuGw4KgY1Re+yDb1z779hl/K6Y8fyL+O3PrseHC5Rj9Zprr4XrFfH0E9Nxw/XX44ILL8D5F12CVUuXM1id9fK/kHFoTgWAbSNt+1ibtXHwMSfiSxdehLq6BN5643UMHzYCBx96OD5atgj/33cJrM5HOqFyfVXAKic7tLvRa3rKEFjXh+p5wWDVceAkErBsigJIIpFM8byznYQqTEVL/7lIlc3FucrFq9RzcrJWF68inahQlQap/DMqXsXQ1fPgukXOuc3nc/zg4lUejUdQ7o9Jc5jeA+W5zA5Z2mfSw4RhURQBtZHaZyORSCNdX4eGxiY0NQ1HfX09xxvQVS3bwZhdxmPylCm8XzZRQBTovgICVruvnZwpCogCokBPFBCw2hP15FxRQBQQBXqggIDVHognpw55BQh+Ehz621/+igUfzuVK7e2C1dYWhpIugdUgAPwYWA1pKbQGq8RcFVhVsMpCMpFGqi4dA6t2CSq1B1bVfgWeTJQBVHy/et1mSEhLz7cZtQs+f+pkbD1ia/zrsYfx9uuvM3Qtujk0bDMSF13xLbRszOLBu27F6qWLMOFzR+HAY47F6vmL8fAdt+HIU47HbgcchA2rW/HUg1OxdPFipFIp7LTzzli35mMsXLSI+0NA2TQC5PI5XHjZVRi12/5wLBN3/P43mPXK86hrHI6QYgEQYmM2i8OPPhZfnHwuzGQdZr/8LB544CHsutfeOPWsKTDMEDNffhG3//7/UCy4OO3c83Ho8Z+Hk0ihuLEZF5x9Niafew7Ou/hiZDdk8fHalbjlxhvx2nPP46gTP4+vXv0NbL3Vdpj93tu45ZZbsHjJEiSTSYwfN47b+tHy5bjm2v/A3vvsixeefAK//+VNaF6zHEbogoyhBLgJkpuGjYJvYPjIT+GK73wHBx58KFasoCiAezBv3lycf8EF2HOvvTCsqRE/u/4neOC++3H+hV/GuZdcghWLluP/fv4zvD3jKaTsAAgN9qtalotmN4Mf3/QrHHjYYXjxxWdxy29+iVNOOg2nnTEZq1Ysxc/+98dYOuddWEGBIW/RDZBwKNc0BiKr3qlmqL96GwiqoDwBSl2kSoNV+plMptX+hFOOAjA0uNRglZyuUd5qBFYROVb5jwYRVI2DVXqu30f0Rwq3WGRntwar9LvXWbBKUJXhqgFDw11btZffQ3Gw2lDP4LgEVseOx+SzBawO+Q91EaDHCghY7bGEcgFRQBQQBbqlgIDVbskmJ4kCooAo0HMFBKz2XEO5wtBVoL+C1Qp4GjlWNWStBquBacIxaQm5jx3GjMdJk6ZgxFZbY/ojD2Dma68iaQLZXBbb7Twal179HTQ3t2DarX/B8sULcdjE43DIscdixYJFeOC2W4E6G1/6yiXYZtgOyOazaG1pRjqVQFAs4h/T7sasmW+gLpWET1A5DFB0i7iUMlb3PBBGGOLPv7oJM195EXUNw+AW80jaNgquCztVh3O+fDEOOOhQNJOLNecimSTYl8TK5Uvwtz/8Bgtmv4uwEGLcvgfi/G98HSN32AmP3nk3bvjRjzFqt3H45V//jKSVxosv/As3//iH8JpbkGpqwoVXfh0nnTwJvgEsX/ERFi9ezP0fNXpnPPOvf+G2qbfhP37wA+y5zz54fvoT+O2NN6B57UdI0bJ7z2eHpGmGCNwAHqHNZBKHHnM8Lr36Wxg+YjusX7eBHcWpRALDGxvw2oyX8L1rrgGKRUw5/zxM+doVWLl0OX57w0/x9svPIENgldzMIRWPAtblE/jpL36FCYcejhUrP8LqVcux48hRSDU2ki8aHy9diB9e822sXbEMKbJKE5Ql97PZPlgFe6rbbjomortgVUNV+knAmSCtgNWh+/koPR+aCghYHZrjLr0WBUSBvldAwGrfj4G0QBQQBYaoAgJWh+jAS7d7RYGBAVaVq5JdfLUiASwLRuixwzEzfARGj90VmboMli1agDUfrwJ85WZNNQ7DgQcdBtfz8cGsmVj/8ccYs/seGLPXnli3fAVmvTwDG4stSDU24YiDPovhO+6MhGNj3epVWDBvDua+/z6CYp6rK7EjFyFa8zmcfNokjBw1DinHwWMPTMO899+Fk87AIFcvxRAEPgpFF3ayDv8/e+cBJ1V1tvHn1inbWKQXBQUpNizYFQEVxV4wRhOjsWuiSb6YWBITjTVqYjR2YwV7QcGGWGIhoqhY6L2DsLBsmXLr93vfc+/s3WEXFik7u3vu9012yi3nPOfM/Y1/nvO8hw8djgGD90NpcRmc2gwWLZyPt94ch+WL5yEZ0+GkLDhaDD+54AL079cPd/z1RqxYsAA1roXzr7gCg/bdH88/9QTeH/8aSk2dYwaQLMXIk0/H4cOHo2v37ogbJtZU/IDp33+H8ePGY82a1bjk8sswYLc98MWnk/D0ow+hdt0qxDSfHbIUs2D7PmKaAoNAsKcgDQ37HXoYRp54GnbeuQ8DRoqJ+PKz/+H50U8hU1mJhGngqGNH4vhzzsEPy1fi6f88grnfToEJWh7vAeRWVnzUOjr67z0YF132K5SVlWLevLlYuHAx9tx3X5QUF3HhrlfGPAU3XQPXtlhH0kszG89ZDfOB878EWwOs5jtWKWqANnJycxRAUKgqmq8qHatb5XYkTyIVKAgFJFgtiGGQjZAKSAXaoAISrLbBQZddlgpIBQpDAQlWC2McZCtapgItAaySstFiVfS6XjYlZ0wShFNgux5S6Sw0RUPc1GEYBgNXcoamLAtZm5bnAwnKeVUUVKfTqE6nENc0lBUXwVM9ZCwbNZXV8DUdru2QYZFhWlEiQYEEoPBSek28jQCr5bqoTqXh2jZKi5McCeBQcSvQfg4MXROZo4qKyspKODqQ0GJwsxZsy0GiKM5L8n3XYSBJxZtW/bBaXEvxoPgubNtBKuPAi5lANovSGECGTt9X4Go6qjIOoBsoLy/n/q1etYrbSVmiibjBuaB0XoWOcRwk4woU1YNhaPA9BbYCaI4HxfGg6ipcVUNVykPW8lFWXop4PMZ5sql0GsVxFbqq8KO21oatKCIz1wdM1YWpUVcVuCqgWx483UDKVVGbdlGUNPkctusz0DV0FZrvwdSBeEwLfKgeL4fnvNVGNkoJCCF7NIy19YPVIpSWlaK0tBzFMgqgZd50ZasLXgEJVgt+iGQDpQJSgVaqgASrrXRgZbekAlKBwldAgtXCHyPZwsJVoHDAav2fUlFwmg9S84tX0RJ8Lvyj6QzrwoJDDuegCvhJjJKWh9OxlIMpNuGAJfDq2DaXls/aFkNCQ9PZ6ZqxLC4gRPtZtg2HYB8dE0I/JqJ+UDWeltWrnLGp6hpfwXVc/pyOp4JSlO/p2Bl2s8ZUk2MCLJ/cr+Bl+Y5nwbEsmIqJdDqNlFMLX3Gg2HQyH9W+gzgtlXcdBruaLwqA2QRDfQVO1oLr+iguLqITchuo0Bb1mXUBFW/i0mTsCqUr03nIlRnXdcB2GcYS0lQUA6qvIW1lqBwZH+d5DutDcaMEi+MxA67lwfFdGCYtnwc824FLR2hAwgWI+UJXOQ80m7YQixkiF5XgKuFnn3QDLMclNsxAmQqG6US0GwOrQbWqnIM5KF8lwKoCTdM5K3VzM1YLMQpACfoiMlYlWC3cu6lsWWtRQILV1jKSsh9SAalAS1NAgtWWNmKyvVIBqUCrUUCC1VYzlLIjzaBAawCruqaxE5UAlEZxAQTZCLDpOoM7onaOS+5NHzqBP9+HQw5O+sxzGXK6/J7P1dc9xwZVvlfIBGoa7Jyk4kMEVQm8kWa8LBwqO0kNXYGVTsOM6Qw3XbKGhvBWJRgpCnnRg6AfwVRTM+Bks/BVn6EmpYn6tsPXtS2boSUBRytbC9+zYWcJghL79WF4ClxFRcZzEaN+eh5slRygKjzHhxkzkCGAGTfYEUtuXvqhSs2CT1p4UDQqLKbAsT3oBKR1BXbahq5T+z34mgqNDiLAqZPjVRRoonMRqKWHT9Ta9dm56msEQ11ojG4JRAuwqvuAr1Ecq8tOXgLBluPwe2z+9RQeMx4mjfQkx6u4BpPuRsGqAMpgVWgTDtgtBathNiv9JaBeCBmrjYHVouIiGLEYq6TpBnaWxaua4Q4qL9kaFZBgtTWOquyTVEAq0BIUkGC1JYySbKNUQCrQKhWQYLVVDmuL6hRXC2/BG4HDp554EvPmzEJ1VSVDQ/Y0ui4y6QzStbWora1GOlWDbCYD20oLFygtW3dF7iQVG/IIvjHjIvDG69QZTmk6VTSPI55MIh6PIxaLM8CsV4yKjgvzUyNL/Rt6j1yhUdcqQVFyKFIRJnJWEmAjqypBTlpmrqoGv+Z2OTbDTaq4TsvRfdcGMT7CpJYn4CRXfveojJPBTk+ChC7tx+DPYsBI+JZiRAmiqoRoGTy68KgNHqCzJoRBI+iPsjkpc1WNwc6kkYgZsAikEtwl5yhVl3dEtIDlubAyaSiuBcV1UJ1KQYvH4ZOzNuvC1TR4hgbVdaHSOFAneOk/tUzAUSGpAtfxBBDlwdEYpDoEjqkfPjk8dXi+DV0j1yspCHgqoPgUQ8CnFe5YijhgB67CY6pA5SJeUFx6i6+reCpUgqW6Ctslmy0Y2tJ8oCP4fHR+Aq/0mqAsQdpAK13VeT6Ra9bzQ2fxhl8uz1dFbIBCY7EhWKU+6QY5VmPQdZMBJM1BdrKaOruX6+Cpzv0R75HTNfpZpHhVkLFKfeF81TBvNcxcpdeOw3PEymSRyaT5YVkWXMdmZ3Ru47xg4YQOH+y6Zne0JvKEA7gbglXTTCBZUoSS0iAKIASrBNc1Hbv06YfTf3IGioqKtundKBfBsE2vIk8uFWg+BSRYbT7t5ZWlAlKBtq2ABKtte/xl76UCUoFmVECC1WYUvw1fOoSpoROxpcGGsPhPuDT+mdFjMHvm9KaB1WxGgFOChwQD88Aqv2Y4GzgIdY2BajxRJP7G4wyCiNZFi1FFp1N+kaoQErITlaBTsEycHYogZ6pAmJSLqtB6ct48GIzdCOz5XN2dEVwAwsXYERCmTE+FYVmoC8cFEAgLnKacq0rQkQpXcSEjAVfr3KguH09wjD7LHRe0JHQG83XoHK6DuG4iw65Vjc/rew7HABCcI4coZbZmM2mG1hQpwO0jBEuOU2HEZZhNhb3Y9eoBhuqzNZXcpNRnLvrFUQS0+F9ATNKP9GIkGbaVYDXDVCET9UuAWPGmQMRhZ4SODf34ZUgoWtng3YG144828dOZ8wk29g8WPrc33KjbUUjJkJTAqhGDYZgwY3GYsRg01YBhatDIjaoZUMlFG0BWciMT2AzjAEgIATvVIOpBzOsQrOYAazBvGLY6DhwCq1mLxy6dSQmwav94sKrqBrfBjCdBLtWSEgKr7VBSUgIjHuOxJxjbt/8AnDZqFH+/wm1b3JfYxSs3qUArVkCC1VY8uLJrUgGpQEErIMFqQQ+PbJxUQCrQmhWQYLU1j25h9y0K6LYFwNgevQ+zPwVYnYaq9ZXCaboxx+oWgNVEIsGFpAishnCUMVvgVs0HQnUFigJnHzv9AiBLfylPkxyXLmWIiucME0XpJ87ypOvwMnyNikg5Ygk6gTi6WGSZfgjN6PwCmAqgyYyPIaXCAJQiAQJDqGguQVF+hNBW2DJD6E67hNCVYRw5QeGDSjVRzikRQgKpnmszjrQsB5aV5fMSnCOo6Vq2WI5PuamslYCOdF1y6Ib9oYJc1DGLimUxACN3r9iPkWcukiAAhoFblOApO325r2HogDivuFYIOeugWujc5eNyA0fNC1ykocbhGfz6uLUO1tYdHz4jB+zGNhGeEMDUyHUYuisClpJjVQ/AqkFg1TQ51sAwKDJiQ7Ba51gVjtYQrIZzMJwfUaAaPictaG7RPzQQWM1ms8im08hkA8fqNgKrOkUB8BzX0a//QJw66nQkk8lteutoqfe6bSqKPHmrUkCC1VY1nLIzUgGpQAtSQILVFjRYsqlSAalA61JAgtXWNZ6yN9tfAQJCz4wejVnTp6GqavuAVbF0X/hM87eG3Kq0lL9edABBw+A9dpzSEmrCweS4jLgXyc1HmaPUR87yDGArr8omKBnARvo838Xr+g47OBmKRqAku1YJSLL7k5bH2znXKzt1g1xVvlbghg2BJp2LltRnspTjSvmsBqcU8DnYySrALRXKouXj5HykZftcLIsjFgjEhp5QorcitoF6pioaspYAtzFDh0oZquSmZBcphQCIuAV2G1P3Az7Ly875jQBWEsqlgeE36ewCGotNFAfj3QNIWwfahFM1Ct7EeQlI1x9lahO7ehuYAU0BdzmwGoGqnAARxESIrFQDumkK16oZY8cqF7QyDER+H48AACAASURBVAarGjlWdZGjGrpWw6JXjYHV0HnM7tTIo977eWCVIKvH8+vHRQFszLFaD6wOGMiO1W0NVrf/HUpeUSqwfRWQYHX76i2vJhWQCkgF6n5lSi2kAlIBqYBUoFkUkGC1WWSXF81ToCXmrIYAS4DVMZg1Y9pWiQJgtycBRlqmT+5RTeXlyYlEMeIJyliNcZYlL7EOdIxyt/x4AH69AVhliiZgqwd032kX9Ok3AFY2w65OyqesTWexeP5cVFeug0GZoJRvSmCTq9qLpf917lTRAnqvDjxS3IFwIjIfpDzRYMt3t4agMdw3PC/1kc5JGz23bZvhI6HaXfoOwIL5c5CtrYauiwJbBFNpH3Y/eh7S6TQX2CK4ScWuaMm3Q3mwtstgmvpkEhj0PdT4Gnr3Hchtnj9nGhI6jQHVlyJLI+Wp1q3AD923wsmrM7gl4MsElGt6EaEOcm8ZjIoc1LAfdLx4HZ5UPOfghYiDla9JkQkNEHRxxIYfNAWsqgGkFG7d4NocE6GKeReAVYNcqkYMphnjnFUCq/ygQmebCVbpOlG3aoNglWIcHLueY5XAKr1XL9pgMzJWNxeskiucVc9ps3Vv100Zn617RXk2qcD2VUCC1e2rt7yaVEAqIBUIFZCOVTkXpAJSAalAMykgwWozCS8v26IVCCEZQZKtClY5h1RkjOZnrCbiImPVjFMRoaDielhgKZKn2ZBjlQFqUJiJOWEAz9h06fo4cMhRGHr0Mbz0Oh7T4XguUo6HdUuWYsJbb6BqbQXiMQM2LbFXNJEBq+ucURqCzyg05aJVvgfbdbitDGGDDAGCxrx0P3CY0tLzqEs1zGoNszlDNyxdk6Dy2jWrcOyJp+OEU0/H2FdexFuvvYySZBKOr8K1LXiuhUzGYuTIbkfXQaa2BhpBUkVH1nHRqWsPdOjYCfPnzgayGbgZC+377orr/nITEvEE/nDFpaj+YTFiGh2jcL4q5YfSuAizqADIxE4JMlMuLRWvYmclL7MXfXIYJoexA8LJyj96BTHNAbxwHx4nejeIEAheBciVjq+LA2goCkBg2NyJG/2Oqb6A4mITbeE5EcREhGCVlv9rDFYpZzXBUD10rOZnrDYlCuDHOFa3ZcZqQ47VKFht0Tcp2XipQDMpIMFqMwkvLysVkAq0eQUkWG3zU0AKIBWQCjSXAhKsNpfy8rotWYFw2Tv1YXuD1VgsDk2nKIC64lWRRdIRWBdkaPIy96BgVeDCI7cmVY7nokyujf2HHI2hI45H9fp1mDvrexSXlKBH711RHIvhow/fw6SPPmRQSuGo5GLMZB24Li3FF8vAyRkaOhAJOBYXF0NxHTiegKuhi5QdnooCXdNgxkwuTET7Z9JZpFIpBqe0EdyicxIYpecE/di56LrIpmpw2JHH4qfn/hLPjXkan0x8E0kzhuo0FTlyoCoeatMZpDNZji+ImTrcbJYBYo3to33nrrjw0suxbMUqPPHoI3BrqlGkqyjdcSfcctc90DUTV154Lqx1y5E0VVhQkHFVpLNUkAvQVR9kTk3EDJiGhmw6gxqHClsBpkHOWo3ds7bjQdMUxHUw1A1BJkN5sgmH/DMHQ0OMGsTAMvOsA7AB/qzzqHIUbZDHKshova9U035ch2etK17FrlV2rNKyf5PjAMixapoJUZhqMzNWGyteFbqbQ5DePBmrpoh6oIzVSBRA9Pvdku9Tsu1SgeZQQILV5lBdXlMqIBWQCmyytKmUSCogFZAKSAW2lQISrG4rZeV5N6ZA1PHZ0pUiIDTm6dG5KIAtKl7VBMfq5oJVESlQP2OVYFKYp+l5aew3ZASOOeFUXvo/9rkxXHTq1DN/jp69e2H2nJl4Y+xYjDhqGIPVzyZPRqcu3bBLr974bupXmD9/Pnr37o1evXoxGK2oqMDkyZPhZNIM6GzXxe577o6OHTshk05j0aJFWL5sGWzbQk1NDbp06YJeO/VmNy7Ni8WLF2PlypX8focOHVBZWYl58+Zh11135Urus6Z9h3ZddkS33n2wcN4sLJ79HdqXlaJj152QSqexcvlylJfvgLL27bF02VJ8/cUXKC1OcNaqWlyOS359BYYefSzee/8DTHz7bXipaiyYPh2xsiIMG3kSUmkHk959B/b6lRwjkPY0dOixI3r03AnxmImaqnVYMGc2atZXIhk32RHba8DeKC4pxtqKNVi5YiV26tULXbp2w8oVK7Bo9jS42VroFKfA8JMyV+tcotH5H8YN5DFS3iVX7C3nSW0oYbfubBsDq+GR4XL3MIKgXvEqAqucsUpwVcQB6Do5WBsuXkXQlaAyw9dI8arGwGo0FiDnZA2jADJZLjyWzqQYvrvbrHiVKfzFGoHV3WTGaku/Gcv2F4QCEqwWxDDIRkgFpAJtUIGm/aN6GxRGdlkqIBWQCmxrBSRY3dYKy/O3dgVCx+rM6d+jpnq9yEelvFHHZTiUqq1BqqYW6VQNMtkM7GxG5JB6VGyJKtVTMSePl8ZTgR4u0sNxAMJFSKAqFk8yeIwl4vw3jAKgZfRi1Xhe0aM8kEq78FLvIFeVXrMzUVXg22kcMOxYHHHMSViycCHeee1VdpQee9IpaN+lJ+bO+Bofvvc2Lv3dVbAcYM6s6eix084w4gl8MelDZNdXY+jQYYiVtQf5Qk1Nx4I5s/DkA3dDzdbiqONOwQFHHg3f0KDHi1GxbAleeexRTP/2a/TZrT/OPOc8JNt3haKSA1THyoVz8NwD/8agw4fhiJNOxazp07F49izsddD+6NShC7784D0Ud++BnXfeBfOmzcC9N16NvQ4+BD+7+LccBVCTqkX5DqVc3d61fLz3zgTcdfP1SCZNXHb1nzB86JHIZhxocR1GXEemJoUrLrkM+x+4Hy648BKYRgz/+PttePGZMWhXXo4zf3YOjj3xJJTsUI64qiKbymDhyuV46M5/4ruPP4LWzsSDz72KHXfoiqUrV2LZiiXYa/fdoSUT8C0fYx57HC88/RiKFCqolYZi+NxXO+vA1BW4IWRt4IuSn8e56SziaMRA4988KlAWzonoORnCUyEzciLrZg6sGmaci1dRriqDVY2KV2nQVJ3zeMPXBmevitd0HjHHVIbCYo77POfzs1bpc3I2kwua3M1WJsOxFJl0huMnqDhZtJ2iEJtWLztYXIvgtSbc3GEbdIPbEzMTiBcXobSsFKWl5QzCCRw35Fht7fcs2T+pwLZUQILVbamuPLdUQCogFWhcAQlW5eyQCkgFpALNpIAEq80kvLxsq1Fgq4FVKlrFbkZR9CkEX5sCqyLRs/4mwFNdVED0dQjrRDV3ArM2Bh50OEacNAqZVBp2bRViMROOrqNTu04Y99xofDP1S/zuuhtRY9koMhSuCl9ZuQbffj0JfQbsg44dOuGtl1/EsoVzMfLEk7H7vgfjrVeex/vvT8CV198EXUvgq08+xuzpszBotz74cvInWFVZiYt+81u069IVvqdhbcVqVFdWojQZx/OPPowB+x+CQ0Yej2xtLTok4/BiOuBquP/O23HIyJEYMHAg5n47A/++5RrsfcihGHXer7jIViZVg7WrV6C0XTmKS9ujY8cuuO2GP2Hmd1/j+tvuRDxRzPC0omIVUjVVWLd6Ne69+x7sP+QwXHDRxYjH4rjzjtsx9uVXcf755+LCiy9DdTqDdWvXwE6l0aFLZ+hFRbAqq3Dl+edj/tL5ePjFl9GrQ3f4rClQsXoV9GQCxfES/LB8Jf5y9f9h1YKZaFccQ1U6Dc1QYaoa7KwtcgKi2aiRoWyo0NHG3d75oRAb/5ppgfs1ek4GlLrWAFhNCGiaB1bJ7UnZq3Rc6FZtDKyGztQoWA0LmVEkAAFU27K5iBqB1WwmAysrwWqruVnKjrQJBSRYbRPDLDspFZAKFKACEqwW4KDIJkkFpAJtQwEJVtvGOMtebjsFCh2shsvKQ8dqqEToevW8LAYPOxaHHDWSgVZMceH6HtKui5lffI3J/52IoqIi/PI31yDreFi/ajE+nPguXMtGr+47YtCQYajKpPHft8dj1ZKFOHj4kRh48CFYP2cWHnjwXpx/5R/QtdtOWDprJt6b8A4WzZoKN1WDvQ48HCecdR7MZBGmfPwBnv3PgwxGk8UliGsajjjhNAw6/Ajojo3V8+fhky8no89OO+PZp57EJX/8I3bp2w8zvvkeD91+PQYdehhOP/dSwLHx5KOP4J1XXsRRxxyDc3/9G3hmAutXLMeFZ5+Fnfv1xS133o14MoGxzz2HMY8+BM0HqlNpnH3pJfjJWWejQ4dOuPlvN+L9ie/i3/fdi54UObBoER6991/45ssvcc5ll2LEyOPRZYdOePD+e3D/fffjlbfGoWt5J1Ssq8Topx7HZx9/jPMuvRjDjxwBxVNw7f9diZlTJqEkriJt21A0AqtU7MqFpzYOVjd/1jYdrOYAeyRRIFfkjDNWDRhmjKMAhGM1wcA1Ck/JsdpUsBq6VsNs1Ybgaj5YDR2rFBshHaubPxvkEVKB5lBAgtXmUF1eUyogFZAKyIxVOQekAlIBqUCzKSDBarNJLy/cShQoDLCaX2W+rhhRQ27VELKSyxDZNPY54mgMPfZErFy+FF989AHWVayBo6ioqVwHu7YSHbp1x1mX/Ba+auCD8S/hs/++h2SiFHvvdxAOHTEMvqZDcXwYigbLTcPSHdSsWo/H/3Un+g4chCNPPB7lnTvAUjRM/3IKJjzzJPYYfBAOOeEMJBLF+M9dt2LuV5OwQ4eOqM5k2P14zKln4YDhRyG9dg1eeORhTJ76OYrjSVgZC9f8/e/o2mNHzJ0+G/fdch32OuQQnHXRlcimqvHQ3Xfju08/RiyZwI33PYB23Xti/fJVuOzsn6NLz2646Z//RKK4GK8/+yyef+QRKL7LLtJRF1yE8y64ELF4An+/9RZM+uQjPPb44ygq3wGff/Y/PHD77ViyaBEOO+kEXHnl79GlQye8+d6b+NNVv8dLr7+OXbruiK+/+Ro3/vlP7II9+/zzcPqZZ8N1fdx8/XWY9eUkxGDDV334vsrxDbqqwgnKUW0dl0EUrOb7mKNfOC9XTIvejUYDUGEzAr8agVUjBp2gKgHWGGWs6jmwypmqipYDq7l4gEaiAHJxAJ7HRciaDlYzHA8gwWoruWHKbrR6BSRYbfVDLDsoFZAKFKgCW+e3ZIF2TjZLKiAVkAoUsgISrBby6Mi2tQQFWhpYjUYBcP6lZ2O/I47C0BHHY8n8eZjw8ktYu2olNJPyNDUono1EWTv8/Nd/AFQd4597HAtnfA8zHsdO/fpjyLEjODP084kfYtX8hZQuC8R0qLESLJv+NaBoiJeVYf9DD0PfvQ9CUVEp3nj6PmQdFyPOPA/tynfAh6+/jLdeGoNkURE8lbI7FQwbeSoOPvoYLJo5Hc8+cB/W1lTAVHRUVlXh6tvuRJfuPbFo7kLcc9PV2Ougg/HTi66AlarGf+5/AFM+eA+9dtkFv7nhb0ju0AFrlyzFFef9Et1698RN//gn9+etl1/BMw8/BMUjsFqLk8/6GS646FKYsTjuuO1WfPThB3jwoQfRqUdPfPvNt3jorjswb/YcHHf2mTj77HPRqX1HvP7mWPzluj9h7Jvj0K19J3w/7Xvc/tfrUb1mDU4/9xyM+tk5gKLj+j/8H4PVEkOF7VnwfEXEN1CU7jZzrG4JWKUoAAKrBnQzwZpQHim5WKkIVzRjNXSsbilYzUUBRDJWZRRAS7gDyjZKBeorIMGqnBFSAamAVKB5FJBgtXl0l1eVCkgFpALkAtp4aWmpkVRAKrBRBQoRrIbwNN+tGs3sJBBGr13Pxr5Dj8Tw407CsgXz8f64sVizfBm7FKkQkGunkSxrh/Ou/COoLNcbzz+Fud9NRcw0kCwrx6HHnYZeu/bD4pnT+P2M5aC0a0/ENRfvvf0qjj3xZCyYuwgx1cShR52Akg4d8Pazj2D6tO9x9oWXoXP3HeFbWXw/9Susr65G+/ZlmPzhROyy274YesJJWDRzJp576D6sq10HxXFRU5vB1X8XYHXejHn4983XYO9DD8WZ5/8Kiudg8qRJ+HLSJzjgoIMx6OBDEUsk8f74sbj1z39G/0F74i+33I52Hbtg7pzZ+HryZ+jQrh3Gjx+H3ffehzNWk8ki3H7rLXjrjfG47k/XYsiwo7G2shIfvzcBC+bMxZARI7Drbrsjrmi46fo/YcLECXhu3Hj06NAZU7/9Gnfe8FdUrVyFMy86HyeceRaD5Ruu/gNmfvEpinUfju9SGXpRoIyydAOwSpNsy38Q/zjHKhdKI+cq5UZQASudclMN6LkYgACsaiZ0g3Jk64pXNTUKgByq+RmroWs1/NtYFIAsXiVvwlKBlqOABKstZ6xkS6UCUoHWpcCW/45sXXrI3kgFpAJSge2mgASr201qeaFWqkDhg1U1V8gqCla5eBUVKnIs9Nv/YOx/xHAsX7oIkz94F5VrfuCl30AMnpVCux3a4+RzLoTj+vjk7dcxd9p3SMYTcDwXPXYZgH0OOgwdu3WBpitcyT1hJjD1sw/x3tvj8dPzL0en7jtBoaJcuo5Vyxbi/ddexpxZsxhmDj/2eHTovCOMRBIZO4uayh/w2uMPYaeBe2PYCadg4fTpeP6RB1BRXQEdQHVVCtfc+Q90piiA72bjgdv+xI7Vn5x/GUwFsF0XiuJDMww4roZlCxfgrr9diyXzZ6OofSdcevlvcfjwEfB0jZflK66La666Gjv32REXX3o5ihJJ3HLTjXjlhRdw4EEH4pzzLkCf/gPYvas6LoPHdZk0Pnv3fTz6j7uQ1Ww8/PxY7NSlG7797mvccs21qF71A868+AKc+otz4bnADX/4PWZ+8QkSmgeHCpTRcnv6J63Iv2tt6sdwQ4WsNvxKNR2sMshVlNwSe7q+iIjQoGjBkn/DhMn5qgRWY6BMVcPMd6ySu1Xn+Ab6G0JXOg8XwqK4Cd+H2xBYdV1+nwtYyeJVrfQOKbvV1hSQYLWtjbjsr1RAKlAoCmzqt2ShtFO2QyogFZAKtDoFJFhtdUMqO7SdFWgIrGoAHMdFNptGbW0NUtW1SKdrkE1n4FgZBkm+58JzCSq58H0Bl+gvbb7nMYxSFFFpnQoHUcGlRCKBWCzG8IqBVeBxjBaoCoFZ1LVK+0Xdq7RPCL0014VZUobi8vagIkGpqkq4TpavragmfM+BYRrosmNveJ6PdT+sRG3V+gDKOaAml3foiPaduzKMdawsatauww8rl6N2/Xp06bEzOnTvASOmw3YsLnC1fNEi7i9B0J69dkbXnr1QVFImPl+xFEtmz0CXnr3QY+c+WF+xBjOnfo3qdA0vn7eyDg476igUF5WgsmId/vfxB9jzgINw9gWXchX5SZ9+DMdKIWboWL1qDaZ89hlmffcVknENKcfHjjvtikOHHImO3bojY6WxavkSvPv2O+jdZxcceNAhSMZjmPD2m/h6yhcwDQP9+g/EXoP3R+fuPRA3DFSvX4e58+fh848/QfUPq6DGVYw673KUl5Zg1fKlePv1scjWpjHooAOx9wEHw3McTBg/FisWzEXM4NEltEojwlEAG98i2bkb2bEOukZPWPfzeoOFCWRM5fPR/0bzeWleiNxULlLFYJWiAKiIVZznnW6Qm5XiGgRgVfkhgKqqq9DD5wFYDdtGc4fmd36+Kr3m/FXH4c9sy4KVzSKTTSObSfPzpjtW9WDeqlA1groaFN3gtsViSSSKkigpK0VpaTmKiot4vnKmrKph134DcdoZo5BMJjc1KPJzqYBUYOP3I/nf9nKGSAWkAlKBZlBA3nybQXR5SamAVEAqwP+JL6MA5ESQCmyRAvlgFZ7HxYAc12U4lKqtQW1NLTKpGlgRsEpAlZ16BFaD5+HXkcAqvadpAgoRWCUoFI/H+REu428KWBWgtb5rNQpZCbBSO0LYWgdthSyhq5H6GRa9qnM6+nwsfUZt52gBgmO2DV3ThBvRpUJJAuKJJd/iPLTx5+QCBbhP4ZJwn1ekCzdlWPQoHCQCdASu4ZPb0UfWVzDogINx9i8vQDaTxYP33o3vv5qMuArU1FQjk05DJZDpu+wWtR2Cg0nE4sVwHQdWthqKb8NR4ojFTF6Zn8mk4TkWdI3clgAobzRRAkPTYGfTyKSqocGHrqvwXAeIl3EuLDxHXI+cmrrJYFpVfDhWGp5rwdQFNCe5VY4AIFQcdZnmT8XGyWv447kpTtaGbvMNHUdO3/pgNRY4VuvAqmYI6MoO1bBQlaYzYNW46JXOcDUE9+F1OPnAc3l+5MPVBsFqJo1MJgUra/GcCf/RIZyTFFNBgxXOZVFISxOgVBFt4398CMBqPJZEvDiJktIIWDVNKHyMjr79BuB0CVa36F4oD5YKBN9P+d/2cipIBaQCUoFmUEDefJtBdHlJqYBUQCrAbEKCVTkRpAJbpEDzgVUBS8UmAFx+tmrYsY2B1RBqEoiijeBmCFDpNcEpeh3C1/B5mJlJTXDZeSsAqgBoEfctLQMPqsCH8JX+km7h+WkZuGVZ3A2CduToDIFqCFfD/jkeQVJy9AZg1fWw38GH4RcXXoJ0bS0evOefmPr5JKi+zbEEBPlcOwMnmxUcWlHh+SpcX+Hl+CqBTQK4uiGu6drcDwE+6TI+7+tBYUhKAFUJ2keK0fOMr0KjY+hz0oo0IHBMx3k0Lj4MTeF9XI+iCggIqqyVAIYbAtToMv2GJmi4dL8pk7dpYJXAeOBYVTVRqMo0YRgxGPEEzMCxSgWtGKLqAlyGrlWN4WodWA3h/+aAVZoTDhWvIsdqPbBq5yILwnmwuWA1ZiaQKCmSYLUpE0buIxXYAgVkFMAWiCcPlQpIBaQCW6CABKtbIJ48VCogFZAKbIkCEqxuiXryWKkALfl38MzoMZg5/XvUVK8nqrjdHKsE58S2abBKoLChola8XJpB34afE5ATkQP8jzD8NwR+IVgNHa/hku5wXyrSxM7bwHXK0JKee+RypeXfVLvJI9KYA3TkILVtB0qkoFN4PuHuDaISmEi6DPioWNbe+x+AUT/9GVI1NRj9xH8w9Yv/gfBsOpvlJeY+uUpdG76nwmG7qACn3CV2wKogzCuW6AeVnIIIVCrolIOcwRJ6cs2SC5YgKz0nVyS1x3N8dry6rihKpQTL0YUr2YNCDFclp6vO8JU0o3NsuFSfgwI2fD/yhRNMvTFHK2PXel/P/GvUd6wKXcOMVZoTBFYN04RmxDhjleIANJXe0zlrVUQARApZcRQAuVbJ0WrkgHxTwarPGatOA1EAVhAFUOfsFXN18xyr+WC1uKSYwbGIApCOVXkvlwpsLQUkWN1aSsrzSAWkAlKBzVNAgtXN00vuLRWQCkgFtpoCEqxuNSnlidqoAtsbrEYzVpsKVkPXaUNglSBYCD+jy7ej+0bBajjMudgCAqYB9Iy6TD1l407V8JphEacogKVrhOA2eh1+TkSSYwfE+R3fg6IaSBaXMYBbv3Y1PDuNbDoVgFwPrmPDdyw4HrksCUe6ArD6ClTOOiXSKiClz25UwIv8OiW4Su5UUdWe8CtgGLTcXYGVtRkEsxuXIw0E1KRzULEvwYjJycpJt6JNgdOY9gmdsZv79VH4eo2AVXLN5oHV/HGrA6v1gaVwoVKOqgFyp+pUvMqMcx6pAKtB8SpV52xSzlsNIwH4uZGLCog6nwlAbywKIASrjm1xpIPIWM1EMlYlWN3cOSL3lwo0hwISrDaH6vKaUgGpgFQg/5/UpSJSAamAVEAqsN0UkGB1u0ktL9RKFWjpYJXgHmVj5jtWw+JY0fejcC6afxqFoNGIAIKI7GQNnathuaQAxuafg1NHVTVXQT50qIZgl/bXIHJcyV9KnxMEpEJhqVRaQEs48J0sCNDRXtXV1WQrhk4RqFSMiyIE+HifgSDZV9klq1FKgHDneiL2VbhaycfK8QPCvcvtCwou8fGaCteyoQdL40XEgSg8xuCbnKyeD11VRO6s6zMMZn0pRzZw4Tb89Wg8f5WAdL4zIecODdy3jX3lfIpBYLhb//whCA1dp7phcPEqg8CqabIjlWBrDqQGha7C11zciiIEggzWEOgT/+V4BE8UqAqzdMPn4euoYzWdSTFYpWJWonjVjwOrflCISzpWW+kNWHar4BSQYLXghkQ2SCogFWgjCkjHahsZaNlNqYBUoPAUkGC18MZEtqhlKdDSwSrBtIYKVgnwJtybUbgazTyNukzzn4fwMVz6z9AzcHVS0aoQlrqOGzg9RfEqLoQV/DIMl+BHnbBE6Ni5qogs2EwqDZWKFakqbCpGRc5UK82FqdJZkc1paICVroEd2FBpX9pEG8GuS3oeZtESeCQISP0Pc0RDV240c1a0yxdFrgKXLcFScriK83t8bgbEARTmYzjLlI4RALaxDFSCwI1tGwOrobaNHUtnzcXzRnai90ibOsdqLAdVCa4SMKXiVTmQSpEAgWtVFK8KIgQohzXI5uV5JEzG8AKo3RBcZfdxJApAgtWWdR+UrZUKhApIsCrnglRAKiAVaB4FJFhtHt3lVaUCUgGpgCxeJeeAVGALFcgHq+RA1HgZuMvLmVO1NUjV1CKdqkE2nYFrZYKl88K5J/I3xfPcsnd6HrgxCVaZsQSSxUWIxyjvMpYDoXUgsC4jk7pTz31KC9Aj1dOjn4dQVQBPsV+YqUr7iWXqDRdWEku7BeSMOk9zfaAl84EzNZQ4dCZGQWK4T7T/YrF99NzRQfJhOQ4vuXdth12gnuvBzmZZc4J3HsFVWlLuCFDrZtPCw8nZrAL0iYBV8ZKgL3HOgH9CU8m+6kMhmyVnFdDRocuTXLhifypUxW5WUUkKDsW3BrEAhE25sBe7VilyNbgujTePh4gWEK5WctrWbQJ6UpxA08Fq/czUjeez8mzJ+/UddEGAUi5OZbJLlYtXmTTvEuL9KFilXFWVQGtQuCoHVgVwzc3DTYBVEbEQgtVsJAogzY5V2958W045wQAAIABJREFUxyrlv1Ib0JhjtbgYekxmrG7h7U8eLhXYQAEJVuWkkApIBaQCzaOABKvNo7u8qlRAKiAVkGBVzgGpwBYq0CBYJcjmOFzZPJWqFWC1tpqXNrvZjYPVXI5oAEjJJRhLxJGIFyEeD4oIBcvOw4xVWqa+AVAlOhfQsmhxKs4UDZbcR98Pn0fBahAQmit6xSAyBJIBUI3GANRzrUbAKoFLhofhMVzIqs61Gj1O2BvFZ43mrAbt4OMITrtesMTcEa5H24ZjZ9m16roOPNcOIgmo5FTQh6AfoW6hS7ax6dBonukWzB86Zzh2DZ3GyxUn2/DT+o7VxiMDGjqvcCE3cE4qCkVAkgFpCFbNuoxVBqumAKyqiARgp2okZ5VdrQxcRWwCPUJnb+j6bSwOgJb825YNK5sBOVYzaYoCyAZRAHXoucHiVXwtgrma+IcEboPIfOUIg1gMyeISlJaWorSsHUqKShisEiFvqHiVgN7yP1G2YHrLQ9uoAhKsttGBl92WCkgFml0B+aul2YdANkAqIBVoqwrIKIC2OvKy31tLgUIAq6GrND8nNQpbcxCVvaliKXpDYLVepqqovMRbXXX3YCl+ACgbAqsNZa7mu1rzAW1dxEB9CFsfuuaYK7s5yefJsM6lhwvXc7lQFYFV28nCs+uDVc+vW3Yfdc1uGqCJwlRbf9s4WPWbDFaFw7dpG+HchlzIgdOZAGUeWKUYAOGU1qGbJjt6GVgG+25tsJrNZpCRYLVpwyn3kgoUmAISrBbYgMjmSAWkAm1GgW3zW7XNyCc7KhWQCkgFfrwCEqz+eO3kkVIBUqDQwCrXnifnYbCcnI2r/Dry4Gr0AViNxATwPoQQ+S/R180Hq/mgdcPXBGYjsQcRJ2tdFEIAV+vFAdB7wm2ae3ABqzBSIYCrLjlWafl4HVglhyQ5Vyk7NQp0mzqDw2Xyje2/MaS56R+5P/LoSPEqcY2mwNUgCzaIN8jvT7R4labrMDkKgJyrIVg1oJsGg1URAZDvWNW5iFedY5UiFcRVRNauKDjWWMYqjREt/SdnN8VoSMdqU2eo3E8qUDgKSLBaOGMhWyIVkAq0LQU2/ZuzbekheysVkApIBbabAhKsbjep5YVaqQKFAVaFuKHzsp7rNAJWKecz3IcKPnGGaj50jewTQtrw3PWhpACcjYNUAUEb/7yxKIA8eBoBqQzowteUf+p7IlM1AuwIzjnkWLWycF0bHscBEFgVharqnLGbNyE3tio86n7dAFZGxmXzrrjxvcNr8ljnIGsdXK2PaxkN5064sdiDXGEqXQ+gagymKXJWdcMAAVcubsWFq1QRAxAs/2dHayQKQKEg2kA4imygRwhVQ8BaH7JKsLo154g8l1SgORSQYLU5VJfXlApIBaQCG8TnS0mkAlIBqYBUYHspIMHq9lJaXqe1KlBIYDUEoPlgNYSnBFZFxXpRpCo/OoBAqwCvUcfrhv/+LaBeCFZDBypBS3IkNlzQasMogMbBKkG3ehA1gKn57xEpFY5VAVdDgEqFq8j56Lg2/CBntbnA6sbmvXDCNu4v4GzaTWzh0QzNefeg2FbOlVofqjZ0umieKGemchSAAKs6uVXJuRqL83sMThuJAtB1ox5Y5fxSKvAV5uVybENkrCKvOcohz7FKzlWLipI5VLxKZqxuai7Iz6UChaCABKuFMAqyDVIBqUBbVEA6VtviqMs+SwWkAgWhgASrBTEMshEtWIFCBashZGVpIxCVKtmLtzYEq+FS8HrHNgD/oq7P0C1Kx2wqBqC+g7VheBo9d71l/5GiWfUAawDnXK/OmcrFq6joETlWqXhV4Fol6BseG/6Nunwbn4Z1ubIN7/Pjf8purChW05JdxV48dhEO6ylhQSux/D+6Rd2uUR1C0E4OVIaoYQyAGYcRMzcLrDLMD4tXBVm4FAeQHwMggLcP33UZoNLYWUEUQDaT5UJWEqy24BukbHqbU0CC1TY35LLDUgGpQIEo8ON/jRZIB2QzpAJSAalAS1VAgtWWOnKy3YWiQCGA1aivscECVhGIys7GLQCr+RmlIVjNh6BuNAaAloGHy/jJjcoO1E2D1RDURkGqWOgUccUGxauocBVBVIczVuvAKmerhnEAfF0+W+5v6M5VN1qeqpDBKvVAzAAt0gcBVht2q24UrNLy/sCxqhkmTHasCrBK7xsUBxA4Vuk1wdOweBU5VsMoAYL5DO81UTCMYgC4yFi92IYwoiECVi2bYSplrEqwWih3OdkOqUDTFZBgtelayT2lAlIBqcDWVECC1a2ppjyXVEAqIBXYDAUkWN0MseSuUoEGFCCI9+yYZzB75jRUra9kgESuUAKumUwa6dpapPhRzUV53GwmgEthNqgLP1jKHmaAKkz/BHjUdROxRByJeBHi8Thi8TiDLEURjtMNtmDpdRSwcvX2MEs1dDfmYOuGxa2iUQB0/vzrsPOUYBkXJRKFqPh15BF1r+Y/51YHBazyHaoNwdR6MDcSNUCn8Th+wGFo5wSuR5ecjxwFYMGzycnq5ICe4KqBczWSPLrxH6NhNEJQIoqPb+rP17y00/wxy1viHo5ndHm+QMF17Ravw6X/1BQ/GKPQpSoiHZqQJFBv+oSOZYoDYEhqGjCNeFC8qgHHKuWrMlgNC1mJv/Sa51wuCkARbmZPgNT8fFX+LMjBpWxcAqr03aEHjSNn5QbxEHXzOiy+RjmuwoGtqvS9INirQKHCWmFkga7BiMWQLC5BaWkpSsvaoaSoBHrMFG5uVUfffgNw+hmjkEwm5X1OKiAV2AIFJFjdAvHkoVIBqYBUYAsUaOov0y24hDxUKiAVkApIBRpSQIJVOS+kAlumQB1YnY6q9eu2EKwSDPPQFLBKIKkhuEfgib2K0UJVAVgV+arBsvGNgNU6kFpX7CqqUgg6GaYGYDW6zJ+BZ+T9HHgN3Ir1HKeRJf4+F6IK3aT1i1gJrugTSc3lbXKmK4NVAesIZtPDpeJVlLPqWPAdu17BpCi4DJ9zfzdBIUNNQuetOLYpP2GbBlY3lrXaUJsRVqAKslTF8V4uDsCnwmShZhtM8Q3jAaLzQjhWCayaMAxRuMqMxTaMAiCwGmSyir86Q1WdoaYAq/QgJsow1d/6YJXOT1JIsLpl9zF5tFRgaykgwerWUlKeRyogFZAKbJ4CTflVunlnlHtLBaQCUgGpQJMUkGC1STLJnaQCjSpQSGA1Cuf8iEOVXIUhaA3/0tJ33p8Lt4vn0UcIDhsCflEHaUPOVDo2H6yG4FU4D+u7WwUADLI22fVKgHnDfXg/VzhkxTEEVkPnbwhWbQFWnSz/dYMYADqG3JLhlr8cfnN+jNYvKiWiCRrbwvM2Bk7z29GUrxofQzQx51RlxetlrNabC3nQ2FMEWBWu1vpFoQhQhmDVME1oDFZNmA0Vr2J3an24ysWttDrHKoPPIBbCCQqM5TtW+fNgnDbXsSrBalNmjNxHKrD9FJBgdftpLa8kFZAKSAWiCmzOb1mpnFRAKiAVkApsRQUkWN2KYspTtUkFCgGs5kO7/IJMKi2NjoDTEKoKsJr3GTthxRY9b86xGQBP+rx+MSo/B1MZ8+U5VkNQymCVna514BSKgKW5h1eXo8oQk/4/AIDhknDeF3VQNXSsUgyAQxmrrsVglZ4zUGUAW3eeDSdruIx+Y9O4LrM0CldDJ/DmfwG4YxsxvjbsLG3oOmqQWdvQ2EXhKY8NMdnAvRwFuyIuQoWqieJVAqxSxqoJIwCr0YxVdonmwVUBVsUy/NCxGoXqIVSNwlX6nJ3GrgsJVjd/FskjpAKFpIAEq4U0GrItUgGpQFtSQILVtjTasq9SAalAQSkgwWpBDYdsTAtUoNDBKqPACDyNQtV8sBqCtXCFez6gDWFq+DcKS+uB0y0Fq/XiASIAlqNZqVSTcLeGADcH6QjOUb4qLf+3LQFYHRueawcQmFveyKr/poBVxs25CIDQ67k5P2Rz+xLEZGgsrtuQw5TyQqOaR78eZFit85rWuVU35YzNB69RsMrwnQtO1YFVnaAqFa8yKWOVogHqileF7tYoXA3BKhe2IkgbcaxGC1dJsNoCb3ayyVKBJiggwWoTRJK7SAWkAlKBbaDA5vwe3QaXl6eUCkgFpAJtVwEJVtvu2Muebx0FCgOs1u8LAzIyQoY5qwFY1SJLwHORAIFDNf91CPsaiwIgv2i0YNXGHKpRN+oGjlWI5fkNLf2Pvpe/T+41LS+njFUufuTAsR3OVs25VQmsUnGrXL6r0Cp/CfxGM1YDghnGmkbhqjhb41CWxyEyPPl6bk4UQLTNIVhlzBuM9aZmdGPXovdzjmYu/ERg1WCYahgRsErPdUO4VDWDoWm9jFWKBaCM1XrFq+qiAMI4hvwCVtKxuqmRk59LBVqOAhKstpyxki2VCkgFWpcCEqy2rvGUvZEKSAVakAISrLagwZJNLUgFChGs5vJTQyekqoDcqKoislaj0FQUwaqDsNHX4fv5wotl+PUzUEXRKco8FcvbRWGruniAOkgaXfZf5zyNfk4osiGoykC0XsYqnZ+W+NcvXuUEYJXGhtyqBFwbA6s5PbzGc1LD/nPhqtyv1ugy/U2D1U05SRv7vKFJL/QXxlka66Zvwq3bENyNgnVFU6EbJj9CsErFqyg7lV7zUv/GwGrgdlU14Vbla1HNMQLbQc5tFKyG4yKjAJo+inJPqUAhKyDBaiGPjmybVEAq0JoV2JxfhK1ZB9k3qYBUQCqw3RWQYHW7Sy4v2MoUaAysUtGkTDqDVCqFdE01UqlqZDIZuNlMAPnCfFAXfgAGidpRlXsKA1WCwkTkDIwl4kjEi5BMJmGYBrsCowA0dBxGQWgI3EKIFuZd1gOrAVTVdVpyLoCnpmpQ6AFayi3gaXjeMN+UAafnU/krBo225zDwJOckQz8FXDQql4fKEFb0l4/NK0wVvm7os+h7UbBa3wUr8jkdN3CuOg6cbJahajqbCYCvBzLH5vCp54GzZ4MiWNwXUOSsAsfxoOtUzV4ATHovQMm5gk98HpX6Qko1vuXnmzbmWI2OXe5sDFAJiIOhpCg2xbG4QsdgR9J9U1sdEBYNF2BWgFYed03kq9L1RPEqkbFqmAnOWNXNOHRDuFHDz8VSf+FSDZ2rFBVQN9dUjg4gaMpQOiheFYLVMA4gdKxSbINt2chmMshkU/zXymZzYDzUSGgooC1/DwJHNrWF564i+kCvQa5aAsSxGJLFJSgtLUVpaTlKiouhx0z+XFF17Np/AE4bNYq/Y3KTCkgFfrwCEqz+eO3kkVIBqYBUYEsUkGB1S9STx0oFpAJSgS1QQILVLRBPHioVALA5YDWbzcLJpLc7WA0BVLSAVfhcY7jqg1ICCC6K/yPepMEL3K0hxA2X+9PA5yArg0ib3bA+PFiWzRBSUzSGnQIskoN188Aqg8M8AMsTrgEXbLjUP4S5VjbDRZDofXqPClfROFHVJoKl5Mgkxqsq5Hj1oatEF4UD1XV9CNAcZrEqHDUA2ocgpxpx0zKjVMRHjWxNBasNRi5A4zxZAqc0TtRWgrn0h1Bv7gc0u4NFA8JCZfnXjYJV6jv10XNceL4Cw9C4jwxtdQKN5EjVQC5VM5aEGSP3aoyhKuWsUltyEQAE+QOIaZoGw1mxn87jl4ujYG3FHKC/4SOauxqCVRq/TDbN/zBBz0PHMfWv7nwSrMobsFSgEBWQYLUQR0W2SSogFWgLCkiw2hZGWfZRKiAVKEgFJFgtyGGRjWpBCjQOVl123NXW1uYcq80FVsMl2Q2BVcX3uAo8Ld0mWyGDVnoPCmwCY1T5PVzSHQGqHuNTwLNtKH7g6FR8ASEpEsCtA5DkwiXIGcK+hhyr+SC1IbDKoC5YVh6eS4A54Vj1XLquC8fJwrIIyNnwqKBV1iYix5EBBFBd7pfC+1N36YcoJb1SX+k8BAVdOpdH75Gx0w89njmwR58zimbX64ZkdXOyUxub7opmwLFsxAwdtu2IthBgpRb79L+BmzhwnXJ7GvlVHQWriurDdUTxLAKlBGNdLxhR6g+NuaHDjMVhmnF2pJox4Vw1NDPnFKVoAHKxhg5qmiexWCzn6o3H46xnuNWHqMGYBaBVuFZtBuAWO1YlWG1Bt0HZVKlATgEJVuVkkApIBaQCzaOABKvNo7u8qlRAKiAVINDRhEWkUiipgFSgMQU2AKu0rJpAnSPAaqq2FqkgCqAQwCr1IwpYVd+DEYujJp1hoMbuVc9DMh6Hwk5EckoSZCQIKQoRMfQMMlZ1qAxha7MZpDIpdq7GDR1O5M4i8jUFWG0SVA2W4FNmay4mIAcPhZM1dMxuAFYpgsB3kLVSwhVpu0inszDNGGwrI1yewfHsPoWAimRSpeXwISOlaxA71SgrVCHgGrZd6ECbcL2SU7cOHm7KobpZ3yTWUMQzaLqAvtSOaKwqXS+aqRvqtUHkQOTXtog1oL7rIENvKuNA1xXE4wpMQxfglGFqTGStciErgqwmNEW4UcMl/wxhg+gA0oXeZ8eqEeNYCyomphka6+q7Dne/IbcqRzk4Nu+fJcdqJiUdq5s1WeTOUoHCUECC1cIYB9kKqYBUoO0pIMFq2xtz2WOpgFSgQBSQYLVABkI2o8UqkA9WCdoRdtsQrNYwMGqOKICoYzUEq+F7uqbC9nx03bEX+vYbwONQsXo1Fi6Yi2xNNUzDCCBiHVglCEbOSF5m7wKW7SDergwdunSClUpjzeKlcBTKiRWuVXKKUkxACEQbXOIfuGEJlIaZodHogcbcrvXAqufDsW34HmV1ZpCxLKSyNixHQW3KQtwAkqYG1bXZqeoSXFRNpLIOHFu0j0CpQ05WJQDQnDfroiSugrgrOXLZ5RrAVgFZ6xev2px/r9pY0SqNALNK4+OxS5X+T6d2kVuVHLfBt4b0Cs/TFLBKh9keYMFAr767cUEq17GwfMkC+HYapi5cq5SxGosnQc5TAqUEUGNGPAfmOW+VISpl/mrQCbAaBscEuL6C4tJSHHLY4azZ5P9NQtW6tcId7Hmcuxp1sPoMjR12rNrZLNISrLbYe6JseNtWQILVtj3+svdSAalA8ykgwWrzaS+vLBWQCrRxBSRYbeMTQHZ/ixVoKlhNp2qQKQCwWi8OQFXguDZ26b8bTj/rHGjxBAM0eA7mzJyBd159EZmaGgZlBMEYmAU5mUTI6FyO7aL3rgNw+MhjUN6hAzTbwT9uuBlZq5pBJe9PIDAoxhXmrkZdp3UAVjhjQ7AaBbDhQIXvNeRYJYDn2BZ8x2E4V5vOovvOu+KnF1wMx1fx1Scf4bUXxqA0rrAr11c01LoqThh1FgbsfTAXoqIiUSJfVVhuU6k03h//CuZP/QzxuAqPXZciQoBWuXOBpDywujmTKux7Q8eo5PBVDThaHIqRQDIRQ3XFSiR0kWtLcFVQb5EVS1tTMlY1VceaKhtHHHcC/njDzbAcF1ZtNR68+058PPFNtCsyg4JUOhetSiQS7Gqm8ael/rRRu3WNwCrlr4piaoauM5BVNB0+OZeTxTj3/Avg+B5efv45rFm+lPcT7tQ6sErPKZaAwaplc66qiAJIy+JVmzOZ5L5SgQJQQILVAhgE2QSpgFSgTSogwWqbHHbZaamAVKAQFJBgtRBGQbahJSuwtcAqA0OPGBn9Tx2I1DQDsUQciXgREskkqEBQmGkZAq6wSFD4mgFbsF68scJVueXsGnDyGWdi4N6DseyHCqypqEC3Ll3g2RbGjX4C1evWMuykGIPQFUmAzYiZsBwLyWQZRp52Orr07YN1VevhVNXixUceRzZVwTmlXBGeHZYE/USsQD4cJferHylKxamlQWwA9SXqVuXXQTQBI1B2xIq8Tsd14HoOVMeFazlYU1mNfvsegH/950msT2Ux8dWXcNdNf0KZ4UHzPVi+grSSwO+vvwVHHXc0VLKkAuzQZPeqqqKiogJ33XgTPn1zPIqKdHiuzcWwBBAVUQCcKxvARm5fZEKzz5T6R/0J3s//4UvnEYvz6280ho4Wg2uW43dX/RFzZs/A8089irIY5aM6fD5yzpIeYZSprikcXxDNNuU2RU6uqQZWV9n427/vxz6HDUVVTQ2SqopP3n0H/7n3DqhOLQNUahHHHegG563SmFOGbUlJKYqLi7hP5FamwaUIAEPXYOgG9HgMRUWlUMwYfnrOL9gBPPbll1C5Ymk9OE8ZrbTZtoVsOp2LAoiCVYrTIOAazoENildRNrBCGlNhMY0Lb9FzmqMMvanQlmHCiMWQLC5BaWkpSkvLUVJcDD1m8ueKqmPX/gNw2qhRSCaTLfl2JNsuFWh2BSRYbfYhkA2QCkgF2qgCEqy20YGX3ZYKSAWaXwEJVpt/DGQLWrYCTQWrqVQ1MpkM7GxGQDZXOPYIivm+qJaec3F6AtwJQFQHVuPJBAMvAY1EVXRPCQrWh9AuqF4U5m5Gq7KHkJV2peP5HKqGE889H3367IpvPv0A4195Bu07dEL//vtg8dxZqKyuRFlJGfr1GQC9XTtUWxmsmj8Pa5YuR9a30LlnZww74efo3L0Xxo+5B9O+nAQz0Q12eg20duVo174Dkj6wZvVyVKxdC1M1YfgqbHjIKJRhCrjVVYDjoqhdexjxJGzLw7pUDTwnBYPcoHoCju3D9CyOFLBq0oglSuDGDGRqU9AsG6rmw3Jt1NoW0o6PGOKoqUpj5733xE3/vAvpTAbvjhuHh/5+A0piBDppKb2PtKfh8mtvwrDhR7EDdPGSJZj63be8rJ3aVlW1Hp++PQErZ8yAomjwKe80aYKiTnVVQ6omA8WoQTEV7nJUpJQEfN1AccyA6/iw0hloCkUMKPADJ6fiWVCsGsR0FVk/Ds9IghmgUwPdy3BxLd8wYbkG9/23116HQ4YPw3333Yv3x72JYoLQtWvhwENKMVHWuQc6d+kEO5PGDytXIFVViaRiIeZR3IELW/WhqwpUH3CgoDoD9OzTD/c99gRsLgbmwtBNLF68FPfdcTuWzfoGugmUlnfAoP0ORXG7HTB//hwMHrwXSks6Y+bUyZg3bxaKy9th7/0ORKdO3VCxvgrde/VFu/IYvv58EhZ88w3Ky8tw4gVX8Bh9/t5b2HWfA1Dargzvj30Ja1auwMnnXYKS0jI8dvsNyDouA1ZRvCqLdDqFbJYcqxYDV4Lz4SbmtAZFE9+B8NEQWCXNKbIgZiaQKClCSQBWi0uKGRQziFU19O03EKeNOl2C1ZZ9O5atLwAFJFgtgEGQTZAKSAXapAISrLbJYZedlgpIBQpBAQlWC2EUZBtasgLbE6ySc5XclD8GrEYBVBSskmdw2GmjsPu+B6O6ogLfTv0cU774H5zaFBQri679+2LkmT9DafEOcLIezKSBytVL8cHrY5GuqsYhx5+CTp26Qvc9VKdr8fH7EzD1ww9wyJBh2H/YMBSXdwQ8DRUVq/HJh+9i2mefImtboqCRnUVtbQZ77H0Q9jl4CLr32QmaASi2jTmz5uDTt8dh/ozv0bPPQJxw5tkoLSvCpClfQLEcDBt2JGrsDBbOnYsJr76M5UsXAL6KnfvvgaHHjUSPrj2RrsliccUP2O/AA2FCxRtjX8aDt/8VJTHhNs2B1etuxtAjj2IX5vjXx+GWm26CqVJZLnK2+tA8B4lkHAMG7YPBhx2K3v37oiiZgFNj4bsvv8G4F57E2mVLUVRaij0PGY6hI49F9+6dkc46WDBrFh5/6EH0G9AfZ/3sHCiagUkf/RfPPf4IyktLMPzk03H0yBOxcP4cjHnkQaxbNheaqiLrKcjEi/GrX/0Gx588ClWpFFKZKnhWBlP+NxlPP/IwF5M67rRROOLIY1BaWoyYoWHN6jV4c/x4THjlWbhVVVB1H47qQiUu6frQYjGsrLJxyRW/wc8uuBir1qzGB++/h8MPOwzxRDGeffwRTHj5GQb//XbfE3++9R8o2qET0tVVKEvGYClAtroWzz/5GObPmYXzL70CO++2B9KZGqiKDiiUBws8++jDyKyvwGmXXIlMxsLEl55F/0GDsN9BB+PNF59HZcU6/OTCSzHli8kY/9iDiJWUMlSljFxyqVLGKjlXBVi1csXKaO5uDliFLjJf68BqGcpK26EoB1YJzuroKx2rLfk2LNteQApIsFpAgyGbIhWQCrQpBSRYbVPDLTsrFZAKFJICEqwW0mjItrREBQodrNaBKFoqLVyq4Xv0XHMcdNylD4495ScoK+8EX1exYO50fPnBRCyZPw/99t4TBx16MD557wOouon9hw7DDl26Yfrnn2P2t1/hwBEnomOnrtDgwfU9vD/hHayYMwMXXvVXWNZ6fPHph8ikLOx78OGwPAevP/M05s+eCx0uEpqH5St+wKW/vx59dtsL30z9AvAt9B4wCDu0L8fUT97D8088ig7deuO8X/8fStqVotZzoGepwFEG8bISUMLppHfewtOPPYi+/ffAzy/+FTr13hHVldWwUhmYJUWIGSZU28Ub41/Hg7f/BSWGWHpPS+nTvo7Lr7sFw4YfCU1XsWTxEnzy0UeI6QYMVUFlxRq89fbb6LXLzvj9H69GcfkOmL9oAUpKitG9aw8UF5fitedG466/3YDB+x+A//vLTWjftQuWLV2EqpoUenbtgltv/CvmzpmDJ0Y/g3hpGZYvWYI/Xn4ZipJJ/O7Gv2HggN0w9rkxGPPQ/fBrKmCoKtbXWNjvhBNx1VXXQNXj7Gyuql6LbKYWn0/+DC+/9DJG/eSnOPnU08l+i1kzpyMRj6H3LrsyyHzuP/fj9dGjYegeeVZBhbAUT4FNTt2SDvjXg49gx136YvqM6bj1lptw5RW/xuADDsJH70/AE/f9E5UrVqFP/4H4/c23obhzN8z+5hvM+/YbHDDscHTu1htzv/oC7419GUNPPA07D9oH33/5EVbMX4gDhg5DebfemP3VFHz4xss4+4rfwrKBd54fjfIO7THilFPw3VffwE5nccCQIXj8kQex9Nvb3UO+AAAgAElEQVQpUGLJAKxayOYcqwRWs3Bde+uC1bJyFBUXcXEuGQXQEu+6ss2FrIAEq4U8OrJtUgGpQGtWQILV1jy6sm9SAalAQSsgwWpBD49sXAErEOaatmSwSs5IzVeRVVzsOmAgBh84BO2690Q8GceyOTMx4ZUXebk0WRDdjIXybp2w77Bh6NmzL6Z/+RXeHf8cduzVG4efcAY7Uz9980V89t/3cMwpZ+OgIcdi0fxvMfbZJ+HaCoaMPAm777U7Pn7zNXw0YQK7EXVTYZfrkcceh5nTZ2HFgnno2KEzjj7rIgzcaw/MnTYFTz10L8rKO+MXl/4OJWXtkUlXYezoMaiuXoczzvslOrTvjIXTvsd/HrwbQ445DkOOPxkZJ4u3XnkV/534PoYcNRyn/uQMKK6PN8a9jgduux4lhihS5SsK0r6GX113C44+egQsKwvdNNgJSm5Wiu9ctHABrr/uOnRu3xGHHnw4pnw+BTOnTUffAbviD3+5HkoiiZUrluPX556FEUeNwBV//DNqU7X46IOJGD/+LXRo3w4rFi/AnBkzcfGVV2DUeb9EKp3GUw88xDmwl111FVYtW4r777oD303+GAnFAUW9epSS2747RpxwIs755UVIpWrx8nNj8MHbbyFVVYUeffvhd9deh+7dumHql5/jvrv/iVg8gRtuuhXlHTpjzvRvcfs1V6N63UoYpg/FcaEpJtbW2jj8xFNwzfU3gMpwvfDi83jysUdx7i/OwU/OPAvLVyzHo/++G19/9BEGDNwNv7/5ZpR17Yb7/n47vpjwDk4/5xyc+PMLsXTmNHz0+ssYfORI9N5zEF559G7M+uYbHDPqTBw04hQsmzUTrz/zCM759W9Rm3bx1nNPwVdcjDhtFBKJMqhQYTkZPPbAPVCq1iPjU9ZqY47VHx8FkHOsxhJIFBejtExkrEqwWsA3V9m0Fq2ABKstevhk46UCUoEWrIAEqy148GTTpQJSgZatgASrLXv8ZOubT4FtC1apeJVY8rylGaukUF0G5YaOVcqqLCkvwfp1a7ng0OAjhmPAPoNhajreHv0E5i5ZgoH77I9999oHHqG4eAwl7XbA3O+/x4SXnkS3zp0x7IxzULxDJ7w9+mF89/n/cP7//Rldew9AbWot1q5chpiegFZcitKyJKb/7yO89/orSKXS8DUTLjkpVR8dO3fGXnvtg249e6Osa0+069gJC6Z/hTEP/AtlO3TCub++CqWdumLyu2/gkX/cwfD3oj9cg30PGIKZX0/FS2Mew7DjjsfgocOxculi3PyHa7Bg9hzsdeBg3HrP3bCyNt4cN57BarGhsFuVijMJsHozhg4bhkQigTlzZuPzyZ+jOJGE51hYt7YCE99+C+lUirNGO3TpjAF9+2LggAEYNHh/xEpKsGTxUvz2gnOwY88dcflV16LvgH5Yv241vp8+E5M++ACff/ABslXr0XnHnrj7qaegJZNYNHs+fNtB/4G74f2338BTD92HmooVMFSPC5gR4F25xsHRp56Ma2++FatXr8YT99+Hia++CtMHDj/+RPzissvQrUtnPHL/vzHmicdguT7u+Mc/ceDhwzBnzkzcc8MNWDDzWySTCnzXh+dqyCgmrrnt7zh0yFCkMllM+fwzLJg/G/379cOeg/YBZTG8+vxzePHx/2CXPjvj6r/9De27dMLf/3wd5n/9JQ4ZfhzO/s3vsGzeLHz42kvYZ8hR6LPnILzx2IOY/u1UDD3pZAw57nQsmTkDbzz3BH562RVwXAVvjHkCldXrcMiIY9F/98GIx+L4cvJ/8darLyLmAhnP5SzV+hmrW8+xGo8lES8uyoFVylgljanwlqrq6NNvAE4/Qxavar47qrxya1FAgtXWMpKyH1IBqUBLU0CC1ZY2YrK9UgGpQKtRQILVVjOULbojYcXvltYJApY5x+qMaaiqquRl2bTY3nVczopM1dYiVVONphavEoWtqMq8qEqfA6uJYsQT8XrFq0gvqvZOharCjdpEW0PFq8KCV/x5EAug6ToOHzECNdW1WDRvHnbu3w97HngwuwrHP/kw/GQMx54+Cnomi6ceegD7HXYYBu5/KL796iu898JodOnaA8f+5CyUd+qI8WOewLeTJ7Mrs/8+h6G6ejUmv/8Oan/4gbM9LVXB+rWVWLxgFlzbha7EUFWdwWFHHolhI0ci6/r470f/xU47dcc+gw/BnK++wDMP3I3yjp1w1q9+i3Y9emLiC6MxfvTTMBIGzrj0VzhwyLGYNuUrvPLsYzj6+BMw+PDhWLlsEW7547UCrB58IG66606QpG+MHYv7b/8LijkKQMDVtK/i19fdgqHDh6OoKInXx76G2266GaWJJBTXgeK6cG0L7Tp1wNGnn4YjRhwN17Lw1Wef4cjhR3FxrsULluD3l5yL2ppa9N/3AAw75mjsu99eHJmQrUnhvltvwdcffojabBqXXHctjj/jTNRW1cJUdC6O9fj99+LTd9+AAeHMVMiyqgI0nY448SRcfcstqFi3Fk8/9CDefuVVjik4cOhQnH/Z5ejetRueHf0U/v2vfyERN3HH3fdg930GY/asGbj7z9dhxcJZMExR7Kkq7WHXQfvhxjvugBlLsAagQlq+x0vtPUVHoqgUM777FnfffjPKykpxzV9vRNdu3fDwv+7CpPcn4JwLrsRhxx+Dud9NxftjX8WQ409Er933wMevjcWC+Qtw9InHo89ue+CbTz/FJxPfwU9/9VvYlo2Jzz2F5atWoP9+g3HosONQnCzCa88/hu+++hwGEnDhcPEqx3ZExioXr8rAtrZOxmpDYDUXBaBoDFbzi1dt7L4Ufs829571Y4/b3OvI/aUCzaWABKvNpby8rlRAKtDWFZBgta3PANl/qYBUoNkUkGC12aSXF44o0BrA6qwZ01C91cAqLdIWTlNdN0FFq5KJYv4bi8VyxatoH08BtB8NVhUocHHqBZdjxz67Yf2qVTBjPorblaGiogYvPnoPBh1wEA4+8jhULFuJca+9gKEjhqNr915YtXg5PpowDq4DDDv5NHTo2hnjn3oM33w+GbsfeBB+eu5FWFuzHl999j/MmfI5FN9G1147obKyBtOmTYfhe1DtLNK+gt/99W/o2K0Hvp30MUY/+ghOP+c87Hf4UZg74zu8+tQjMM0Yzjz/YnTp1RvvvvQCxo1+Eqrm44zLr8CBQ4/BrKnfYMyj9+DQYUfj8JEnIWOnMPH1cZj04X9x4BFH4NQzzoKTsfHWG2PxwG1/QXGM+HcAVj3hWB1+1JEwdB1TvpyCcWNf4wJSxDd918ac6TOxx+574JdXXoH2nTrj3n/chY8mTsT9Dz+MHbp2w7JlK/DHS3+JRCyODj16Y+mK5Rh6xGE45dQz0KFXD7z5wvN47PY74WRT6L777rjjgYe40JMBDVO++n/23gNerqpc/392n3JqGoTeklCVXqVJCaGakAh20ave3+9/r7f/blWueq8Vy/UqWEBAmgioiFJFkCqdIIQSqQESQklyzpm26//zvmvvmT1z5szp/Z04zpyZvdde61nrzGf4nmc970O44LyvoGf9y3C0iHNqNR3QTB2bNoU45tQz8B9f/io2b9mMNasfx1Nr/oRK6OOll17CJ8/5FBYt3h2vvboO1/7sZ5gzpxPvW/V+5Ds68Yfbf4fzv3gudK8XmkntGujzDHzk/3wWK89aBcfJ4rrrrsOTTzwO29A5GuFd+x+I449bCgQevvH1r2Djm2/hi//1NXTNmY/XXn4er7/2Inbf5yDkuhzcf+ONePj2P+B9H/sodth3H/S+tRmVkod58zvhOBZ+duFF2PTOW/jgZ/8JgVvGLZddiFdfew1b7bwzlr3vbBiajisu/A56Nr2FMMgiCst1jtViiYpXleLiVaOPAmgJVnUDixbvgRWrViKXy/HvXuJIH+sPagGrY62otDfVFBCwOtVmRPojCogCs0UBAauzZaZlnKKAKDDlFBCwOuWmRDo0zRQgx+qVl1+B555Z0wBWfZTLJXaslvoKVcdq4FaUOzDw+ZGKEkVRoJ5HkSrSE5KXMoSuGzBNC04mh0wmoxyrmUwdWKXMgOSLFG/5j2pb/xM4m0QBNHuk6yzZ9wDsd+gR6J4zB5YOFPt6cP899+HJxx7FtjvthDM/8GHk8h144803UCwVsON2OyKsuLj3rjvx0iuvYOkZp2PbbbfFVT/5CZ5Z/RgM3cQxpyzDIUcfAx8GSoUyDC3gglV33nYr7r/zDwgqZRi6hp5yGX//H5/Dzov24Ir26199Fdttvz3sri4e12P33YvHHngYqz70IWy10w645We0Tf1CWAZwzt/9Aw4+/iQ89fhqXPj1/8ac+Qtwzmf/DvO2XohCsYRSsYR8ezss0+a2bvr1NfjWlz6HDkeDFkacY1rWLPzD57+M45cuQxjQNvwIfYU+kKqmaaBQ6MOPLrgAjm3h//ubv0Em34Z77r2bQe2x7z0Oru8h8H388Z678Pjjj+ODH/koXl+/HpmMjV123hWZzg78+NvfxI2XXALH0LEpAv71a1/FkUcdh97NW3DZTy7EjT+/HG1mgDDy4ZNTGRosAEVfx4IddsG3f3QRuuYvhOu6sAwDzz77FL799W9g7732xkfO+QQ658xFuVyhOkzIOA6eWfMkfvDNr+PZxx5B3qIZDlEOgDnb7owvffO72GG3RfCKffjYWWfizVfXIZsx+f13H3Q4/uYf/wmLFi3Gz6+4HHffczf+5fNfgJPPo+fNN7HNnC54UYhnn34MN117HYJyiFWf/DS22303vLX+VeRzeUSBj8cfewwP3nMv5s6biyOPO4GdqA/f/Qe8/dZb2GmPd2HpKafjlT8/gxuuuQJBSAETGYReEYFHrtUK5+9WyiW+uxVyrNbAatWRrZuATk7c2p1+XzS6c4SGwb8/lLFqmiYsJ4tcXkUBdHLGapvKD9Z1Pme3xbvjzFWrkM/nxw2qTrOPNumuKDAiBQSsjkg2OUkUEAVEgVErIGB11BJKA6KAKCAKjEwBAasj003OEgUSBQh2XXXFlQxW+3q3MChVUQA+yqUSFx1Kg9UwBqtBAlYjgqs1sMpRAARXybmoEVg1kcnmFVjNxGDVJGikM0BK3wYCq3TsQJBVNzR4YQQrm0d7Zxcs00C5rw+VYoHbd30fO+y6CwzL4UxOyhrdZuF2CD0Xr7+6Dn4UYeF22yKXy/LW+y1vv4XI86DbFrbbaVfstNtiGLaDSrGIDetewUt/fgbFQi/niFqWhZ5CAdvvuBOOOe4kOPk2vPLyK3hnwwbsvf9+MAwdjz/wMN545VUcc8LxyM3rwuo/3o+7b70Juh5i6fJV2PXd++P1l1/GbddejdfWv47F+x2IZSefiu122gUb3nwTa558CgccsB+7Ue/43a245EffQ7ejI/J9hJqBYmTgnL/8LA49+hjOe7Usk8GaumkMx3922WVY88QT+MSnPoX9Dz6It9A//PDD0ELgqPccjd6eTbjv/vtx6623ck7n4sWLGdyVKmXcf/99uPaSS+Fu3ADTMPB2GOK8H/4Q++1/MJ58/HF8+ytfxvq1axiABlqA0NApTYJzVL0gQmRmsf97jsay950Jx8mhb8smPHDvPbjnzttRrHjY/8ADccTRR2Pe/AUIgwAv/nktfn/brVj/wlrOazUinyFj0Yswd9udceRxJ8LIZvDGuldwy/W/xJycCT/wOAbAbu/Gor33xrw587Hh1dcQaBH+8d8/hwULF+L8b54Hd8sWZNvyWP/6i0C5jO7urXHKBz6MXfZcgl9ecSne2LAejp1BX88WzlDlKAvT5MdSscB6UlTDgQcfipt+dQ2efvwhxsh9rg8jChms+gxWK6iUVRQAPfe9gcEqzVLyuzAcsNrGYNVBRHCWwOqi3XHm+wWsyie7KDBaBQSsjlZBOV8UEAVEgZEpIGB1ZLrJWaKAKCAKjFoBAaujllAamOUKDAxWA5TLxTrHaqVSYacmuVJbgVVyrJKLdSLAKgFc28nAD8jqSpmuGveNnJEEVslRGIQBdMuCHwTs5FSuWlVgKwoj9TrFguo6OxY1jRy5OudleoGCxkn2LG2xD3Tamk7ZpT4s00K5XEZIEBEadE2Hxi5Gcu8GMALAIsBJrkWLHImUC1qGbuhcFKniabAsA5FH4A7oKZbhBSG7fPsKBfT19KKtPQ+37COIXASVEkwtgAHADwlmWsjk2mBYFgNV5RqO2K1K/SYNin0Fzr21sxlkcllohoVCXx/KRQ8Lt94KbqmInt5e9BXLaG/PIZvLMlAkN3OhUIDle2h3bLyxuQ+HLluKL3z1G/DKFVx75ZW4+ILvocOiMZJbNURkmKytHobIZLLoLVTgaxZCKgDGggdA5MHSAxi6gaIbQjdtBJEOUwM8z0fGDKBrIRzLYMcnaU/5tZHpwA1o5BFMI4AR+rB1GjOoLBnPvxtoDEVd18fivffBuV/+GhZsvQBf+Nf/h5fWrEF79xzYjs7xAW1t3Tjt7A9h1yWL8MvLf4oXn38elFtKrmkqBMZ6Ahyr4PkuMm1tOPHUFejqnoNrrrgEb7/+KsqVMsxMHl6lLGB1ln+WyvBnhgICVmfGPMooRAFRYPopIGB1+s2Z9FgUEAVmiAICVmfIRMowJk2BVmCVtjIXC30M5qh41WjBKsEqmzJWx9CxGiJgEGaZDkNS+mdlbEJ8iPyAwScVyEpcnARPQ59AqsbHUJEuAn6e78P3XRiWiYrnIogIeFoIA1UcKSK2CoKhAR9r6gY7c8ulAhcyItBIx9PWeoKqMA0u5BS6dKyuIKdlImRY63JUAqWURh7BXx+VkAodlaFFGoPVikvORxemqcGvuAxpK54PLYo4gkCNlc7l7ASYVHSMXMDUMl0rvqauadBNk7NPqaSYT2M3dB435aQSpiTrKjmL6V5xXYbR7J7kGlTkYNZQ9kJs6Avww8svw1777o+NL7+EL/7Lv2Ddn59GZ9aAFvnwGCgrEBm4AWgnu+dq6Oxsh+eS5jr80AX3hK5BE8dFyOhaOs8jOXE1Oi8I4PsRg2iKNzBMh39HaN5oa71lW6w/uUF1w+AxcKavTuOw2A27eO/9ce5Xv4G5c7rxzS9/CU8+/ADmzd0KvhFwlMW8eVvjA+d8ErvvsTt++oMf4oUXnodpq633qms6P/fDAK7nYpclS3DGilV4es3TuOEX18IrFVjvMvUzBu3iWJ20jzK5sCgwJgoIWB0TGaURUUAUEAWGrYCA1WFLJieIAqKAKDA2CghYHRsdpZXZq8BYgtUkZ7WWsapgXZKxOh5gVbM0RAEhT7Vtm24BI1OCgqZ65NgB5eakUIEoCBmO0jZqgoAEYOk9go8hQdbQB3QTvluGTTEEYQCfzglCEC00KN/U97ld3TQQBHR+XJmeAKamMaAkVypB2wTk0msWwUXGvwEcWND9CF7gw7ci3kYeuT5nkRLEpmMI2FLUAsFEk6pCGeTi9BQYpq3/tnKIerQNn6Amb8WPEAQRg1Ey2xI8pW3/rAM5Zb0A2WyGt6ozrIw18vyQz1fnUWYuYBsEiIEt5QD7H3Usvnvhpejt7cONv7gO//OVL6HTIuJMyDZkwEtAmtogEKzpESzDRqnowTFVgSnKODUtHQbPjIrjpb5mLIt1pOuS65cmivrKcQKahsgncEpQmebZRtl14ZMzl+A3n6MhDDzur2U7nI27YPud8an/+1m0t7Xh8ot/zA7TOe2d8C2C1z462jqw/yGHomtON555dDU2vvMWg15ap4nbl+c4vpuOzbEW77zzDkdN0Bqg/lTKFXZFSxTA7P0clZHPHAUErM6cuZSRiAKiwPRSQMDq9Jov6a0oIArMIAUErM6gyZShTIoCQwWrpWIfb3tuFQUwEFglGOU4DgMrJ0OOVbNatCc96JFkrPoIYFk2Ezr6Z9BWdHI5EnQ0bX70fZ+zRz3Xg21SWSVFEwMCfV6FwSIBMgKTDC0JLvrk2gS8SkXFBtAPusFtEQDU6RrQUKL3qQCRTtfxGCSDoCb9436EfF26Bl27r1KCk81woSmf4GlIUBLwYnhK4LdUKvD2d99z4bsuF0+inFGPIgdi1yZpVc1SDSNoHIFAzk41OIomMCligOMBeJc8XJfAqfraSrrQc3okxkmu0SBQ8QgERuk5RyP4EcPjguvj3QcfjncdeCiDxPv/cDte/fOzaLN1hBqBZ4KeKo+UohjIREpuWuongVLPo3lScJd09z3lvKVxEfgtlTzYts6wu9Zncqcq2JuMVaOIhUhpz/ryWEkVGo8Ox7TZyRsSmCUXs2bBNh10dbYhYxtwdB2+ZSKTcaAHESrsMAY6s21cHCoydNi2zS5nemRQ76k5JzBcKZX4NR4H5dxyJjFl+XoCViflE0wuKgqMrQICVsdWT2lNFBAFRIGhKiBgdahKyXGigCggCoyxAgJWx1hQaW7WKTCWYDXJ+EwXr6Lt8eRYJaiqileNLVhlIBpF0EyDgSptkSeoSbAr0iLeJk6wkvI8EzjGbkR2S5JrUkHJSsXlc/i8AKgE5OYkR6upHKkhOVKVM5UgKuWParrJkI8hJ8FW3qbuK5BJsNT3+YnKbg2hR0BoRAg82ooe8nWhqwzYwFXtlytFvh5BOwK1dB3qIzlYOQYgLvhF/aGiRXQB2rpvazq3SX1gxMwRAeraPuXMUocooYCyV2kMHAtA+tBhGh/HwFVlHrA2vBXeMFBxaRwEYTX0Vcj1GyGXAbtQEYSIFEvmGAPWj2Axu0tN1oC2+Zu2ztpwBi2zXLoqOX9DLsxFGhAYJUcrXYuOIx3UsTRPGruJaY51zvBVYJaKj9HLlOdLV+ecW1OH6ZiwLRuW4SCXaYdhGQzXbXLGUkEqTUeGxmdT/qsBx3B4rNQurSUC6RRbQfNAeb0EiQk2R1Qoi4q1Ua5rSFEHFZ57jlqQ4lWz7vNTBjzzFBCwOvPmVEYkCogC00MBAavTY56kl6KAKDADFRCwOgMnVYY0oQoMFawWi328dXxoxatoGzm5H3Xeqp1hsJobF7BKIJHzRAm+EZDTDYaLFA0QckV5+pqmnI8E8CgjlW68dZy2u3NEABXjImiqtsxTtIBvBgzSyAVKdk8CmcpdSoWtfAaTUUhoUDksCQBqBN8o91OLt6bTPny6DsFCekpOzcCFqakMTz+igk++ykt1CbD6cAncBRQHUFGuVt9DpUzFrgyGfAQuqa80LGanlPWqOsNAlClj7Gql8ZEjNIGs9D6NlcZJjluGrpQxG8NpakJt41fOVdItooxVXUPgUzEpW+FQdsESXKS2NAQ6QWLlbqVxEfwl0GhqBhf5IoeyKhBG7yv4ylCb3LFVwE2GYB0BO1KpfQWsaZx0Pdr2r2IXeBDI2FRcyyeuy07YMKDjlauYwKplGzy+fCYPy8jAtG3QVn6TLL22DYuyWAkeWwYF9DIEtjSKEbA5Z5euSdCVxkM3ik9Q1c4IeKuiZhydQC5mr8xRETQ/5IB2y2VQPjH9vriVCufAku7JvPD6003ldOb1qx5V1qwqcEbzRj+TBZl+hywnw47ajo5OdHR2c7yB5Tjs8KU1sNvi3XHmqlXIk+uWYbP858mEfpDKxWaMAgJWZ8xUykBEAVFgmikg31ym2YRJd0UBUWDmKCBgdebMpYxkchRoBlYZjPk+yqX+xav8cinO8FTboBk4EmTjR+WUVABSwR2CUwRWM04OuVyOwZVpqS3jjQCoVRRAAor4mNSdHIzpnxPnZRospZ8nW8oTd2213wzz1J3BIrk2kzE1vFd15jLjq52n2lb5qf1fTx1LU52cx05YdSeIShDODzwEHAHg8bZ6yg5NjlGnxrRvyEtGweWR3dSYkhu5bod6C+NLNjunFfijS6iU3AFumnKWJjcenbKtKhhL8QIEIwmgWg5MOwPbznBMg01uVcNgwJpk5PLxBDIJYpomg2CVy6vaY81jdk3zwXNCLmByqjKQV3ETQeDBdz0GqmUCq+UyA/LAU/NHt1qbqn1erymwqsdglZ3WBFp5LDZD1Gy+DR0dHehksNoOK0NRB8SSLey2aHesWLVSwOpQF6ccJwoM9PEif5WQtSEKiAKiwKQoMNJvqpPSWbmoKCAKiAIzSQEBqzNpNmUsk6GAgNUYCDcCUipQNShYjQswxccxgKN2qOp98jzVbr/XeEs7OWAVWCVgx9v/fRcB5asSWI2BXRqsJu0Mb72M5uvqxIJVGlcrsKq2/Ce4U0UZ8P9iuEpQkvJ12aVqObCdDBe0Mk0CrboCr4bFblMGqmb8qBs1sGqQezQFVuM/GiiY2h+sUuQBOY09LjymHKtlAquVCgJfwOrw1qocLQpMngLiWJ087eXKooAoMLsVGM031dmtnIxeFBAFRIFRKiBgdZQCyumzXoHpDlaTbdQ11yptNFdb4uPd7Aq8xTd2HjL8rLlTG92l7IZsCVYJ+6kt6dX24uJZ9Bpv/R8ArPI5cUZo4o5laBq7H8mtqsAquVfdOrCa9HNkYHVkS73RvDVsxyrFDozs0i3O6u9mrTqadZ232fP2eYKptsNuVdpKb5oWZ8waMUhVxbZqPxOQpeJnlMXKTlLKg6XcXia9FOdAOavKpUoxEZS1SpCV5tOl4lYEVj0V3VAuF1EulTmDlWC5OFbHfBFIg6LAuCggYHVcZJVGRQFRQBQYVAEBq4NKJAeIAqKAKDA+CghYHR9dpdXZo8C0B6sN0QCNUQDNdnUqsKoKNSVws9/W/VZglQJTYzDbcst/v5gAvmhdTEASpxD6AfzQh09wrgpWybFKcQAKzKVjDCYKro4arFKe6DDiA4bym0dZrY1JAbxjn9cCOVLVln6KAKAoANpGT65Vg8GqigJguBqDVX5N1/k1igjgKACDAC3B1TgKgPQPFFhN3MV1UQBhoLJXBawOZQrlGFFgyiogYHXKTo10TBQQBWa4AgJWZ/gEy/BEAVFg6iogYHXqzo30bHooMJPBamPOahiR9S0AACAASURBVF2+apyGmmyxH2uwSrPfGCWQwNCq8zSGt1XHKsO5GeZYHQewqnPBsfrfL5UCoHJWFVi12K1KYNWOwarOYNWKowAoU1XlmNLxSc4qA9kkY9VQOag8bzRXXMyMwGriWlWQlfNx44xcz/XgcsZqEeVyhZ+LY3V6fBZKL0UBUkDAqqwDUUAUEAUmRwEBq5Oju1xVFBAFRAFycI2xF0pEFQVmlwICVhUYawShLaMAKAG0xXb/ZtECyUdVcq3qMRwDUCteRVvL2bHqugzkxiZjdXKKV1HFerqNuWO1yae+gqq0e5/Aqs55qgRWKWfVJsDqZJWL1bTrwWq1kJXKWU2D1aSAFRWICqsQPAVVKRIgBqsUDcDFxxqKV1HeqoDV2fWZKqOd3goIWJ3e8ye9FwVEgemrgIDV6Tt30nNRQBSY5goIWJ3mEyjdn3QFZhNYJbGrQLPBsZq8V91yP4TiVXXtxdv+OSKAwWv9lv8ErBKI41v8fuJ45O3lBOYoWzXwGKzStnJV+EgVS0pD2eEtnJkFVtNjJ12r+aqaBj0Gq4Zlw4qLV1EUgGVRxirlpxJYrTlUk1gAcq5SDEA1CoCzWmuO1TCKYohaA6tJLICKBhCwOrw1KUeLAlNTAQGrU3NepFeigCgw8xUQsDrz51hGKAqIAlNUAQGrU3RipFvTRgGCd1ddcSWee2YNens2M/CjYkOBH6BcKqFYLKLY24NSsQ/lShlBpRxDvngbdBAgitRzhodcnEllkBLwIsCVzWaRcXLIZDK8LdtMigPFKsXlpvinNCRLfk4AV61Alfrqlf65+pyAWLx9G7FjshHEVcFmE3iajIPLUzXA0X5wM85LrQesIcBb1ZuD1SjUUu+FCFPakTvV93y4rqokz8WrKF81LpiULl7VuMCiVIGu5ouv3uaZ/vI6VNt/7ZwYDo9ilVNMaqsv0M2ycWuXa97jJA6AowBsAqu01lTxKvqZYgAUWI1jAAydc1YT0ErgNYkEoEctHQVARckYoCqwmn5O8+JTRi5lrLou3EoFpRJFAZT4Z+VYDerWLJX0qoJbnbJhNeiawRmxnO8aw19Q9itBYsdBNt+Gjo4OdHZ2o72tHVbGQUTnGSZ2W7Q7VqxaiXw+z+urtX6jmDg5VRSY4QoIWJ3hEyzDEwVEgSmrgIDVKTs10jFRQBSY6QoIWJ3pMyzjG28FJhqsOhlHFQeiwkDxbShgtRGyJj8TPE0D1rTLcKDCVWkQ2piD2vhzGpAOFaySY7UetirIyq8NAFaVYzWBc6qSfDBmYLU/iJzeYLX5b0WyDkwqTGVZVbBKgJUhK8UDEDw1FVhNQ9UkBmAgsEpRADSHzcBqAlkFrI73p5W0LwqMvwICVsdfY7mCKCAKiALNFBCwKutCFBAFRIFJUkDA6iQJL5edMQpMJlglEEawakCwGhckYmBG/7jquwaNtmgn7tYmYDWBrkMDq4mzVDluhwJW03mpXKA+gabsUiWva31mawJZ6ZGMizVYq45NgC1BO3Ksel6FIwESsMoOSXYG1wBt4wIMB7Wdjt6xWnUCx+MbzS/BYI7VVm0P5MZM1geBe7pTFIDFblVyrcZgldzSBFVjsMoRALFTNe1Y1Qm+pqMAYndzo1uVfk6Aq4DV0awIOVcUmBoKCFidGvMgvRAFRIHZp4CA1dk35zJiUUAUmCIKCFidIhMh3Zi2CkwFsJoGZc2iAJpu+U8ga7ztP4FgdU5YdsXWf02rh6D9QWoNrPbPSU0AaNrFyhMfU02VgUoZqyoSgXI50zCUn4f1YLUuCoDAKm8nj8EqFbEi5+oAUQDJWBSgHmwJjh6sVmH2WIBVps2D9bn5+wmQZ4CuKDr9j3+ijFXaGm9aFkzaQs9ZqxRBkeXXyK1q6ARWyTUdA9bYwWolha3oGIoLiMEqdZPiLVpFATAUH20UgG6oOIB4DHx9AsASBTCyhSJniQIjUEDA6ghEk1NEAVFAFBgDBQSsjoGI0oQoIAqIAiNRQMDqSFSTc0SBmgJTH6xSAaHmeaoJSFPgVRUaIrCmbjWHazLaNFRlrtfEoTpUsErnp4tJkQOzsbhU2v2aXK8+e7UhY7UBrHq+i2gAsJqMpTaTg30dnVpgdfDfwVbjaRhLDNdrUQAm56kqsKpiAJxMDoYV56lyrirFAejKuVp1rFp1GasM6Qlap8AqOYf9VMYq/ZwAdwGrg8+qHCEKTHUFBKxO9RmS/okCosBMVWCwb7IzddwyLlFAFBAFJl0BAauTPgXSgWmuwESB1WwmD8chwFXLWE2ch60dqwqYNruT9I2FrRLHarM2xwysxr5UcqrWOVKTYlaxfXQoYLVfFIAfF6/yPBBYDal4la8KJjW6beuX3mBfR0cPVscyCmDwX5taBm//Y/sXz0rmm+Zf5ajGhaqsDGzbhpPNqdf1Gjyl7f4qU1WB1n7Fq2KwmkD0Vo7VaMwdq+SYpQJa4lgdfK3IEaLA2CkgYHXstJSWRAFRQBQYjgKDfZMdTltyrCggCogCosAwFBCwOgyx5FBRoIkCEwlWMxnakm1Xi1c1y8rsHwXQGqxy3moavOo6EgA40Bc0hqGDOFZpz369u1TFBjAs1Wj3fwQtAalxW2qrv4oBaDy3EYqq95tkrDaA1SDwEA0BrJJjt/VtYLBKYxnoVgeoqwf1B5tj/8vVajxNinGlIiFqYNWCwWDVgZPNMjg1DbvqVq1mrQ4AVjFAxmpjzirPZeCPYRSAzm5aAatjv6qkRVFgMAUErA6mkLwvCogCosD4KCBgdXx0lVZFAVFAFBhUAQGrg0okB4gCLRXoB1bDCIYG+H6AcrmEYqGIQl8PSoVeVMoVBG45BoxUUIlAIzkp1XZoBooMG1XWKEE52madyeZAjtVsNsvuQdqSnXaWprNCqbO8pZ/SMzkCQG3HHtC1Gr/HMDXO2qwemxS4SimgGKICn+kMVOq3+lkBVc5IJYiagqSNP1fHy5mqCrby2Bncqtf4WQJck+fJ1vL4+FrxKgXnfN+F57rwKQbAJ8eqr3Qmbbn7cfupcZFiLW9Egwe4RZRjMPC7dSm16tBIzU1Dfm1jE/3jCtQRNFVJM00vO4S2k/NoqpipxueofFJyn1ocAWBaVLgqAztDz+0aWCUAT/CS8ljZuVp7VC5Wg+zQvO54xHHxKtr6H4TkIA65oBhDVlorMVh1XReVcpl/dyrlEuhnnkOqWhavR9UmgdO4feozP6c/CpBLVUHVuozVTAa5fBvaOzrQ2dGN9rY2WBkHEf2uGCZ2W7Q7VqxaiXw+z+s2nTUsH4GigCgwdAUErA5dKzlSFBAFRIGxVEDA6liqKW2JAqKAKDAMBQSsDkMsOVQUaKJAU7AKcI5kGqwWC71wG8BqFIQMmVqCVcNAJpdnsJrL5WoFhAhcxaCJAFzj1n0Gq/Q+AScuQtU8Z3Wg/NVG52t66M3cpI3QtFn+avJaDSA3KU4Vu1AZxjU4V5u9lkBVtc2coKqCqZ7nguYm9DwEIYG5kItkNcYZ1MY1mGN1pMufvb3Vk3UGmUP76tsMrFZB5SDVtoZzDXUsraF4vRgmrLh4FblVTQKrtqOKQFk2Q0dDNxnAGpSzGmesJnEA5GwlsFkPVkMuYNXoVk0iGpLiVQlYJahKvz8JIE/Aag14JpnAOhCDVYaqBFcZ+KrnSRSAnckgm29DB4HVTgKr7TAdm93TumEJWB3p8pbzRIEGBQSsypIQBUQBUWByFBjat8vJ6ZtcVRQQBUSBGa2AgNUZPb0yuAlQYCqA1cZhJo5VBmbkQm0BVpNiVWkHbNrdmrSdriTfDKy2AqmNrtWRgNVmUDW5Zr1jtQZWA8+DPyZgtR6O9l9Wg227V2CV56WVubWh4TRYbQSlA7lZ0/M1lOVfg/IKrCqXp8kAPylcRWCV8n1NU7ml2ZHKjlAFV9mxyjBV5bMSlFWF0Ax2hPLckXu5CVitzV1QjQKoVCrsVi2Xi3ArynnczLGqriFgdSjzLMeIAhOlgIDViVJariMKiAKiQL0CAlZlRYgCooAoMEkKCFidJOHlsjNGgekBVmP3aioSIAGpBrn64ter28FTxzWCuiokRUMUQMPW/8QdmnayVqMCUkWr+heUom36/fNZhwpWya1KII4cq2mwSu7gukJZgzg+x3KBpqHocMHqUJ2nI+1vM7DKxagIrMZRABY5VmOwalIMRbzVn12req1oFb9uGgxWq9v0NV3l8cZgNV3AKnGvJq9xjIPnwa2oKIBSschRAAJWRzq7cp4oMPEKCFideM3liqKAKCAKkAICVmUdiAKigCgwSQoIWJ0k4eWyM0aBqQZWq9XdKcGz6litB6tV6AWgDqwmrspUNiZ/UUttXa+BVZV/WgdO40xVhqApkMnb8IFa8aoWW/zjVgeMAUiAbdKPahRAFHEEAEE4P/AQuCoKgKFcoKIAWoFVik4YsFgX9T21nX+4i3e6g1XKWLUSsEoFrMidapBjVWWrJpmq7F6lu10Dq2rsWlV/gqmNcQBJjAPHAbgeKgxWiyiXyvxcgVW1hqp/BGiSsSpRAMNdmXK8KDD2CghYHXtNpUVRQBQQBYaigIDVoagkx4gCooAoMA4KCFgdB1GlyVmlwFQHq43b+hOoWgWwMURtVtwqmchGsMrgNIajA4HVgTJXE0CWjg5It9cMrCbvNwLbRrjKUHUKgtW0jsN1rDabg7H8BRvIsUrFq0zOV1XFq9JgNclSpYgJBVUt9WjqMLmIlcUFpGoQVK2XtFu12fPQD9hpzGC1pDJWFVil4mP1YFXjPFWKuVBxF7SuBayO5cqQtkSBkSkgYHVkuslZooAoIAqMVgEBq6NVUM4XBUQBUWCECghYHaFwcpooECswncBqM3ja6rWJBqsKoJI3tOZwbSw2lXbCDgWskos1GIpjdRjZp42LPxzGN9mxKl41Vr+Ag4FVylm1nQzMlGM17VBVz+NIAEtlrJoGOVapeFXsmo5B/EBglaGrrzJWXbfCMDVdvIp+x4IBwCoBVS5AJWB1rJaEtCMKjEoBAaujkk9OFgVEAVFgxAoM4+voiK8hJ4oCooAoIAo0UUDAqiwLUWB0CqTBal/vFt4CbwDwg4Add8VCAYW+XpQKvaiUKwjccrwlPuBjgzBAFAXKkUcuUM4fJbBIxYQ0hlaZXA7ZTB7ZbBa2Y1czLqnnjRmcDEpTW6bpp+EC1bTTsPEajZmojc7U9LZ/BmZ12/6pgBGNT92TzFXaZV9rV4FVikCtbd1XxzN4TUUMJNmdSRyAcqz6CHwXvqeiABRYJccj6Zxcm1uqm3gtapVNpbazD3QLNQWCh3Kj67CmKtC29W2gHNhUNMNADQzWdHJePVgl56cG3TBhxY5VLmDlqIxVw7J5q3/j9n+Cq+kiVgRXDc1ksMrgM+VuDmjN83zQo4oFSIPVCoPVEiqlEsNVmsPmYJUcsbpqPym6pRnQ6TWD7uRopUJcBvfbzmSQzbeho6MTnZ1daG9rh+nYXFyLxrvbot2xYtVK5PN57luSQTyUOZVjRAFRoKaAgFVZDaKAKCAKTI4CQ/3uNzm9k6uKAqKAKDCDFRCwOoMnV4Y2IQokYHXts0+jt2czBYnCgAY/8FFisNqHQl+BwapbKsMfJlilSuxONotcNo9MJgMn43AF9lbwM4GtyTGcH5oqSNUqHqDxvWbFkxLIyUCTHKYpeMqgNWQ0Wt3+XXd87DxMn0MTVf05Pr/utbh9fg0Bz2ujW5VzOymj0/NV4SqCrPRIbtUUwEvnrNYvkKHD0dYLS0HYoRlgo0HY6sBfkdPt1x/FuBka0cYBbwrap28cx0v/KBqCClJx8SqbC1hxFEDGAa1FqyFTlQtW6XHOqqXyVxm0koM0ldUbxkC9MV+1WsCKClf5NHdxxmqlhHKpCLdS4cxcOp9ETa971b5yxnIMgE53BXOpD3Ssblp8pyiDfHsHOjo60NnZXQdW6bw0WK3B5gn5CJGLiAIzSgEBqzNqOmUwooAoMI0UELA6jSZLuioKiAIzSwEBqzNrPmU0E6/A+IBVBQ8JDCmwmqk6VgmsqsJBKsMyuTV7PhSwOlgUwEBglQtXxbmZ/cBqI2iNnZeJszQNWhNISo+J+5UKVKXhaV3RqRZglR2QMVgl92oQg9UgzuhM57umV4oCaUNDocOFqslYm59HwHts1mx/uNoarKr1pa5N06OeJ1BS5aQSWDVtO5WxasEmUMmuVXWvK2BlWS3AalgtXta0eBU5jQMfXly8qhQXr/JcAquugNWxWSbSiigw7goIWB13ieUCooAoIAo0VWCMvlKKuqKAKCAKiALDVUDA6nAVk+NFgXoFxgusJq452oqdBqu8JdvsD1YVKKsHrVVo2sSxqieFf+L3aAu4Oj/lblWsLdm4riBc4hatOlJrW/spwiBxJnJWagq80rlpsDqwY5UzAGLgl247fg1q67gCgqogUnpbObkefZdiAFyEFAnAUQDKzTqQW5XbG8LO/IHXPvWzpn0a0Y7ck8q+0xa/buoqyRHJ1NPPgyLimKQ2HssOz9jtWQWrnLEa56xSfqqpClVRkSqCqlXIalLxqriIVRW61uB/Mk/JXDXmrbLbmByrrgu3UkYNrLrwg4qAVfngFQWmiQICVqfJREk3RQFRYMYpIGB1xk2pDEgUEAWmiwICVqfLTEk/p6oC4wNWaxmrSRRANpOLowAywwerA8QApCMDEgdsY4xAI7BNQ03ic+mM1fq81fEFq0k/qlvJ48xOBecq8D3KWyW4qsAq3TnDNgVlaaxVR+kg1tGWiDOVhVqDmuoMjkRosXi1SB/w3Za7+eOzdN4fDwzPcEs96j+iKlg1japj1aIYANuBY2dg0lZ/I4anBPcbnasEVhuiAGoZq/WO1WTeaL5UfEQIchYTEKcsYooBoIxiAq0CVqfqp5/0SxTor4CAVVkVooAoIApMjgICVidHd7mqKCAKiAIEFQY1N4lMooAoMLACEwFWM7ksMk4uLl7V37GqDIi1CuwJDK1t86+9r15TTkIFUVXe5sAZrPXtqo+MWhGoBKY2FrEab8dqY8Zq4oBMg1XPdxENAFbTM6ocqyP/Opo4P2sfp7W24mjQARZQ62u2AqtVkBo3oSGsOpbpPQK6rW7NIh6StUGOaOVYVfmqNsUBWBlYtNXfUk7VOoBKMJWcrpZdLWxFBaToNQWviWn3B6tUuC1MCrgR/Ca3seeiXC6jUiqjXC4KWJUPX1FgmikgYHWaTZh0VxQQBWaMAiP/JjtjJJCBiAKigCgwOQoIWJ0c3eWqM0eBiQarzTJWBwerrcBpK7Cq3JRpCFfvWK1txW/MWU3gazU3dYyjAFqBVdetIKBq8uRYpcJHfsCuyMSx2vj3JG6rxZJsBiEHOly1rYpXUau0nb/Vlv7hOU1rV01DV9UGweFaPEBLrBrVw/J4ktnDSsWfCJpaMVi1LJvdqrZNxatMmDY5VmsFqjR2rdLPJoyWxataZ6xGQVy8Ko4CUGC1xLEAlLGazFGz4lXstJXiVTPnQ1VGMq0VELA6radPOi8KiALTWAEBq9N48qTrooAoML0VELA6vedPej/5CowPWFV5oLSNOilelcu2xVEA5Fg16xyqYwFW08Wwau7V2jb1BC5WASqB0iRDlbZyx9vsk9doi/p4Zqy2dKx6LuesEpCjjNVoELBKq4j63eo2PLgKEPhUebQKsja/Kew68NtDjwmoOVgpRoKuPfC59P5AjlVdA68vcqwSTCWwSq5Vh8GqVYWnFAOgcR5rDFWpkJVl1jtZOcdXZ6CdrAvOWiV3ahzdkDxH6KvCYwxWK6iUSjFYpeJVler8CFid/M886YEoMMhnpfy3vSwRUUAUEAUmQQH58J0E0eWSooAoIArwf3xLFIAsBFFgVAq0BKulEgp9BRQKvSgX++CWyvDdMkLaAk0wkgGTXwWQ7KgMCUimM1ZNZHJ5ZDN5BqtUSIi2YydgTGVY1g8hva1fQbT6KIAEotJjAtmaRQEkwLZRoORjg2AZZWOyGzRVTEpBzxpsbYSg4DHW7sm51eJSWnKuKlCVtEfHpa9VK16lcjp9n3I6Pc5XJbcquVZpa7nK8FQ61xy3PPLq0Ab7KGwFVltD2f5fc6t9IM1afAs2Whavar1s0+NJIG9tsP2ha3X+2bFKQN9ksGrbWfVoKaBvUhwAFari4lU656wmWaumbUM3KIdVFVfjtRnn2NbmKqxm3qbzcatgleauXEaZwWpZ5eUGZf69SOarbq3qBi9wtaYN6BRzQTEE3AcD4IgCE3Ymh1y+HR0dXejo7ER7WxusjMP667qFXRcvwYqVK5HP53mNDAekj+oDRE4WBWaYAuJYnWETKsMRBUSBaaOAgNVpM1XSUVFAFJhpCghYnWkzKuOZaAXGDqxScSU0BatONsdgNZfLwbLtlmC1efGp5mC1Vbaqakd9RRssCqAxBmB0YDXkLe3pNuuBaON7BHZVcSqV0RlvKfdVHAC9Ru8NBlbHa91wvugAjU80wKu5aOPIgFTxrmQtEKAkKElgVWWsqpxVx3Fg6DXHKh3TD65aNp+noKYCq+RYZQCvKp1VoWqSiZvA1WoUQB1YpeJVyrE6IFjVCJ4qsMpxACMBq4aFXRcJWB2v3wFpd3YpIGB1ds23jFYUEAWmjgICVqfOXEhPRAFRYJYpIGB1lk24DHfMFRgMrBYLRRT6elEq9g7iWK2BVQKFSVEpKhg0WrCq67WMVRIgcawOBaw2c+6lXaRhg/u0VsSquWOVHK58fnwe9afmIo2drlAO2MaCWMmx6eN5a3moHKsJWPWoYBUBOXKvUtV5yllNxRXUrlmDx2O+MOIGk2zQgdpv+SW4VUGtFsCWYXgK5/YHu82vylmlhg49KV5lORwBYDsZBvoEUi2THg0+RsHVGmA16L3YzUqu0aprNYmJqAOrBMMVaGU3K81ZXLyqUq7EjlUBq+O1LqVdUWC8FBCwOl7KSruigCggCrRWQMCqrBBRQBQQBSZJAQGrkyS8XHbGKNAarJZRLKgogFJh6GC1MQpgcLBaQ2eNjtVGeNoIVnUo6NosY5Ucjq3Bqipe1cyx2rjdP5232uhGTQNTjhBIgdUEsPYHsLFzlWBdA1j14xgAmhuCq2mwqopqqVpPqmRVAlcVzB37W394m4Bh/gLcsnpV65zUkfRV5b7WO1ZVP6gAVAxWdXKsWgxTybXqOFS8KqPyUylnld+vRQEwTNUNGJbFsQDV92LXKs0oR0YEKjaC3cXxXYFx9Vro+/A8FwRWK2WKAijCrVBWrjhWRzLXco4oMBkKCFidDNXlmqKAKCAKpAOuRA1RQBQQBUSBCVVAwOqEyi0Xm4EKtAKr5VIZhTEAq5SxmnFyLaIAatXgCZAxTE228Fd/jl9PuVcZqA4CVhVza8giJSiZyj6tZqimclOjoL9jtQpXQe/V3q8Hq+kc1P5ZrI3ANu1YJXcqO1R9jwEdzQ1lrgaBp3JrA3ICq4JSyTWT8bXKWB0sb7PVuZwxOkBWKvWCinwNdAtbZqzGdLjpyTSvNSjLR6ZtDDRPMVKuJZcCGuWrxrmpHAVgOQxXbSerIihMFUOhMlVNhqmUY8quVYKrJuWv1qIAKAaAi1cxWFUQvgpVOb5BFbKqFrQKfAapVLyqzGC1xM8FrM7AD04Z0oxVQMDqjJ1aGZgoIApMcQXEsTrFJ0i6JwqIAjNXAQGrM3duZWQTo8DAYDXg4jvsWO3rQXEUjtXBwCrBxjQATVdOT9yoyfvNtv83RgM0wtThZKxWIWuDk7XO1RrR9u+BwapijU1yVunlJtEDFAVQBXaUqRqDVSpiFQSuckNSvEIVrPIIJ2SBkFuz2Y01jcavF2SEbVYYi19LrZe0e5X6lIBVcqeSW5VzVp0sF01TblQVBVCNA2CwqmAquVzZrcoFreKM1RjKJ85UVWQsjm5IoCrHOBBoVWC1UimjXCmB/jAhYHVClqlcRBQYMwUErI6ZlNKQKCAKiALDUmBivtkOq0tysCggCogCs0MBAauzY55llOOnwPiAVeWsJNBFoGqwKIChgNWBIgKa5a02QtpG9RIYl8QANMYBDA5XA96GT+cxQo23pifZq2qvfn3GanJcY4xA4litbi0PqICVcqtSDEBAsQCU48kFrBLHajKi8f8KmnazDuZ8Hc4qTWeoNj2vgaqmfxyoaJYqAKUzXCWwajoOu1btDMUBZKGl4Gm6cFWSq2oa9Y5VgqvkoE7mMr3tvzEKIPQDBq6umwariWPVleJVw1kccqwoMIkKCFidRPHl0qKAKDCrFRj/b7WzWl4ZvCggCogCAysgYFVWhygwOgWGB1ZL8N0KuycZRpJjL4q3QhP0i3d3kwOzBlapeFUWuWwbsllyDlKBILO6PZ8dqOR8TG3XT7tSqZ1m+anVKvAGnaur+ACOEFCPZOikDeVVBBm3n4DNBHS2gqsDAdeIHKsNYDUNTOscqw1FrurBqsrnTPQkx2OS08mFqzxXZaz6PkPVGshtNufj9HU0ZVgd9hVa5q+Obt32OzvOWGXXKm/tt2DbDkxyrToKrNK60w0z3u5fc6YSZDVTr5vsWKWYAAVW1ZzRPBFMr+WrchRAPC/kWCWwShEOZXKsUhRAicBqmR3IClArnFznutYNjjCgNUxQmB+r1zdo8XP2q53JIpdvR0dnJzo6u9Ceb4OVcUBRDTSmXRctwYqVK5HP5/laYwnBx3impDlRYEorIGB1Sk+PdE4UEAVmsALD/p45g7WQoYkCooAoMKEKCFidULnlYjNQgeGB1SJ812XIlLgom4NVclYquENbrzO5LLKZfAxWHc6zrNvuzzi0dhsIrDZGBHBMgEHXSYHVGK4SxKLXE8CbtD4QWB2oOFXT4laDZKwm0Jacq4mLtc7VWs1yTaB0DFiDJAZAZat6XoVhXURwlaMJkmzYqbEQB+Wmgx4w8DhSnL3pQbEpuPoes/QYrqtt/XYVqhJgpTgAck9rsSuVbNe+OQAAIABJREFUn3Meqw6DXmO4qgpXMYCNC1dRm2kHc9qp2vg8AasVl8BqGeVSEZWyAqvKxaxxWbMBwSpluhJYpexXBrsGu2x1gsSZDHJt7ejo6EBnZzfa29phOnZTsEprhaGw3EQBUWDYCghYHbZkcoIoIAqIAmOigIDVMZFRGhEFRAFRYPgKCFgdvmZyhiiQVmCswSoV+SFHZwI0aSs2OVazmRwymQycDFVnrwerVIAqfRseWG0AVQRZVemrOldsFXY2bN1Pg9NmDtXRgFWGqQRRB3St1hyPqgBSDaxyHABHAXiIONOTcl1rkG8iV3ErB2RLdjqOYFXNZ02FNFhNslTJraqgqgKryrGqtvsPBFY5QkDA6kQuL7mWKDClFBCwOqWmQzojCogCs0gBAauzaLJlqKKAKDC1FBCwOrXmQ3oz/RSYCLBKjtWMk4BVcqyqKIBku3IarDZmqZKiAxWnUo7VNFillpR7NQG7yYwkzsMEsLILkeGcKkLF27zTBaliGDomYDWGq3XXjl2rScZqUnE+jAtX0ZZyKl7l+y5XngdvOVejSeeeJj+P19bvxmsN5zqj4Kqtt7JrSbat0iNxt9biIQiOWuxYte0MRwEQYKUt9exOHQCsKqerKmRFd15fuo6w6jxWTm1VTKz/c3GsTr/PP+mxKNCogIBVWROigCggCkyOAgJWJ0d3uaooIAqIAgQYmpesFm1EAVFgSAqMNVglWskV7JtEASjHqgKr6a3KEwFW02JUc061+gJTaYhKBbWaxQM0c7XWA9MQFBrbWKSKXZ/Vrfy192sZqwrYEZwLuHhVAlYrVZCXbpNdufQNNAbEQ5rsMTioLguXoGaLT+DRgNVWXdV0ddFmjlVQ8ao4L5XzVfmu4CrHA8RQtZljNQ1Wq1EAhl6Lc2gCU9OQVcDqGCwwaUIUmGQFBKxO8gTI5UUBUWDWKiBgddZOvQxcFBAFJlsBAauTPQNy/emuwFiCVQUOm4NVcqxS8ao0WK06S+u2dNfcplVHK2dPxsWpUm7Uesdqza1ahX9xEatGqJqAUHpsLF5VKxDVBKwybFUO12R7f2NmK78fg9VqxmrseOR+hLSdn7b119pPqs1ToSoqYJWAVZobigIIgiRjtQZk+6+7ic3UVIXCCBZP/N+20u7jRIf0WmHHqWUxVDUtO3atqozV4YBVzaC80xissqt5YMdqmCpeJRmr0/1TUfo/mxUQsDqbZ1/GLgqIApOpgIDVyVRfri0KiAKzWgEBq7N6+mXwY6DAVASrjXEAdcV+moLVeqhaBat6/69ozYpINcLV9DFNowBCRZDTEDaBtYOB1YjBKsUQKLiaQFWGdr6ntv8HHgKXXKtDA6vENpNCXWOwJIbcBKmrc6DC5N3S+a/J1n0FVm1YFhWwstmxmhSvGipYTaAqRwFw4TAFtQeKAhCwOnlrQK4sCoylAgJWx1JNaUsUEAVEgaErIGB16FrJkaKAKCAKjKkCAlbHVE5pbBYq0AhWozCEAY0BElU2LxYKKPT1oFjoRaVUZOBH8JDejyhrMqpVtq8VaqovXkUZq46dHbJjdVhgtcHNyueym1Jj52hjJmgdNK06T0OVo5kCaLQU6LU6sJo4VukxPjYBqjWwStA0BP0/mznTua38Y1KAio6h4lW1exWs+j6oeBXffQ9h1bHavHhVq+JSo13SrbApfQE2JhGsppNgqvBd11QUwEBg1TJhGmY1jkI3KDrAUq+lMlYTsKrcsbUs3sHAquu5cN0y/+6US0VUymUG5moxaKB02Lo/FOgGNJ3c2Modq2kGP1IBLp3eo0fTgp3JINfWjo6ODnR2dqO9rR2mYyPinGETuy5aghUrVyKfz/OaSkdtjHYNyPmiwGxSQMDqbJptGasoIApMJQUErE6l2ZC+iAKiwKxSQMDqrJpuGew4KEBg9WdXXoXnnlmD3p7NDAxpU3ngBwyFCKwWe3tRKPagUikhqBBYJeeejyiIq9rHcFWBVXL3qeJCBJDIIZjJ5ZHL5OFkKWM1wwCrWpAqzh1NF7NKzm10qqaPqb5n1GICkvOStpsBxwTGMTSla6dgat32/NRW/eo5dCxVkFLEtF+OKsPV2M3KYJaO5ViAmuOxDsD2c6wGCHwfrlthoEqRABQDQK8lADYNcsdhOfRrcrAY6xq4VrEA6S/Fwyl0NdqxVGE8QUne8k9RAMq1qhyrlLFqspO1WqBKp6xfVagqgarJe7qpilclTuCWbtUw5GxcmjP6fXIJqlZKKJfKcCsEVt2BwapG8FStYeqLTj/rBEsTsGqB+kIZsfn2DgVWu7rRnm+H5digP2EQGF60ZA+csWI52traRiulnC8KzGoFBKzO6umXwYsCosAkKiBgdRLFl0uLAqLA7FZAwOrsnn8Z/egVaAZWDU2rgtUCg9UeFIu9KJeLwwarlmXByeYmFKw25rGmVaqPAqgvXpUuDpV2qiZb/hO4qdoQsJqAbKXv2ILVVkC3GbBNxz8YpjUpYJX+2OC5Lv9BQsDq6D+bpAVRYDIUELA6GarLNUUBUUAUUDVZ5SYKiAKigCgwCQoIWJ0E0eWSM0qBwcAqRwGMEKySc5QcgE6WHKu5cXGsgrdRk9tPFW9qlsfaCqwmOadpqFp7reY0Va/VogGagVWGgcxc1Qb6meBYHfpin1ywWoW8FAUgYHXo0yZHigKiQJ0CAlZlQYgCooAoMDkKCFidHN3lqqKAKCAK0Fbcya2cInMgCkxzBQYDq1PdsZoGq82yWZtNTwJROfMyzjjtD1ZVcamBXKyN71XbFLBalXw0UQCDOVYb81UnG6xS9ipHATRxrIa+is9omrEqUQDT/BNUuj/TFBCwOtNmVMYjCogC00UBAavTZaakn6KAKDDjFBCwOuOmVAY0wQq0AqvlUgnFYnFUUQDjnrFaLfyjnKsEr/iBH6mEFdtY+ZHhZ/xIL3OZKQarams/PSpAqgpKNYOn/Hqco6oKVFGuLD+Lo1fVa3SbWMfqYH9jGunX1aG2OzzH6mB/ExsJlOVzJsmxWgOrHioVKl5V5IxVz60g8CoCVif4c00uJwqMVAEBqyNVTs4TBUQBUWB0Coz0m+roripniwKigCggCohjVdaAKDBKBcbbsTreYDUpVJU8Ko6qvpo1PjJMTVyodWBVFdtqjAVoBlcZlsYAtq69BnfrxINVNYbmNwWcR3ZT0HnwdicXrE52xmoarFLBqpKA1ZEtNzlLFJhkBQSsTvIEyOVFAVFg1iow0m+qs1YwGbgoIAqIAmOlgDhWx0pJaWe2KjAgWA0CVEplUMZqsa8XxUIvw6Kgotx3VKgnCsjZGSCMAuXOZPcmOT0V5KtlrI5f8aqRglUGn1V3KmWjKqdpGClHavK85mKtuVnZsZqGtPG53GbsdE2eQ1MO2Fr8QArucm6rcsfSPfADBL4P163wtvLAcxEEHr+WHJNct/96nVlgtdXvY6viVZquQzfNCS9eJWB1tn6CyrhnmgICVmfajMp4RAFRYLooIGB1usyU9FMUEAVmnAICVmfclMqAJlgB3/dx1RVX4rln1qC3ZzODURMa/MDnrcycsUpQtdCLSqkI36W8yBAEkqKgBlUZqDKQVNmkCfxSxatyyGXbkMlm4GQyMAyDoStt0E9/iWrmNG0sRpUcQ+fTPQqLCHQLcAEDgOmYMAl62hb0UOcYgCAKYZgmQ2C6Kt0JKEe6ylhNoCeNidqkR44HoPd9n8dCwDUMAnZv6pEGL3QR6hFC31Bj1QO4xTIcMwsvIo3II6rH7YcIwhAM/cIAQUjtEHkGSP8wCIm/wvcDuF4FXqUM3dAYatP71Jjne4BG8FoDnW4Yqm0FsDUFs0NyjaoIhEAPeeyRDxjxOA3NiGMPQuiWAdcPoZk2NN9jDagdTVPt6obORlWNIDrNdxgh49g8564bIpM14cbaJLCXxksnmdxGBMMMofk0NRGoOd0DQlOHbpgwgwBBFKBMU2RocKgwWAXQbAt+SGPy2WVL64rWSxBwZ7h93zIRVXzkTaBC8jgav29Bg6MZ0E2b4aptZ2CbFhwnC922YFgmTHrNMhEghGPZak50A6ZlwaB+GUZ1fao1ZlQjI6gvtDb4TjA8fqTXSQv6Y4PvqigAdqwWS/w8DLy4oJkGmrG6Na0b0KpxFjo06j9dl39HDGj0SGPIZJDNt6OzowMdXd1oa2uHlXH4jwOGYWHRkj1wxorlaGtrm+BPELmcKDCzFBCwOrPmU0YjCogC00cBAavTZ66kp6KAKDDDFBCwOsMmVIYz4Qo0glUQyGKwGqBcLqHQp8Aq3d0BwCqBJYJMBBMbwSpBsUwuPy5gldommNq+cCHy+U6Gj4W+Hvg9fTQMhp1EbumpaZlwXZcBlx4RmDThe15VbwKtBLTYOcoAFfDDgFke/UwwjABlEPoolz3oJoE+Ap0EGyP4UREICMpqsGx6JAdqAgUDEGAul8sMROkWRj6DVM4ajcjpqlzA9LrnllEqFhERFQ0jhtyhH8ALfAWTA8XpaPzUhko+oGuZMCMdLo3F0eF5BJJ1WLoOL/ShEUA0TYawlYoPx7EYCOoEi6ldgPtMgDUOpVXXMQ0E9ITWBg2bgC0iBHSeRjAw/ipMQJ3XgAKgXgi02w5cTTly7UhHIYhQqASwtQimTlrZ0HWC9D50Eyh6GmzHgM4uXQ22ocMPIpimwWuL2rVCjfgyvCBkEEp4nq5pmBpCmiMAViYL3TTgWBk4jgMnlydaCzOi8Qfo6OxQEQeaDkM3YVgWLNLPNPuD1djJnMB1+t0gGE6AnP/AEEU8D+QyroLVUhGVcpnBauCrdde0eFU/sKpgbiNYzcRgtYPAamc32toFrE74h6VccFYoIGB1VkyzDFIUEAWmoAICVqfgpEiXRAFRYHYoIGB1dsyzjHL8FBgMrBYLRYaVUxGsEgy0dAunffhD2GrBQhRKBby1cT3uu+V29Pb1gYysDP3CiGFjWz6PCkUZ0EsES+MCVwRYydGqaxp6enrYHUjYkCCZaVu8RZ+gbMV1GaAt3H5HeH4Rm9/aCMvIsasyCEswbQe204meTW+rYliRgpQqOkHBWS+MGJqFnl91l/qRz4Az9D245RLxP5SKfaoN30OxrwDT1BGyW1UV2aK+k1uRhmdZ7NHlvumaxfEBukHuYYLBBkNLckWWAg0VZsYh2m0DfjlAe1sGlYDiB3wYJpl0dRiGBtdVcJmApkfOVoMgKhjqWobOLlZye5JDlp3KcQEw6mdSCEyzbAQFD3rWQIUgMyzY3XPQPX8hdMtCuVjAm8+/BAsudItgsAbfC/kahqbF2pGxV2Pgq2mqD2RmDQ0NPsFg3UKxr4KMpcM0I2gmQViL59N2MrBsh12gubY8a9bR1oVtt90WL7/8IkzLRiaTZSBNdzX2Jo7VFFhNHKsJgE+D1cD34MWOVfqjBBV/E7A6fp9d0rIoMB4KCFgdD1WlTVFAFBAFBldAwOrgGskRooAoIAqMiwICVsdFVml0FinQGqyqjNWpC1Y1kIXyxFNPx4N33I3XX1mHfEcWGXJlZslJqkMLIthEDAPaGg9ERC0tA6VymV2Eatt/yE5Fz3VhWRY810cAD2YIVCJyIvpoz+WxZJ+98eorr2KHRYthm8Cdt94EXXMYKgZ+EZ3z5+G05WfjqosvRrFUYOjJ8FbXuA0Cqy7t4ydwGENdcsqSM5bcla5bJnss3EoJWhSiUOyFW66oLeHUd58AcQDLoVgD3lQOXYvguwED20zWgUfRAUEI26QTQkSazmZJj8y7+Q588JxP4t67/4CX1zyJjB7BLVUQkHPUoh6Bow/Ixaklzlq6DkUh0FhCwAQ5esnGSqkE9H8GwsCHbZGTVjlTTceCR+DYMmGVPXg6EOomLKcDKz72CZxy+gpseOct5NtyeOfV9fjGf/0nNr/xCsKyj642C27FI/MvX9f1Izi2xe5WAt0EfY2Mg3KhBMfJoTcEDjnmWBx84H74wTe/hgwtCVO5T0k3y3GQa2uHaZiwbAsLtlmIw486Ejf95rdEjRG4PsNVGjvNPTlok6iKahRAkr+bigJIg9XkedqxmoBVyssNPJVLLI7VWfTBKkOdtgoIWJ22UycdFwVEgWmugIDVaT6B0n1RQBSYvgoIWJ2+cyc9nxoKTFewquCXhsiIsPTUM/DEg49i3UsvIt+eQUQOU11HZ2cX/IqHUqHAWZu0Bd7nLeoBgzYtIEep2speLBYV+PR8WARZ4cFyQxQiH7ZtIaOZ2H7Rrnj15XXYYfc90ZF3cN9tt8BnRKojcgvo2GorLFu+CtdcdCHKlQpM02ana4gI+Xwb+gp9DGQrBEs12tpOjlOd4wU8r8KuzNDzONLA88gdq2Cs5wd8jklb6ul42gJPTlLPAxlEaRN/CB2eRoWbLJhRAJ2LiwUIiK/Cgkf5qrk2/Nu5X8AN116Dx++9F1mbaGnEANqydHjUZ4pDoEgA6ptucsaqbumoeB5sywZ8Dxo5VEl7i+BlhotsaVqoIG/gs8PVpvxPz0WWnKoOUPY1aHYnTv/wxxgCX3HhRcjkc/jieV/DmiefxMXf+x4WZDOc4ctZr6hwVqofGii7ERxLY+1C34Xr6bAM6ruJsm4g09GJud0deP3551hzK5uFTv11HNj5DOenZi2HYwyMnInA0JHRTeS6u7Cgay429WzmCANaE5Qt2wys1hUZi3NWE6BKjzRX6YxVAatT4/NNeiEKDFcBAavDVUyOFwVEAVFgbBQQsDo2OkorooAoIAoMWwEBq8OWTE4QBeoU6A9WI84tVRmrU9exWoNfNk5YsRw9W3qwYeMGbNn8Dkpvb8GBBx+KuQvncC7o6idWY/Xq1Tj08MORzWXhZDOIKh4eu++P6CsUOPd00ZIl7OycO38+xwE88OhDOGLPfeHnTDzz9DMovLkJ+Xm0zX8T9jv8KGQM4J5bb0HkZNHZ1Y05uQwCy8FBRx2D637yI1TIXWlaDFiPOuYY5Ns7cdc9d8PreScunKWjva0Lrueir3czA0ViheTKpCzVshdw4aJisQIn18Hb1DdtWs/Fl3L5LnhcHGkLtJCKXwXI5Dpgts2BDw2FTRthh+R6jeBFgJ3tgJHrgJbL4tOf+Uvcdv2v8acHHwCFzWa75yFj2ujbvAluuQ+2Q5mnJihsgPpcKZXQV9iM7rlz4dhtKBf60LP5bRi2ifccfQy23XEX3HzTTdj89lsMh+fPm4e2jna8taWIUs8bsItF2FRbjGit3YXlH/s4SpUybrjkMpDx9dP/8s+ohAF+9P3z8Z4D9ufs1hdefAFbXn0RdqYdi/faBzvusjM2bFiPJ1c/gb6ezTj00MPQ55ax8+LFaG/rxP33/hFzOtvxzHNP4biTlmKPPfbBK2ufx8033Yi5W8/H2R84G13t7Vjz8KN49tk1OOqkE/DH39+FY09dhoXdc/HEU3/CM08+paIArAEyVilHOL5XC1jFbmcBq/KhKgrMHAUErM6cuZSRiAKiwPRSQMDq9Jov6a0oIArMIAUErM6gyZShTIoCwwKr5RJ8yiilKvFUtIfAUhRwxuh4Fa8iRynd0pXU6WcGq1R9HhGWf/CDCNwAPb1b8Mabb6Ar2w4734ZHHnwAc7q7cPzSE3HhxRfh4EMPxbvf9W7cf8+9sE0D655/Hps2b+YiRGcsX8FtPbv2eey7337YRLmy6zbCnNfGLlLKbT3w2CPw4nNr0T53a3TlMrjl+l/i8GXLsOde++DtF19GtmsOZ4he9f1voVQhp6qGju45+OBHPob2zm48/+ILuOM3v8Lb72zC6SvPhJXJsZbrX3kZD913H7ZsfpvzUYNIw5ubNuMjn/gLRJoNGDa22noh/nj/3VyN/sADD0RvzxbccuNv8fwzT2PrBQtxwtJlWLDD9ohMC+te+DNuv+F69Gx6B/O33RZHH38Ctt5ue1QiYN999sGPv/ltPHTPvTjkvUfj8BNPgOaGeHPDBtxww/Ws69ITT+TCULvsuggb31iPhx9+CEcdezTac228xf6HP7iAowL+/fPnor1rDu6/927c9NvfYm53N44//njopsNb8K+4/CfY8NRq5DJAsRLCys3B+z76McyfPw+333QT5s5fgDPOPAsXXXwJttl2a5y89EQ88+yz6Nu8Gdf89GIce8JSHHT4e/Dy6+s5F3X9qy/jJxf9BJ/89Gdw6OGH4Pe33YqOzk709RXR0daG3/72euyz737YtLkXp7z3eFx68cXY7+ADsOdeS3DlxZdgyfY7MtQ95pRleOSu+7DPYQfhgTv+gAABCCVTdAAVsVIRAOpOjmK6sTu1AazSmk9eD5o4VqvFqyQKYFI+2+SiosBIFBCwOhLV5BxRQBQQBUavgIDV0WsoLYgCooAoMCIFBKyOSDY5SRSoKjA0sNqLUqEHlVZgNQx5a3sUqirpSaV4AnWZXB65bBsy2SycjFPbah1Xc0+OTT+mQWr96yp709CpuJEOzTRw/NKlePT+h7D+tdeQbcvh6GOOxTMvv4gNL7yCcl8BZ5y1CmuffwH5fB4Lt1mIX1xxFfLted5yTrCMMk5POe00PP7EajzwwIM48YQTsc/BB+P8//5vdG69FU49YzkeuuN2bL/7Erz+wvPomr+QCzitffRhnPXXf4UrLroUr76wFjvvvBjHLl+B6358AWe4UuGrvmIZJ51yGuxMBjfdcgtK6zfiw3/7fxCUKrjmumvR1dmFI48+Gps2voXbf3M9vIjAaoC3Nm3Bf37jf9FbrODC88/Hkj33xsc/+SnceNNv8Mgjj+CkE0/A5nc24edXX41Pf+ZTyFgOfnn9DdBNE2edvQpvrFuHi370Q7z/wx/GbrsvwQ2/up6zZT/ykQ/j4u9dgE1vvY0vffM8XHHtdVj71NM488zl6Nm8Cbfedhs++zd/izfe2Ih77rkHNkH00Edk2Vj9xJ/whXPPxaOPPILLr7gcn/rMZ5DPt+Oqyy6DYer41Gc+jT+v/TNuv/1OnLDsJBx88EH4p49+CFnL5wgGzenGGR/+KI44/FCsff45jhx48dkXcM3Pr8O5XzgXfhjif7/7v3A0Hd2dHfjgxz/MWaj33XMPdli8CH/9d3+HH3z3fJx0xhnYZduF+OfP/CXa2vJ495GH4+CDDsEP/ue76Jg/D9vvsitWnnY6fnHN1WjvbMNpp5+Kh+79I556fDV23H57HHr8sfjDzbfhqBPfC3g+Hln9KMo9vRx1wEXMCKoaBFYp21Z9zadCYY2Fq9JRAARWKWuWsmUJqJbLBZRLZdRnrFLZMC3+I4GKoOACYLSWKdeWQS5FXND16dFg1zI5n2n9ZPPt6Ojo5IiLtvZ2WBS3EEUwDAuLluyBM1YsR1tbm3y6iQKiwCgUELA6CvHkVFFAFBAFRqGAgNVRiCenigKigCgwGgUErI5GPTlXFABvS//ZlVfhuWfWoLdnMxGk/lEAhV6U+hRYDSgzNAzqHatUNZ2AKleH7w9Ws/k2ZDN5ZLNZzt6sbuOnyvZhyD+nb/2hKsGo2LWqK2hLRlZyE0a6jWUnL8NjjzyKDevXI2M7OOTww/Dy+tfwyvPPw+0pYNkHVmHdn19BNpdHpi2D+2/5HXIdeR4DRR54oY+TTzmFgeWLz/0Z++67L3bYZ2/88icXYN5WO+CQ9y7FM4/fhwU7LMKbL65F91ZbIdINuOtex+5Lj8UF//k1zN2uG3NzXTh65Ur84icXczV40zKxafMWLFt2MizLwa+u/zXmZDrw9//zJXzrH/4VPT1bGC5ut/sSHHL4UfjdNVfjtTdeJf7JjtV/O++H+NWvbsB9v70W8xdsg3//yjdx0Y/Px/333oUzV6zETrsuwoOPPopVZ78f53/rW9j40osI/QDbLN4V/3buf+Jb3zgPK1a9H3fdcQfuvvkW5Lo78I+f/xyuuvRK7LXn3vjQJz6Oi86/AEbGwE477IBtttkWl152BVauWIn77rwDd992KxwN8DRgt3fti47587Fi+ZkMsM/7xtdw1lmrMLdrDi749ndx2DFH4kOfPAdrVv8Jm956B7nuThxyxFE49zMfg1/YDM3UEVldOOOj58CxTfz2mqtR7NkEr1KG64O3/H/g45/AW5s24TfX/5ozUU9deQou+c53UH77HfSZGv7m8/+JG665AUedcCxKPe/gyu98H90dbVh02ME46ODDcPXlV+GoE45jt+xeSxbjN9f/Amuffhrv3nd/LDvlFKx77XU8+cd7ceLy0/HzK65Ed0cXDjv6PRSuitX3P8hr2LYpCiGGqgxXa47VZMt/YyRA7fWAC6ARWC2ViygVS/CoeJXvciExBrSIgaqmoK1aywquajq5sA0FWtNg1SCw6iDb1sEO3a7ObgaoNM4AAlblc1wUGEsFBKyOpZrSliggCogCQ1dAwOrQtZIjRQFRQBQYUwUErI6pnNLYLFRgSI7VcQSr5G5N4FUi/9DAKpNWQLNwxvveh4cefBCvrVsHQzewZM89sN3OO+KJJ1YjZzk4cumJuOInl+KQQw+lgve469bbkKH96QEVfVLFrE459VR2Yj6/9s/Y913vxq77vgtX/+h8LFi4PQ45dinWPHYfttphN2x86XkGqzAsbHjqaZzy6U/g2//2BVT0CraZuxBLzz4L119yMUqlEjtWe3p7cfIppyIIgF/9+tdos22c+/1v4jv/fC42btyISAN22msPHHLkkbj16quxYePr7MbdsHEjvvjdi/CL636Fe2/8BRZstTX+9vNfwhUX/QiPPfQgTn3fcuy422544qmnsPz00/HVr34V7sYNgBeifbuF+Px5X8f3/uf7WH76ctxy44148K4/oK2zC3//7/+Gay67CvsfcACOPukEXHj+D2DnLAaCvYUCyhUf7zvtNIaqzzz6INwgxP6HHoEjjj8ev7vzLpx00jL09WzBd751Hs4++yzM6ejG+d/5Lg498gis/NAHcdcdd+K1da/C1zQUKiW8teZxZPQK/EiDZnaTuW8zAAAgAElEQVTi9I98HJ5Xxq8v/QlMvwLbpkJhBvpCA/O23xHHnnAiFi9ZjCuvvBJnrliO3157LVY//Ai2X7wr/uKvP4sLLvghzlqxEm+uX4ef/eCH6OrswB5HHYF9DziI4fp+BxzE7tyzV56JPz32CAq9vdi8eTN232MPLF16Eq668Ac49f0rcOuNN2P77bbDnPnzkO9ox0P33g9ynRJYJdBPTtEkDoCBaBwDQL8vzcCqcrP6XKzMjcEqO1YrZQGrs/BzVYY8fRUQsDp95056LgqIAtNbAQGr03v+pPeigCgwjRUQsDqNJ0+6PiUUmOpgFbx1Op2xCoajVaefZmKPvfbEK+vWoW9LDyzaym2ZWLL3Xli47TYwoeOll9fhkQcexOFHHMYu0j/edy8sytKMNN5KTVEAJ560FI8/+ihvZT9gv/2xZN99cdmPzsf8+QtwzLIz8PgDd2HHRXvi9RfXor17LvKdnbjz17/B6Z84B22BiXsevhtd+U6867AjcNn3vsOAjQohbentw3HHn4Cdd9kNN998K/yNb2Cf047DjnMW4pqrfs5bug859j14Z8MG3Hn9r1Gh8k1RgDc2bsCXv3sRfn71z3H/bb/B3K0W4h+/fB4uO//7eOS++3Ha+1dhp732xHXXXou//otPY+0rL+CaSy6FEeg457P/F/l5c/Gd876DT57zCbR3tOOnF1/Iffrs3/8dfn7p5XBdD//xtf/CV774X3j6oYexzXbbYqvttkdfuYz3nXE6fn/zzXjq4XtQdkN87ktfxYZNm/GNb30b533969CjAF/56n/j1NNOwx57vgtXXvZT1nX5We/Hm2++hVtvvoW3rR9y4H74zSUXIvKLMC0LPrI4+y/+gt2bV194AQy/xNEFBS/E8g99HJtdH21d3Tho/wPw5X//Dyw7+WTstveeePr5tdhl+x3x9uvrcfEll+Kzf/VZbHyDwOqPGZDvc8x78K79DsTdf7gLZ5y5Ahve2Iglu+6CV158Aa+89CIOOehgWLaFJ574EzY89ywOPOwQ/Gn1EzjiPe/hYl1/eupJbHrzbQaq7KZO7nHOKkdcsCs7xEBgVb3nwa24DFPLlRLKpRK7V8WxOiU+6qQTosCQFBCwOiSZ5CBRQBQQBcZcAQGrYy6pNCgKiAKiwNAUELA6NJ3kKFFgIAUmGqxajg0zybGMM1ZbOVap32kHa62YFRiAcRwAgVeCYOR+1XQuRqXbFto6Ohh0BRWP3Yi5TIZzVXsLffwYBlSDHnz8/Pnz0dPTg2KxiFwuh84587D22afQkctiwfa74O0NrzFQ7dn0FueK5tpyeObx1bC652H/vd6FXKeDrJXBlpKP+26/BZ5PqaIRXD9AV9ccnHjSMs7HfPiO23Dfk0/g9NOWY+6228DQNLy8di3+eM9dKLzzNnzD4HiGze+8jb/6p8/hjt/fhkfv/j1y3Qvw8b//f/j15Zdj7Z+ewpFLT8BOeyuwuk1HN5Z/6EPoauuEH/roKfbiqp/+FK8//zJ2XLQrTj3zfZjT3c1FxrbZbhv86Nv/i0cffRSnfXAVTjzueLyz8R2YuobHVv8Jf3zwQZxx8sm4/8478MKTj6DgRXjvyafh+JOX4elnn8VW8+Zhx+22w7e/8y12oX7sk5/gMVzz85+jUC7h5NNOQ3f3HIR+iDWPP4ybf3YlLCuCH4TQtAwOOfZYLtD10N13wKCN7FEINzSw32FH4YDDjkKkA7+7+Wa89NjDmDtvKyw55CDM22l7vP3yq1hz/4PYvOVtLNp9TxTdAjY8+xwymQy0jjZ0dnRj4/o3sN1OO3M+auB7QBigXCpi6/kL4GQz6KUcVdNANpdjsOzks7QxH3q8HZ/yVWltGqbKN00cq0EUAZwfPBKwWorBKq00iQKQT2JRYKorIGB1qs+Q9E8UEAVmqgICVmfqzMq4RAFRYMorIGB1yk+RdHCKKzAZYLXqDBwhWE3iAxiyUqEsQxX+oYxXcqxSRmVE4NQPeUu3FQAwdYS+D0rMdMMAJh2vacqBSG7ESBXfIuchteuWXeiODb/cAx8WMoYBN97urUURXLcMxzL4vUqxAssO4boBDCMLRD67bAnwhREY4hGcc5wcenvfhJPJIvKo3yboS2SxWAB1TA88FMse/MBH5JURWnkUejbB8IpwdRvZzg74m7fALZbhdLQhtG12ROoVF2Z+DhZutw08LcCrr26A3vMOciFQtgwE2TZ05NrRlnM4+mDza+sZJpc0DQvmLuDs1L7eHnabhqH3/7f3Jk6yJdWZ54k9l/fyvQIKqZCECaEFimERzcC0GhCoQYAEVMH8jaJYmrYeRBtMI6Al1DNYSyMQYm3JJBMSyKoKqHpLZsYeY9/xeyJOePq9cWPLG8uXEBaREff6df/cIyveLz7/jpy0T2XUvZTm6FpGIJ2tjrzqqV+WwXAkD37xWO7d7cjPf/ELhdJ37tyTZqMp/avH0u1ey+T0jjpkx72BPHj4kpyOeiL1ocY2NGttGbY6MgZkHVxLC9OnW+zrMpi0pHF2RyH6pH8pMrmW9qQp15OmjJotOZGxNEZdGTYnMhnWdZxn45G0Gk25HI2lWavLCfohE2l2OuqQxTx2Om0F5e1m+L3eOtE1gLzfQaMmLalLu9EUadSk0Wrp+gkZwAGsIszXHKuyElilY3XH/wSye1RgTgGCVS4IKkAFqEA1ChCsVqM7r0oFqAAVwD94gw2IP1SACqykwL6CVQC4Rr0ujVpdK87DZYg/B/gdP+N6TRqgmu2mNAdj6dUmCjGbo4k0zk5ldI3cz5GCPM3MnOAW/pwgLxPA7cFgIOetsfSGdRl1expBIE0AwqYMRn2ZjIdSm3Sk1x9Iuz0UWGeHfRBVkeFooMWQrDBXTeoyHI6k0arLw6vHcnF+V2qXPRlMRtJv1qTX64v0e1rcCG7X/tVDGU6aMhleiwyu5HrSkkm/qzASrlwMpj8c4xd16tYabel3h6rFyZ2OTK56cl6vSVfGMu50pD6oSbffk0lT5GwCR+dE6mctZZ6X/bGcnrSkVhvIAPBQAhSuTQBAgy4T/F5raHGzdqMhk/pEBgDX45ogqbZtrs7TE+kNR3IybsqwXZNG71pq7YZ0uwPpNBoyBuBGwbJJTRpAs+OJjMYTOTm/kP4QGg5lAm07Dan1JppN22i39FjVtCXSGjWlXxsLMPFoOJZhoy7NsUirXtNCWwKo2mgIiqYpYK3V5OTkTM5Pz7Q4VKfR0vkethty3uroXI8bdY0L8GAVUBVwFf0FwMdtUcaqL16FKIB+j8WrVvrDxJOoQEUKEKxWJDwvSwWowNErQLB69EuAAlABKlCVAgSrVSnP6x6KApWCVWzjzxyiXk+/9R/Px1EAYFyWsVpHtfUmKqnXA3DMimEhHqAlIpeToZxJQ7rthtQmIo3BRIa1iQJWwElAs2mGJuAdXK2o0j4YSbfRklr/gUxqbalpUfex9CdDGQ1Qu6quj2vdutRaTRmPHmn4awNAcTLSHFHEDSB3E/dwwDabLRlOxtIZjeUa7TRFJqOxNPpouy6DUU+6g5H0kM867stVfyC1YVeBarcG/CeaB6v9HYu0AQjHIx0oAOOZNFXPbhPZsTWpKXhtAK1KG17VpsiwPpYWDKQjkX6jJs3BRAYdANaBtIMk4InYRZ9tkxeZNER6o4k0Ww2Z9DNnLyraA5ICRAvanEirVpOrhshgMpGzUVMm7ZrUe0MZ1gG+69IYThR8hg/ONXXxNmoTqTfrctkbS7MFWB4AuAzAqXGNhh47HAylA50xP8OGDDtgsENpNevSFZG21KUuiIKoyUm9rWuidXIiUm/JxcWFDAYjuXfnrozbDWlP6tLqdKTXDKAdBc4A4BuAq42ZY3UZsIp1g+JVw8FAXcRX15eC4lWDPsHqofyt5DiOQwGC1eOYZ46SClCB3VOAYHX35oQ9ogJU4EgUIFg9konmMLemAPI8P/2p5+Tvf/QDefjgJXUQAmUNRyPpAhBdPZbLxw/l+vFD6XV7Muz1NBcTrs7JaCTjySirkg6YGLZ243UDosisPDk7l7PTO5qH2cE27SxjNR4UYKmd54HqLFcVhayKbz6vNW4PbU63deOxA6sesFokgB3rixfN3IsByvo2w3HYbJ96Prhh89pEW9AUgG446Aucj4NhX8aDgcJZvA51zKQfm/UXWfdX/7CKlnELTmD/o68suvDWVu58w9N1AcCOrNRGS9rtjgLUdvtEWu22NBpNabWyHNVsu78vVgVwjFgDAHCF61hrjTBuLOnxCPA0rHfc203XSwZWB30UsOrKdfdKwSoep4tXzdaxXqtuXw5k91n/ao2W1JsNfe+gIBgg8cX9+3L37oVGHkB+nPtbv/O0fOL//KTGHmicAlzM2fvplqaAl6ECB6EAwepBTCMHQQWowB4qsPpn1T0cLLtMBagAFdglBQhWd2k22Jd9VODQwWoMlzYBVuF8Nfi6TbA6HPZlNOhPAd6qYHWdD6qIGQBYhXs085JOl/kisLotsBdDZQ/Qka9bb7QU3rdaJ9I+CWC13WpLo9WUVrOlsRGWo2pgFYWr8Hyz0ZgDq4CeAPAerMZwlWB1H//ysc9UIK0AwSpXBhWgAlSgGgXW+bxaTY95VSpABajAgShAsHogE8lhVKbAUYNVdVyieFJwmmqWaHabc7Dq61mBK+S2uuNiB+oyjlVMukG6qWM1c6sqVB0OZAQHKwpsYW++XldR7vR+2wsHfk0DuhNEN0QXLIq5rgSs1oJjFaC01epI++RU2u22tFsnGWxtBajaDAWqmgpZs+3/2WNzVFvcBIaMaTfH6u6B1ab81u+8kY7Vbb8Z2P5RKECwehTTzEFSASqwgwoQrO7gpLBLVIAKHIcCBKvHMc8c5fYUALT79J98Sv7XgUYBpByriiazPewGUMtEAUwjAhRsZtv+M+iq8A0xCIoew+t2HWvbfp++Np5MYxRGKKClEHWgMQDYPg7oPULBpmwLehwDULZ23zofVGuC/81+RvpwnRa3s5anrlUtONWQJtypbbhVT6WdxQEobIVjtZE5VjPnqoFVPA+oiuM0szeLAwhzi1uIAkiBVcRihLnzUQBFxavKRwHAaYsIjfwogKb89u+8UZ5lFMB2FhdbPSoFCFaParo5WCpABXZIgd37dLlD4rArVIAKUIFtKkCwuk112fYxKKBg9VPPyf/64fezjNWxNFAs6AAyVn3eqs1lDCdXA6shR9a7Vadg1YWO+tctjxWEbuY6BVjFzfI6A1gd9vsCx6oWRIJzFbmemmc7g7UeDmsWaNFizYpSbWI9B3Ts81bzQ1YX9GoT3QmYNxu8Xg9ANNvO34RTFTEAHdxCtm+z2ZZGPYBVHwMA52pwsIYMVoBVvWWNQ3oUp4rBKuZV19DWwSoyVu/cyFjF4Gu1hvzWG56WZz/5CWasbmxVsaFjVYBg9VhnnuOmAlSgagUIVqueAV6fClCBo1WAYPVop54DX1MBK24Tg1UUn2oeIFi1gj4GJBc5VpORAIgDUFfqPFj1bWq7cLHq/GQRAlnUgBb3mgTPZ1wQK8BTgNSBOlUHyFYFZEXhquFQJoCvoSbW1A3rl8B2P4xqiaTp5dSTq/kAxd7V7fbp5htAIWgd2/wDHEXBquBaPdEiVihK1Wq1pFHH1v+mOlIVsGb5qgG2hnNDQal6Rm1DMSidA1e0yuIbFK7mgNVetyvj0SCEtML5KllRLFeEbVHxKjhWUbzq5CyA1Xv3n5A7d+/qmJB9a8WrPFhd888DT6cCR6sAwerRTj0HTgWoQMUK3PbnxoqHy8tTASpABXZHAYLV3ZkL9mS/FDgmsDpzHc4cn9sGqzFsNcdqWbA6HMCxioxVgFVEAoxkojQzDVa3t/rMkTr/cTf97PZ6MQeRs6r38XP6ewMZqy1pNpqardrMYgBC8ap2AKsAqHXA0+BQhcPVClp5sBoKV4Ut++Cik4IoAHxBkYoCCGC1r/m4GwOrTzwhd+6kwer5+fntTAKvQgUOVAGC1QOdWA6LClCBnVeAYHXnp4gdpAJU4FAVIFg91JnluLapgM/mBBD67Kc/Iz/6/nfl0aMHMhmOpFGbjwK4evxQri4fSf+6K8N+T12bo+FIHXzjCe7HMslcmaEYVHDnAUhh6/XJ2amcnZ7JyempdNqhiJBt0zcnqa/sbufavW51z7upqdDlVcK1mG2Nr9VC6SWfszrdnq/20fmCVdMM1WlxKitsNStqFZyLYUO8taUOVTxv0PNGcasQG2AO1rmCV6rdWJCxqlvN4VJFAavMtTqGc3WE4lUWPTBldNtcIgvanoTt9/kpAOF8/wl50bFLjSZxcZvzzHXaaMGdGhyrLY0DgGO1Lc0WtvzXFbzWs6JVgKoaH1BvTTNW1c0KxypuWrjM5eGqaxVrw+WtDoYyHA2l3+9Lv9eV7vW1XF9fSb/f0zk1xypiFHQ9TtdsluWaOWTrtUbId0WBLTyHfjZb0jk5lbM7cKzek4v79+Xu+V0d0xhNNZry2294Wp75xCfEwKp9cbKUrDyYClABvD/5b3uuAypABahABQrwj28FovOSVIAKUAEoQLDKdUAFllfAoAvu4YT8zHOflh9+/7tymYHVugOr11eP5TIBVsfDkYIlODABVQP4w3MGEefB6ulpgKvYlm1gFddXV+AEoC58nErdF4PVcK7dfMGhmmaB3gSr4W9H2NJfpmjVzG1q45wHrQZWs79Jc9mr0yJX2VbwOahqkDbL6QRA1YzVDKoiDmA86E2LJU1Brva/yo+fGVjVAafXX4wmXPTs8gs25wxcw7erSQDIT8XWfoDVdkearQisNusBngJcKlyd5a02MrBq6xNrydbnOIPwqeJV+kUDwOpwqEC817vOBauSgVVzwgL+o8+1Orb01yUPrLZPTuT87kXIWL33hFzAsdpuZ2C1lYHVZ6dgFX1KZQxvTHw2RAUOVAGC1QOdWA6LClCBnVegyk+2Oy8OO0gFqAAV2KYCBKvbVJdtH6oCMViFYxVg9fHDl9WxuipYDaB1Hqy2Wh3pnJ4IwOrpyekcWIW+ZcHqHDD17tU6wertr9M0WC3yeW0arPproe1gAg0QvdFszYFVn7GKIlUBrAbHar3hQGu9qU7WVcEqoGt/0JdeN4DVbvdaer3unGN1E2D13r0n5K4Dq/VGS377jU/LM88+K6dnZ6oBwertvyt4xcNQgGD1MOaRo6ACVGD/FCBY3b85Y4+pABU4EAUIVg9kIjmMW1XAg1UAGIDVH3zv726AVUChq8tLuXz84EYUQMqxmgdWEQXQ6XTk7Oxc2q1QnR2OwbKOVYOq3s06dakSrN7q2gkXm4HVVT4EGwhdteN55+uayApS6bZ/xAB0TkLWauaUtrWHQlYaBdD0jtUAXJNgFa5ixAFkxauscJUWHdMYh1HmWO2rY/X6altg9Z4EsHpn6lgFWP2dp98kHwdYPT0NmbDOBb6qzjyPChyjAgSrxzjrHDMVoAK7oMAqnyl3od/sAxWgAlRg7xUgWN37KeQAKlDAg1U8NrD68MFL04zV0Xgk3W5PrhAF8Gh9sIqq5nEUAIZeJmN1ZbAaxQsoEsysk7atfpeiADQGICtYNctY3e0ogF36EJwCq8ghbbc70u6cSj0D+oD6oWgVwGqA/FbQqgisWnSGh6lpsNqV66urLTlW02D1DU//bwpWT05PCFYr+JvKSx6OAgSrhzOXHAkVoAL7pcAufabcL+XYWypABajAmgoQrK4pIE8/SgU8WIUAn/vMZ+V7f/dtefjySyKjsUYBzINVFK96OFe8ahnHqkUBEKwGsJsqXgXAWwRWfWGtAIir/Pi5nmN1W286gFXNRVVw2pZWB8Wr4FhdDFa1WFWjlR8FkGUH52WsIl91W1EADRTh6nSyjNV5sDqSieD1Nz79ZvnYs88IvsCgY3VbK4ztHoMCBKvHMMscIxWgAruoQJWfbHdRD/aJClABKnBrChCs3prUvNABKmCAFWD1u98BWP2FglVUQx+O4FjtBsfq44dy/fih9K67Muz3dOvzKsWrTk/PpLNC8SrvWLU4ACvMUyuKAjggx+quglUrXnWbdbSLogACIG1Is4Xt/x6sIoKi7Vyr5lgNbtVNgFUtXjUcTDNWr6+vpN/vrZ2xWgqsvunN8rFnntHIjTi3+AD/dHFIVGBrChCsbk1aNkwFqAAVKFSAYJULhApQASpQkQIEqxUJz8sehAIGVv/TZz8nf/e33xKLAmhOweq1XF0+1nzVq8ePpHd9PQWro+FIJlqsChmTE5moow+/TxS84gcQFDDr5PRUtyh7sAqYZcf4PMg4RxXH5IFVPbY2nhYtMseib8OuYRNWPgogFOHSsWlBLuc2xXNZrIC2p8fgOT3opit1WtBr9jryOvUc6AZQrY5VVJbvB+fqYCCDQV/Gg746IUNkwaww2E44ViGC+4nh6rpZqnlvsnJgtSUonIZsVY0D6ASwisJWcLRiy78CVYsBQNZqPUQDNDPQWq8H4Oqhdq5jdTQUvCf6/ZCxiuJVBlbHw4HOXfipB0fptABbPaxvu9XCNfXajbrU0L8W+n8iZ3fvysVFcKze0YzVlqDVRrMtT7/5rfLRj39sClYP4g8UB0EFKlCAYLUC0XlJKkAFqAD+3UAVqAAVoAJUoBoFCFar0Z1XPQwFDGj+5//0efn2//dX8vjxQxkO+tKqNRTkdbtXcnl5KdeXj+T68aVcX1/KsN8XFKkCYJoA+AGmKlgF/Atg1YNSbK9GQR0UsAJYRfGqVqulUCuGnv53K06lKArQaQqiwseuUsWrIseqQVWcvzhjNYDMAFbtFn6XCYoDoYQTxj0PUrVzGQC18/CUZbnWJMDR6S2DqiPcjwBWBwrnRkOA1YGMRwMZDYZz2lr/51fh5j+O2pZyjDTvZ52rrupyLQVWEQXQ7ug2+QBWTwUFq+BkncJUg6rZfb0ZslfNwapwsxaKrNn8AX6rYzsrWDXNWJ2MdZ56vZ70ul3NV8X7Z9Dv6ntqtvZisIr4gobUajO4imuij7gJHLittr6Hzu5cKFi9uHdfzu/ckWa7pYAWxave8tbflY989I8JVg/jTzNHUaECBKsVis9LUwEqcNQKrPOZ8qiF4+CpABWgAusqQLC6roI8/5gVMAD6Xz7/n+VvAFYfPZgHq71ruXocHKvrgtXT8zM5PTmVdhYFsCpYnYOqCpXCDHq36tSxiu++b9goAxCdwtXxRMYOhM6KWZljdR6Emhv3RlZqBkszK+scPDWwGq45g88G7AzUAawCqAKsmmt1pGB1kIHr2Wr1kLjKNVwrgK4A0PlENh/WhvnMPzWrP3bjmPmM1Za0siiAVifkrMLZCbA6LVZljlW4VTO4amC1obBz5li1ucpzrI4cWEWERs/Aau9a53IrYLXTVvXhwn3L294uH/mjP5Z2p61fRPCHClCB1RQgWF1NN55FBagAFVhXAYLVdRXk+VSAClCBFRUgWF1ROJ5GBTLXJmDUF/7L/yV//T+/qWAVEK9ZqwfHagZWrxEH8PjxQsdqcHgGEGlw0xyrCladY3WakRoRtEVRAAZRzbFaDFbrUos2FinO0237adeq9V8QcWCxBnY8nIoGYd35HrJq887FqhjXOVTjqAA4YOH0DQ7IQQZU+xoFgFiAURYPMBkhMiAs2zyoujpshYsy7y2xAIAWvFzIVXUgOddc+Mn65omaCgFX8zRjtSnNdkdabcD8jhZ/ajTa0nJgVXNV4VBNgtVm5iSFOznM4Q2X6ig4tzXGAS7uwVChOMAqogC63Ut1rAKWrwpWQxRAW4tSmWP13v0n5Oz8XJoOrL7t7e+QD33kI9JuE6zyjzsVWEcBgtV11OO5VIAKUIHVFVj48W/1pnkmFaACVIAKFClAsMr1QQVWU8BAD2DUf/3TL8r//Ob/I48evnwTrF4+lilYvSqOArAMUA/45sBq5Fg1AGsw1Ubit/2nHs/B1TqA2iwqoJ5FBugxSceq+VUDoJw5VGfwLIC0tGMV0HSsyZapLNXwnMHPlLt1Dupm+a0hBgCQLstYHfRl2A9gdTgayFgrzo8RJ6sRBOHa8bxbhucq6yHtcAzzkrqWXWMiRY7VieQ7J3Heqh+gVWOAVN9CBlbr9Zrolv5WK4DVLJ8UrtVmo6m/mztVs0zd9n8tetUIMRXYno97i0MoC1Y1CqDXk+711TQKYKNg9V7IWD2/cy6N9syx+u/+93fJB/7wDzUKIH4/rbIieA4VOFYFCFaPdeY5bipABapWYNXPhVX3m9enAlSACuy9AgSrez+FHEBFChjUxP3//aUvy//7P76RA1ZnGatXClZ7uRmrHkbGjtUTiwIA4IJLUK2mAGQ1qWWQMHarhuJUcCHWZpmqgarOZa4CsOGYAFVBWkMAfuxW9VIrPEX2KQDq1GE6c9zG2akewuo5gZ7O3IyhulVWwGo+PqAItKLdaU4nwCqgKgpXwa2qrtWBOlnHo7GA586uGwDr5n+g4axVA7l51ynOSc3/iIw5X/UDNNC2LgPXKVsrCktbyEoNGavNLA4AxZ9ayFhtNHX9hQzTehQBgHzVUMAqFJAKN4XpWaGxEAUQclanQDwrPDYejkLGqgOr/d61ZuduwrF6fveeXFxcyEUCrL7zXb8nf/DBD6hjlWB18+8Ktng8ChCsHs9cc6RUgArslgKrfi7crVGwN1SAClCBPVSAYHUPJ41d3gkFDKwCEH31K38m/+Mbfy6PHr6kUK8pIQqg1+vKpTpWZxmrg145sBr4JwrzNEPxKo0CCBmrVrxq6ljNAavaBqBqVrzK2sS9jxKYxgK4Ilf+2Fhw7yqNXav5DlYrVIU4gJvO1LhN2z5ujs/p7xnEDbA1K4KkjlWAulC8SsFqv6eOVbhV8ZzlsIbzEkBVi2mlfwL8zP+46qMbbrawOrwt+oC8FvxLVK9SkK7rLWzvBzzVXNV2R9qIAzjpSBNRAFacSjNVM8OMDmQAACAASURBVLCaPadO1uxcg6oA9eZgTkUB+OcsCsDAKoq9IQpgO2D1jjRQvEpEc2Pf9e/fLb///vfRsboTf13ZiX1WgGB1n2ePfacCVGCfFSBY3efZY9+pABXYawUIVvd6+tj5ChXwYPXrX/2afOPPvz4Fqw2tej9RsHrlowAAigrAKrJCDVQaODOwenrnfGWw6h2qBkzz4gJi4JqSON6uH8PUMIbUVn+A0PwIgNDuotdn2a4K7Mz5iPvhSPM4B+pa7ckA2ZwArYgCQIZnFrKq19H/e+i5uY+jIUIhKFfLnLh5S7UQkKYAcNbQWmA1g6hxnwysAqo2myheBcfqid5b0TSD+r6AVQCqcLDC6QrXqsUAZI7VLBqiKGNVnaxZxmoVYPXf/9575D3v+32C1Qr/pvLSh6EAwephzCNHQQWowP4psLlPsvs3dvaYClABKlCpAgSrlcrPi++5AgBFAJFf/bP/Jt/471+XRw9e1q3o9VpTt7X3u8GxenX5UK4uL6WbRQGE7dBhe3rYSh9uCvuwtT0DgAa6Tk/O5eTsVM7OznSrMqAX4BWwINyosQNzDprCneq2/htYRb/tOA9bPVidZPvUPcS74SzVglRuS39WfMscpkUOVlzXO17t9+k1srbtedyPJwE+T8+FljhOi1eNFKJq4SpkrAKwZmB1PA7byf2588tvO5Xga5bTkFrroQJY7rugVl9U2Sr/I3Q92+6fanyc9cnyT/2aqNfqUkeWqkYBtAURAFhz7U5H4wFs7Rk8NZA6K2QVwOpcFECWxWtzNOdSHWVfJmTzhC8eev2uXF9dS697LX11HvsogJmz1opt1erIcgXEbUzd2daHGrJim005OTmTO3fvyt2L+yEKAMWr2g0ZTSbS6pzK7737PfKe975Ps2U1vsAVkNvzP1PsPhW4VQUIVm9Vbl6MClABKjBVgGCVi4EKUAEqUJECBKsVCc/LHoQCBlb/+9e/Kn/+ta/Kwwcvy6A/kCZySuFY7V5nYPXRTbCK7M/xSI+bblNXByYSMGdADZDHg9VO50S3WwOoKhDDfQSBYmAKx+pcUaoMtN6MA6iH6IBsdkJRq5vA0eCk5WYasPSQ1IPMKWTNxueLdPlzZ9AzlHRS4BzB0EkGVmfgFvqFyvIGVuFUHfYz1+oAADu87oth3dYCTMYOmL4aMJAPTydrfEKuFwBd65MH5rOcXbhNm9JsNaXVPlGgikgAXXfqSA1Q3wPV6eMWslfhdp2B1QBvMZcjXduzPFx8uRBuCt8zKN7vdaXX7Uq3dy3d6670ez39EsLr6KMrQoZwQ+q1UDBLYy/qtSncTYLVi3tyfueuRgHgS4zOyYn8h/f8vvyH97xXx0ewelvvDl7nEBUgWD3EWeWYqAAV2AcF1vjYuA/DYx+pABWgArurAMHq7s4Ne7b7Cpir7S+/8efy9T/7ijx4+SXp9/rSVDQZogAuHwOqwrV6KciMHHa7AQIC+E0AlcJ29lkRqOAAtR9ArJPOmbTPztSxiqrloXhQcwpWPUOLC1iFKlRZESvnXPUu1mnhoux1BbZ2zhSyZrDTbW1Pb/kPMBQuUgOtc0WqsufR7ByQteJVzv16E6rGMQEyBaaAqyiKFDJWhzIY9ELxqsFQwdwI7uCxOV316tECCwWd8n6KPqwWpahW9SG3MCoA7miZzBdpUvgeoGQd+aqt4FhFDECrA7Aa1l2jkYHVbLu/bv9HwSr83mqFjNVpFEDI97XIhonOQQDgGs2A+2FwrCIPdzgcaTaugtXra+nCsYp5dI7VmxEWcKqGomsBrsJxG9yruJcs1uD01DtW78v5OTJWm+pYPTk9k/f8/vvk//i9d4f3Vvalxe7/BWIPqcDuKUCwuntzwh5RASpwHApU9ZnzONTlKKkAFaACBQoQrHJ5UIHVFTCw+s1vflO+8t++LC///GeaodpUl95E+n2A1cvgWn38SK6vr2XUvVLIN0Rl9FEWA6BFmLIt0RoNgPRP4DpAooZmq3ZOA1jF1mx11TXqGTM1RynKxIePVFP4BD9kBlb1ufBiKFKUFSqCZzIw1CwawDlWBc9pXmg4VwEiwGcIKNV77WsiCsAcqz4mYArY9HgPVjNnqoOtAcbOw1dcMUtMmF3TxQCgyJHC1UFfBv2+Zq3id2R3BsdqFgVgUQIGjfV+9SJTxUR2wcfcFXNU4fotKLeVdBpP+4lzZzGw6pudrhl1ezalBbDayeIA1LkaYgCmUQC+YJXCVYDMZla8KuVYDWt9LgYATmMtOhYgK7b8w6EKp3cPYPUaUQB9LV4lLtrAIjJCn7FuEQUQCm9NoSrAKgBpqyGtZkffQ+d378q9+/c1DuD87FzqraaMROT0/I687/3/Ud75rncpWF03v3b1vyg8kwrsvwIEq/s/hxwBFaAC+6kAwep+zht7TQWowAEoQLB6AJPIIVSmgEUB/PVf/7V8+Uv/VX7xsxc1V7WpjreJQqLLywBW4Vy9vrpSx+pQt0ADAoYoAMtYNfCo7tWaegrVRQgodHJ6LmfnAKsh6xLA1SCqF8Cqu5vjVI+pR8A1g1CpjNUbMQIBrU6hrXeR4umbhasCGNYxZDEHKfAaGG1xoSr/et7xtsVfgR2KVGUZq6GAFW6IAkDxqnEA2VMo7GHq4o+iqztWi4HtLHghtYzXgL2JCIc5sBoVsPLb69WF2m5JuwW3alsLV8GxqtmrcKVmjtRZzmooVqVu1mb2OHOMWo4roHaYK6z94FpFRAOgKuZF3xPDobq88R7qdq/mwWoGoA16zjKCLVs1uGND1mpd4bAegyJcrba+h+5cBLB6cXFPTs/O1JkLEzOA63/84B/K29/+7whWK/trygsfigIEq4cykxwHFaAC+6bA4k+z+zYi9pcKUAEqsCcKEKzuyUSxmzumwMxNCXjz7W9/W774xS/Iz158QaFQAyBzIlp45+ryKsBVdaxeSe+6q0AJW9YDlLTiVWgTOZTB1QeoCichHHgnJydymoFVZF0CbilYhUk1y1idVqHPIOgNaJq5EoMBNbj7vLNVs1XVmRqsjOHDWTjGA9xFYHUKWpEUm8G0cE4GWhfAVHPEpqCrgVwPWQ2sGqjDdnLA1BlY7SuwU/CKTNvs52b2afHH0cIaVIWnTqTo3KKFXeycXARdl/t47cEq4GizBaDakWYbGattzVhF7qrlqQJcxmBV81UVsOK1ADyD1RlQdZYlbA5VBasaDzCSAeZtNHOsdq8BVrv6HtIvIDJHsWXBziIBIrAK12otwF1AVowDfT49O5W7FxfBsXrvnpydnul7aFyryd27F/KHH/qwvO1tb8vOM3/2chru2B8pdocKVKIAwWolsvOiVIAKUIFpjQRKQQWoABWgAresAMHqLQvOyx2IArOsTgCe73znO/Knf/oFefGF59VlNw9W4Vi9lMePH2sUALY4wz2Jbc9h+z8K9wS4Khlkxev2U6835eT0RM7PzhQOAbKiYrs5Vqfb/wP+zLb1B0iqv7toAAOkHqLFmaw+X9LDWT9xsyJTwXF607U6c6LGrxUdO4O22fnwlzoQC7aGXNo8sBq2k2dgNYsCGKNIGGIXsu3mdu7NhXizSNdmFquW4Vq9qdyogHzoVwoHBhty1rewbhS2Z25PjQJAvirAauZaVbBqQNWcqZl7Fc9b4aoZWIWm4RoWxWDzYEDVilcN4DTWKIC+9LpXct3NogB6XRmN4DPOAL+tZwWoWUwFYjHwxYA+l+WrZmPBewVfRJycnsrdexdy/949BavIXK03Q4TA3Yt78uEPf0Te8pa3OLCK9+C21sTqy4FnUoFdV4BgdddniP2jAlTgUBUo9fnvUAfPcVEBKkAFqlSAYLVK9Xnt/VUAoCzkqALM/P3f/7189rOfkRdffFHhqQIfzVjty+XVlVw+fiyPkbN6dS397nXIVx2icNUwZJTCSZkVsZqCyqy4ENx3JycdOblzFiIBMscqHHmWfRrSVsOPL+4T0NksPzM4UbPfM4dqqohVOCY7O8tonV4gy1b1Banmt/pn7tQszzQfpM6iADStNXM1mrvVAGgcBzCWoYOtaAPbyrMt5kMAa7hVBzLsh/sRilmpOzi4ga3dcL+ZFVhYvGrBp9xQEizvJ/9kjTTIe3kiUtdw3QU/2To1F7Nuo0cMAPJTm80AVTOw2mkj2xfPz0cBhOMzl2oGW60AlLmibU2jUJQWrEIMQFbEKsQBhC8aLGMVRavwPsINWbmICpjKlDmuNVvV1nC9EeIuFKZmRbiQ+QpI3OxIu9XSrf8XWRTAvYt7cnJ2Kg24vWs1ecUrXiF//McflTe84Q1TsGrv7UUS8nUqQAXmFSBY5YqgAlSAClSjQIlPftV0jFelAlSAChy6AgSrhz7DHN82FbCM1R//+MfyJ3/yJ/LCCy/I1dXVdPt8r9dTOAS3Km5wriJ3VavUo9L5CLAvQCa4VUPe6swBamAK+ZZnd85DJMDJaci5zNx2GF8MVvGcd5taO/75m9XVXQGjrMCVbWH3W9JnBazAgrOiU4niVQqK8zJWE/mq6JtBWCOeMZTFMRMJRb7UB5pFDEwLIMGtOhzOg9URwGrIXrXzQtzA5sjqIjTqM2r9egxQddHZeSs4G0Pi5Zm3M+dc/V7AwXgP5OsNXVuasdqGa/VEOu22Zvu2tGBVexoBAKhqmaoWEWD3Wkgqi5vQdTAZyzCDqTOwmmWtwk08CIXHwnumq7EZuAccB3yd+1GgahAVjzOwahEXVsRKC2qFKAMUfru4uJD7mrF6oV9SmDv7Va96lTz77LPy+te/ftrnbf7dYNtU4JAVIFg95Nnl2KgAFdhlBQhWd3l22DcqQAUOWgGC1YOeXg5uywoAEME5+tOf/lQ+9alP6T3gqYFIOFYBWvHco0eP9B7gCA5KrVSfZaoqYDWw6mCkB6t3z84VBp2eZhmrVvU8UYToJli1aIB5R2sKrsbw1X73UmoUAP7vslND4a3FsQC6JVwjaLNjPWRFJaHJWGqqBcBtFAWQOVsDE52BW++ANLAaMlYDwFawmrkk7Vx/v+4yWWbD+Hxu6iKwunrPoHHuTzBcT38sVxfb6GsKVkORKgWrnXmw2qyvBlbhSh2pu3jesWq/y2Asg+FA3x/dbleur671vo951MzhDEBn2/+901rQb9wQCQC4qkA1gN0mHKsRWL13755+SYH3LtbRq1/9avnEJz4hr3vd66awdXXleSYVOG4FCFaPe/45eipABapTgGC1Ou15ZSpABY5cAYLVI18AHP5aCphj9fnnn5fnnntO4FyNwao5VgFWAVmvrwNYxQ0wVSvVYyu7ZBmrDqyGzMiagqELZKwaWG23dRuzFq5yYNXyVC0iYJqlmooIMFfqgnsTyIDgtOhTBlLjIlNWTCpVfGrqYNWkhBk0xTWmEFXdu8Gh6B2rBkJT+a4GTW07eYCrPQWrw0EAq9YvD1RvFrBabTksA1bn9QyxCXk/cGLm/mQgPvl6HN8QHWTjnoO86vYM7k9kpbY6WQyAulXb0kEhqyYyVgNYRT6pFa+a3rfgaEVcQNiGbxmoMwiOKADMR3BpI54BjxWuZgDcO1YBVjXWAe8PM/ZakbXpuoVfO7wXAFNDRiz6ZmA1AOLz8/OpY9XAKvqIvr3mNa9RsPprv/Zr2m/GAKz2PuBZVCD77xH/bc+lQAWoABWoQAH+8a1AdF6SClABKpABhg2lDFJPKnA8CsTg5ec//7mC1X/8x39UsJr941KhUOxYvbru6dbmkPsJB1+Aft6BqcB1PJluS1YwdHaiOZGAq8iM1KrnAKuTiTRdGEBcjKpWF0H85A0Im4GpANPcDfmq7rl8sDcRQVEh9DURBZAEqxoPkI01iwqIQam+DshcAFbnM12h1cwJOY0CsEgAuFUH/RtgdVNQFf1cBazu2rtlVtAM0LQVHKvqVrXiVZ0QEYCMVYBTg6v1kLGqsQCNZshhzfJNrc1pxipgKta+y1gFUIWbtT8KOas9uFVxuw6OVQWrQ0RmBLe1/iBHNYsZCOs3QFS7GejV/NdGQ8HqnTt3BEAVN0QBIF7DogBe+9rXyic/+Ul56qmn9BoEq7u2OtmffVKAjtV9mi32lQpQgUNSgGD1kGaTY6ECVGCvFKBjda+mi53dEQVi8PLw4UP59Kc/LT/60Y90y7+yn3pdoRAAkY8CCI5Vc1HCrXcTrBpoNfADMHR6fpI5Vk8VFBm8wrUaUfEqA7sKtvC6bpV2RaycgzXU7/GvmXMxS+p0WZxeftUggp8+UzUGoyFnE3EBY6nBfuhgskFOdTFq/mn4vieGs75Ne93cqr4Y0iArXDUY9jN3cIgCgDPYzvP321xWBuo2fY35SIGbrReB48lkFg1hZ87AKgo+IQqgrfARa01vJ53gBG23MogaHKsGLwFUa+pWvQlWbT3j3ruHMSf2e38UsnEtl9iD1ckwRE/oNwTZe0u3/GfFp+CMTYLVen0aaeDB6t27d3Vs1sZv/uZvasbqk08+OV0fi/Td9HyyPSpwKAoQrB7KTHIcVIAK7JsCBKv7NmPsLxWgAgejAMHqwUwlB3LLCvjt1IBAn/3sZ+W73/2uPHjwQIEgQA/AkYFVwFe4V3GbgVUr3hNcnB5AGbwF4IF78PT8TM5Oz+T0zIHVWl0hpBWvit2qkCTAVVRKT+es1nW3eYCpuA8c1blW83RFUfooA9WPIXaVzm/9D1mqOt4YoEbANXa0KpT1GatZnAJcj8EJPNQIgABXAVYDsNNrZdfT4lXIid3Qz+rlp1bvgF4zD3pn+uS1DtVjcOgdq81GS1qdDKh2OlPAqm7V1nwEQD1zrCp0bbr81cxRinb9urZM1TBf5jQeykAjAoYhX/X6Wm+ArJi7yTCLS4Dz2n0JoK5VOFZ1/SZcq/WGtNot7b8Hq3hsYBX9fuMb3yjPPPOMulkJVFdfkzyTCmT/zeG/7bkUqAAVoAIVKMA/vhWIzktSASpABTI4sTm6QEmpwBEpYKDQnKmf//zn5Vvf+pa89NJLU7BqoGjOsXp5JQPAv8ypao7LPLAKSbX4zumZnJ2d6r05VsP2fhBOV+E9B6B66DoFrgvzVQHg0pOqYHJawMoXmQrAtJa95mMOpnEHWREqxB1oGSsrRIU2swJW+jziAvT14F7NLpgdr3/BNDIBWZ0j5HACrBpU7RtUBbDr6+vWxrTvVhBpo+sWgpX8sxoVkYq7UcR+J8ipzZsbqWVhCgUDy9zM0yPg+sSW+gYySpvSViB5olmrFgfQxPNwpGqBK9v+jyiA4FLFzR6bG9TAKuZphLlCnuo4y1jNwCqiAUbqLk6DVQBYXQQJx6p32lo8gPYFfYRjFfmwnY7ApYoIAMBTA6sYO760ePOb3yx/9Ed/RLC60fcBGztWBehYPdaZ57ipABWoWgGC1apngNenAlTgaBWgY/Vop54DX0MB71Y1cPilL31J/vIv/1JefvllddkB8uA1OPDgUn38+LHe8LjfB+izAj4BRNpW9nj7O8ARQCqqmKMAz9nZmcIgACwDSX4oBpoMnuLeIgXmslQzYurbmG6vdlEBeTIlM1Sd6zbPvZp3Hq4TF6vKK141Fx2QaWf6Ac5BX8xByOecL15l/Vpj+gtP3dbW/23017szveMTa8siACwOAPcenMYg1dajFrhCLICD9qa5uVX9erfnbK7s/YJ73CwqoOjLAIvFmOWuhgJW1he8dwys3r9/X8Eq3kP4wTjf9a53yfvf/34Fr/yhAlRgPQUIVtfTj2dTASpABVZVgGB1VeV4HhWgAlRgTQUIVtcUkKcfrQK2Vd/g39e//nX56le/qlEA2MJs1cUBh+BYBVTFPW4erGr2ZwYk7bGHjwZWAbYMrAIGebBqffHwaRmwmoJWcVt+ov32fIwfP1PX6Y1CXN7Nmv8YbaTcrfMRAjdzVw3SLQKr3hm8yRiAqt4AHu6v0weDq+uCVQ9aPVj1a2MaA+C+VDBwaiA8jgJIgVW0aRDVvgxIRQGgHwCoBlateBXeRwZW8b5673vfK+9+97v1/cUfKkAF1lOAYHU9/Xg2FaACVGBVBQhWV1WO51EBKkAF1lSAYHVNAXn60StgUPSv/uqv5Itf/KI6VpEPaS7RGKzCsYrnDPTFztWUYxUQCAAIblXc8Ni2XNsE5G31T0HT2NXqz40drHH7Bsrs3mBo/HseJPUgNoayeW5We95DOg9yvQMyz7Eag1UPo8uA1l3L3oz7vE7//LZ9zD/WFtaYd6sazDeAGjtW499t/dv6MfCd51q1efOOVXxBYWDVO2BtTXuHah5Y1cJvp6fqWAVYhSsV7yGDv3jtQx/6kLzjHe9QAGs/fn0c/R85CkAFllCAYHUJsXgoFaACVGCDChCsblBMNkUFqAAVWEYBgtVl1OKxVCCtAKDRD3/4Q/nc5z4nL774om73N7AEd6p3qxpYBTAyyGRwNgUjccUUWMVzcRRAbvEqty07D7TGsMp+txF7cFfGserHEsPUGKCmgGkKstpxuLc2423l2wKr+7T2V4GsBiZtCz2ApIery4JVD+/9+vZg1T+GYxXvFStchXvv7E6t22XAKoAqYgAAWAFTMU784LmPf/zj8qY3vUlhq12HYHWfVjz7uksKEKzu0mywL1SAChyTAgSrxzTbHCsVoAI7pQDB6k5NBzuzRwp48AK495Of/ESee+45+fGPf6xg1QANgJFlrOIeUQBw5eH5IrDqnaCAqOa8w3ZlcxIaHPIQtMiNmuf6S0GruM3U1Pi80jgKwFeCj0FsHjQtylT1bXgHaxmwalqn3MAe1m5i+e0jkPPb6bGmbL0ZWLXffZGqooxVvBaD+Hie4t89WMX7BGAVz9lxfo3isYeq1n+fteoBMRyqcKsaWIUz1d4LTz31lDz77LPyG7/xG3NZxJtYC2yDChyjAgSrxzjrHDMVoAK7oADB6i7MAvtABajAUSpAsHqU085Bb0CBeCv5Sy+9JJ/5zGfk+9//vsJTex3wFJDIu1Y9WIXDMnasGkyyNqyYEJx2gEQAQ1bAKgZOea7VPHjqsyqL2vKg1WBk3tb92K1aBqyWcbHiuqlMV9tmjvvYsWpFkXyWbZmt/6ssEd/uKq7RZa656WsZlLRcUnOsWhErW29FcNXHBKTAaipj1Z7Dtn9zrAKs4ncPVstEARjQ9dDXsokNrKJwFZ7DD457/etfL88884y85jWvmcq/7blbZp55LBXYNwUIVvdtxthfKkAFDkUBgtVDmUmOgwpQgb1TgGB176aMHd4RBQx6GuACTP385z8vf/M3f6MQFcAIgAb3gERWuOrRo0dzjtUYrHqoam0b7LKMVYBVAC9zrFrsQJ5bNQVV40zWFGD1MDWGTXlQNXax5mWwptyuvk2DqCmnanxtn1eLxwB0VgzJg9U4agFjKgNZy4C2VDtlzlt1OcfXW/Vato7zwKq5ow2oArAuyln1jlXvZC4DVs2tii8fLF/V+hiv77woAA9W8WUEXN5WuApg1QpXYUyIAPjoRz8qr371q3Uq9tFxvOoa4nlUYBsKEKxuQ1W2SQWoABVYrADB6mKNeAQVoAJUYCsKEKxuRVY2eksKVAFBDGgZlDNwBID3ta99TW9wrwLuAfyYi9LiAABYzZEHcGRg1btWfX4opEQ75iAEXAUssgJWHjbFADUFVP1z1naZ41JTmoKrqZzYVJGqMtv+Fx3joZ25VlMZq3HsQhmYektLuJLLeKDsgbptn7dMX4Oq+N2AKmCkQVbLZY2fM0hroNJv+7fHBk3xu8UA4AsIyyA2V7etHe9YtccpsGrXxj3eM/gSwopWIV/VvpRAu3gfvfvd75b3v//909xV/4WDf69veqLiv11V/C3b9JjYHhXI/lvCf9tzKVABKkAFKlCAf3wrEJ2XpAJUgApk/+idUAkqQAVuKuDhWwzivFvVHsON961vfUu+8IUvyAsvvKAuVfzYFnS4WBEJAMdqCqx6p2oMJ61SO0AR3HcWBwCglSpgVRa2LgKrvrJ7qniVgTMPOIucrP61RdAUbS86xsNoPIbWBKuL380erHpIGReushgAK1zlYwBs7cVZqwZbbe34OfIwNQareL94sIrHdkwKqlquKu7NIeuvjecAhm3r/5NPPqnvG/xuX3g88cQT8sEPflDe+c53ahu+z/h9GVfwso5hgtTF65RH7KcCdKzu57yx11SACuy/AgSr+z+HHAEVoAJ7qgAdq3s6cez22gqkXIspmJp6zrb4WycAYeBQff755+Vzn/uc/MM//IPCU4BBg1hw4AGsPnz4UF/DY3Os+oxQA1EeQhpEAiiyrc3mvDOYhL7E2/vjvNX4dzsnfj4vWiAWvQxETblV4zHGgDav3dRxBqS9Y9W2//s4AIsL8NEENp5tOlgXAbdtXbvoujFYNcBuzlNzR6ccqx6kYp3kgVW7vgerFgVgLm6bM8wT3g94j5hj1VzG1tcix6pBUYOs9kWEgVXA1Fe96lVTByuui7G+9rWvlY997GPyute9bq5wFfqc96VC/B7z7wmv+aJ5X/sPGBugAjuqAMHqjk4Mu0UFqMDBK0CwevBTzAFSASqwqwoQrO7qzLBfm1bAAFZ8b7DOXy/vWA/BPDTFuYBGAENf/vKX5Zvf/KY8ePBAYSsAjoEkxABYISsAJLxurjwDf+a89BDRACiAF8AqbgCrFgfgt3PHQCcFpDyE9RDVg1Z/nj8+1sk0iV221n8PMlMxAQZRcfyi1/OAqwfT0DMPrJp72F9z0+tsV9pbBPZs3rxj1YqkebBqMQAGXQ2mpopYecBpQDR2Yts6xzz5wlV473iw6t2qeesyjgIwsGrjwHsEDu9XvvKV0/cN+og+4bXf/d3flQ9/+MNycXGhgNhcpCnHt38PpOBqHlTNm4dF87Mr64j9oALLKkCwuqxiPJ4KUAEqsBkFCFY3oyNboQJUgAosrQDB6tKS8YQ9UKDIeVoEVvPOS4FWgzDmyDS4993vfle+9KUvyU9+5l/m4QAAIABJREFU8hMFRfgBALKCSngOsQCArHiM5+1c7+7zwNKgDoARgBBuBlgBwWJ4alPkAVHqcd5zHmTFj61tr0kMPA2qpkBoCp4WHe/bSB0XO1YtDsC7VX3Gap5jtSrQVYVj1b+FbQ1YDIC5VGO3ah5I9YWsYsBvXxKY5t6x6gErtv17xyreEwbB86CqB8IesKI/lhGLrf/379/XCACLz7D2AFv/4A/+QN7+9rfr8WjD3tOpLxtS7wl7LnXv34N578c9+FPKLlKBpRUgWF1aMp5ABagAFdiIAgSrG5GRjVABKkAFlleAYHV5zXhG9QrkwahlgaqHhN7FGDsaU3APsMiyGu11PPfiiy/KV77yFQFgffnllxWcAtzgHtAHTlUrYGUwyWCgh4QGET0IBNwyaASwarAozrWMIVAKCqViAopcqrFLL9Z6EQDNc5uWfT4FVb3uBurywKo5JA1e+1VsQK36lX07PYi315sL1WeqerDqi1P54lAGY+05H0uBkfj17Lf/2xcJmCu8L7xTFY/NrZpy1fo1mipeZW5Vi8x4xSteoe9TAFa0h7bx2tNPPy0f+MAH5KmnntIvJszJamPAsXEkRsqVGr+PPGRNPfbw+XZmm1ehArerAMHq7erNq1EBKkAFTAGCVa4FKkAFqEBFChCsViQ8L7uyAkXw1INSA3Fln4vBqgd5MdTD74BCgCrejYfnAYa+973vyV/8xV/Iv/7rv6o7FccC3OAHYAdA1W4+EsDDQeu330ptAAxwFa5VA6uAYH4btp2byonMg6cx8Mlzu8YTl3KupvQyoJkCqXa8d7PGbeQ5ZGN4twisxtew6yxyrC56PW9Bb8uRuugNVKa/cQyAwdRU0aoix6oH+/66NjfmPjW4jefNUWwFq+x9YA5uP74UTMVztmbNNYvfLcYAEQB3797VKAC8V9B/ex+++tWvlve+973y1re+VV8zsIpr2vs0doHnAdTU82gnD8Jaoa0y87Nojvk6FdhFBQhWd3FW2CcqQAWOQQGC1WOYZY6RClCBnVSAYHUnp4WdylHAwzU7ZN3nYmBnoC0F9jx8BaTBj937rNSXXnpJc1a/853vyAsvvKAuVb/V2CrXA65asR4AJtuy7p2YMQg0iAWAZGAVDjzAVqvUbtrEYDWGqrErz4BQCr76tlLTE89DCpLGz1mMgoeuse5F8xDrZE5Iy1n1cQAe6qUcyccEumysHoiaE9qgKn7HY+9WtaJQsWs15cK0OY2jGqxgGwBqHAFgUNyDyXgtWp/98wZ90WeLyABQRdEqGxeuhx9A1Te/+c3yjne8Qwta+exYA6weOOc5u/17JfXYj8E/Tn0Bwj/4VOCQFCBYPaTZ5FioABXYJwUIVvdptthXKkAFDkoBgtWDms6DHEzKoerhpw06BUhTr/lzYxi47Hb2uDCP5agCGAGo/u3f/q384Ac/kOeff163//st53gM8IdzzL2K83xRn5S702AkAA0chrgBJuHenHnxluwUHDJtUs5Ue876m+d8jd2YRa5f/5qPNyiCqnF7Xo9UVqttN08VsDKgF2es2hh2EayWdbui72WPjWG6j5ew9eQLVtl2f4On3rlqDmpzj3oIbpA7BVaxzuHstnWP90DKqYr24u34HqzaY/TRsocBVO0LB4Bh/GDu0W/EArzhDW/QXNVf+qVfmr5/MF5zqsbt54FV/3xZsGo6mWvV/8H2fxsO8g85B3U0ChCsHs1Uc6BUgArsmAIEqzs2IewOFaACx6MAwerxzPW+jjQFVlMQKQVJYwCbB1I9EPIwNgU282CngTtzoz58+FALWP3zP/+z/NM//ZP8y7/8i+A5K2hlkMUAK54HcDLoBOhqENBgqkEqAzkGnTxYBWACUPKwyI73AChvq3IMXGPwGrcVw6E8cO219+OIYTbOj6GptZlyuMaw1QokQT8DrIB2Nj++KJLv6y6C1XXeswbq/LhMK0BG/GD9mKPTxwDY2jEHtIerHmbmAcIYppoT1da3ZQvj97hQlR+z36Lvt/77vmOtW56qgWH024A9+gvQ+qu/+qvy+te/Xn79139dc1Xv3bunYNWc3t5Jau7yoliAVcAq+m2aHtp6W2et8tzDUoBg9bDmk6OhAlRgfxQgWN2fuWJPqQAVODAFCFYPbEIPeDgxFPVQLAXz8gCfSZQHbP11lnGwWhQAoBIg6YMHD/T26NEjBar/9m//Jj/+8Y81d9WeB1Ty26sNsgIKGoQyNx+e8w5OcynietaGFe4x956BI19cKIbS5kRMxQYYRPVw1YPVvMcpp6mfjxRYjefLwJiHqjGcjSG3z/Q056+5gi0WwINV71Yt6/i8zbfYMk7UvH7FAM8ApUFVWysGGM2tarmlBjf99n+/ZR7X9SDcnKoGuG392hcG/osDPxc+niCGqz5qwJzatuXfvkQwmGrRHICpTzzxhALVX/7lX5Zf+ZVfUccqnkdEgD22sfhYhHjdx3EEi75sKPrSglEAt/kO4rWqUIBgtQrVeU0qQAWogAjBKlcBFaACVKAiBQhWKxKel11ZgRQQLQKreceXAa8pQJgHXj1cQsEqwFNzSSJH1bY94/kXX3xRASsiAn72s5/JL37xCy1y5YGVwRkDVGjLYKvPYvXjwGODrJaV6au7Gzyz7dw4Fu3G4NS7HePXUrA1BZpsgmP4mQKoMTRPbfNPQdSUC9aArHeummPVuyP93K68GCs40cNgD169gzL1JYQHpAZPAVVj16Y/DuvEb1+Pt+UbVPXb/r1L2MNUnyFs8xu7UA2KelesRRV4Z605SQ2kox28fnFxoRD1Na95jbpSkaH6yle+UkGqZalaZAaeQ2yAjdHWdexS9es99dieK3OPYwysVrB0eEkqcCsKEKzeisy8CBWgAlTghgIEq1wUVIAKUIGKFCBYrUh4XnZtBWKHYZ4D1QO++HHROTFA9UDQHntXpT0HeAd4atucAUENegGw4hwAJHOlvvzyy1PA+tOf/nT6GM+jDQOA3mkI8GR5orbl3dx/HnJ5FyCAjhUkMugKqATnn3frxbDLw6QY6qWgq2lsEG6RxjG8NljnQWrqOa997Ji012KNoKcBV3/+Jpyhay/oRAOx29Rr6V8rctsaaPdzb2DVtvzbMXFxqrgolXdJ25cG3hGM9e0d1t7Fbe8PW1/xcAE8vfPaO6ntujZO9Pv+/fvy5JNPKjh97Wtfq5mpeHz37l1d01Z4C+fEbly0B6gMEIvrei3jMdv69++DvC8b/LF5j+29to31wjapwC4oQLC6C7PAPlABKnCMChCsHuOsc8xUgArshAIEqzsxDezEhhSIAZNlclrzeTA2z9Uauxr97wZ7zGUHcAmQBGcqwCqAkwFBK8yDcww24TzfP2sb8A/nA6zCzQrYinxWuFzx3EsvvaSFsNCO/QAcGVj1W41j96Yv3GQwybZ8mzPQb63GY1/Mx4CSQVOLIbDnU1ugU4AppatfAj5T1s+dnZfnaE0BVsv39AWt/BwUQckNLcuNNVMEUz0QN9epd3v6glQGHS0j1W/7t2tYlILXDVpifdtzFq9gecBoJwbicdsxcMfvdp7NH55DHwFJAT9xj6372M6PG5yo+N3AKK5pubEQ269ZAFRr11yr5nBFu4gGMB3Qjoem8XqOgWreeo9hrC2A1PtkY4uDDVGBHVGAYHVHJoLdoAJU4OgUIFg9uinngKkAFdgVBQhWd2Um2I9NKpDaCo328yBa0fEpGGsAxsApfgecAUDFln7czJXqYZ/BTyuOY1uZvcPS+mlwDL/jPABXQC20jcxWQFbAVoBWRAnYc3ANWsV1c2j6YkLWvl3T4FDshrTrG/gyQOazNg1I2THm9jO4ZW17oFQWLuXp7sFdDFjt9xiwepAag0Icu6uO1RSUNk39vHiAasWRUkWZrD37MiDOQ/UF2HyxL3P5eq1sfvLcm37uDXRanwBN4RQF1DSHKWApQClcpwZNDapiy74vxuajBGydWt88YMVj9N3DXcuWxWu4vrXt3wfxus0Dpf5vVgrCeqCad+wm/+6xLSqwCwoQrO7CLLAPVIAKHKMCBKvHOOscMxWgAjuhAMHqTkwDO1GBArFrMgavKQgbO1sNqBqognMPkNOyPM2V6gGqv27s7vO/x49jSONBDtq3aAFcG2DVAC/crVZAC/AVv/vMVzzGuYC25qz1TleDxwaFrV/+dwNP5pr00QIxbPW/p4BrPA/x0kjpl9I39Vyevl7LTS/FPJifAtoxSDUdDZYaTLWM3Fg/67sH9X4N2mM/v3HeqbXhXZ+WO+q353u3q+WWAn7CIQpgadDSskwBUO/du6fb9PEYQBOPcbwB1xi6xw5r/3q8jvwaTK2ruO/oPwAvClyh//Ze9vDYA9Z4XeS5VVOgedNriu1RgV1WgGB1l2eHfaMCVOCQFSBYPeTZ5dioABXYaQUIVnd6eti5W1KgzHbwGKoaAASwMQAEhygcpFZcyued2vb22B3r4ZGHijFANFdlCg56mVKOUN+W3xpveZh4DoAVNys4ZK5XHAPo6vMzrRAXjjFnrjlBDbjGEM+7Sc1Bav2OnaZekyL4HMPmRfOYyn3dBFQtaiOe79gZ7Ocu7r/116AgXveOVe8q9lrY8+Yu9rmh3l3sQa1FBeAcgEaAT0BPQFwASPwOWOrdpnjd3yxGwu4Nzqa22nvwnedsjtd1Cp7mHWPaGez37wsD1egnsloxBjvOwGoMucuskzLH3NKfNF6GClSmAMFqZdLzwlSAChy5AgSrR74AOHwqQAWqU4BgtTrteeX9UyC1Pd1gCoAM4CPyUQ1e+i34KbCacl+aKvG14vM9hDUIZO3FsNZgkUFgf7wBJbueH4/1xbaC2zVtfHF+qRXSwvWsCrzlcBqANVDrt+fbeQZnAWxj7Ty8xmMPZz28tMcxrEXfzVkcw84yK7EIiMbne8DmnZ8ecHpnYx5YBPgDlPQOVe9itYJUtk3exzUAjhoEtWxRc4YCJFoxM5+ta8DRrun7a32ADh702prDGEzf+PUY+tqXBN7hjHNjh2jKFZpykcYu0ZRjNQarNkbEDQAaW589WE1B2zJrhcdQgWNWgGD1mGefY6cCVKBKBQhWq1Sf16YCVOCoFSBYPerp5+CXUCAGaykQiS33lq+aigHA5TwgTQHBPOiXcmN6iOjhkge2MYC16xvc8iA3HiPG4LdcF4HlWErv5PV9Szl04237HoCmXvPQ1etlbeO5GMziOSsoFrtg82C2H1MRWE1t/zYA6IuJ5TlI80AgQKjfwp46zufc+tfRdz93Nu/m5EyN2frs14+16QFqCiTH68+O8c5R376HrXhc5PZcBFxjABuD7Vg3D6sBVRFNYHEH3hW8DExf4k8JD6UCB60AwepBTy8HRwWowA4rQLC6w5PDrlEBKnDYChCsHvb8cnTbU8ADGFwFMBAZptgm74v9eMjnIWce/IzBahFQjaFpDALzAJmBJ3MJxkAt5Vr1sCqGbKk+x+A27mvqdd//FIQzABdD7bKznIJ3KZhYtr3UcUWA0MPMZcYQr4G8uSijaQwh/bwseq1IP7QDiJpac3k6eQ1SfY+Bqs1/qp92jRSEjZ3C3tkL9y5cq77o1Trzz3OpwLErQLB67CuA46cCVKAqBQhWq1Ke16UCVODoFSBYPfolQAFWVMDAqt0bWMUWeGxT98WdzD0Zw8UUXC0DVmOAau3mwToP5uwxYFO8/dpfG49jUGbuQ3OUFkHEFBCOwWjeManxeXAW65YHB2O9ixyTi/pS9HqswzK6LIKVeVqkHKL+OQ9xTfd4qeddexHIzbtOng6pdVmk0SJwukhv3z88jsGqZctaniwcq3AHx+/pFf808DQqcNQKEKwe9fRz8FSAClSoAMFqheLz0lSAChy3AgSrxz3/xz76Itdg7EjN0yoGq5YXGhdviqGlh36p12IomLq+Py92/MUw1WCT3xIeQ9wiiJeCl0XnL3JPxuNZBDbzwGrs3rytNe37WwYSlhlf7Lb0sQ1ez9jpiTH7Y71Wi+bUt1s0DoOzee+Z+NyUPh5sp8aacqimoHAeWPXnx49t/ePeO1YBVA2sQkP7MmERHF+k1W2tQ16HCuyaAgSruzYj7A8VoALHogDB6rHMNMdJBajAzilAsLpzU8IO7ZECHr4CqF5eXmqOpxVWivNBvdNykTM1BUZj2JoH6+LnfT89GEuB0RSoNPiWB9VS/VgWrBaB4yIIuwzgytOrTF83DXCX6beHi8tq7WFmHnD1+pYBpKm58i7ReJ0uA55Tx+aB1NR4UnC1yLGKAl9nZ2fqWF12TvboTxW7SgVuTQGC1VuTmheiAlSACswpQLDKBUEFqAAVqEgBgtWKhOdlD0IBDyyt2j3uU4WrDKrGwDTP9VkWmsYQqwhCLgMv8yYodiKWcWKuM9lx+4uchOtca1vnrgrsFmm7aruLxrlqu8uct+jYvNeLIOsixyrGDcjqowAAVE9PTwWAdVGfFunG16kAFdBCdPy3PRcCFaACVKACBfjHtwLReUkqQAWoQAZkJlSCClCB1RRIgVU4VvPAqkHQPLdqCqSt89wmQKpvYxHoW03F/LPy3JlloO+m+7Jqe+swhkV6r9N20XhWbXfZ88oev4xj1eAp7mPQaq5aRAEYXDWwSsfqqiuc51GBeQUIVrkiqAAVoALVKECwWo3uvCoVoAJUAMU6CFa5DqjAigqkwKoVrrIYANyXiQCInaxxl1Lb+7cNGFf587DKOSvKf9SnlYWSmxZp3euWPb+sYzUGqPa7P9+Aqt3HjtWTkxNGAWx6obC9o1WAYPVop54DpwJUoGIFCFYrngBengpQgeNVgGD1eOeeI9+sAogA6Ha7mq9a1rGKHnjoaj0qC1GXiQvYxGhT2/K3DVKXaX8RtFumrU3otW4bi8azbvurnL9On8qeW3Rc6jXvTC0Cq3gtFQXQ6XQIVldZDDyHCiQUIFjlsqACVIAKVKMAwWo1uvOqVIAKUAE6VrkGqMAKCninqp1uYBVQ1cAq7n22agxRy+arFgHBsrCw7HEryDE9ZdvXSOm+TH9X7V9ZILhMX3b12G2NtWy7ZY7LiwZIZax60Bo7VgFZEQFAsLqrq5H92kcFCFb3cdbYZypABQ5BAYLVQ5hFjoEKUIG9VICO1b2cNna6YgXywGqv11PHKrb/G1zdNlg1KcpAwzLHrCvtbVxj3T7y/HwFDD7mHbHq/JYBpgZBF81PvM3fjl8FrDabTYLVRYLzdSqwhAIEq0uIxUOpABWgAhtUgGB1g2KyKSpABajAMgoQrC6jFo+lAvkKwLGKWxwFkAdWN+FWLQtVV4Vhq8z3bV5rlf7xnGIFygLQVXUs037Rdv/4uin3al40gHesWs4qwGq73WYUwKoTyvOoQKQAwSqXBBWgAlSgGgUIVqvRnVelAlSACjAKgGuACmxIgcFgoGAV96nCVR6w4pKpbFV7viwwjY+Ph7JtyLnt9jc0NWxmCQXKgM8lmis8tOy1FrlocZEiFyteA0j1RawMrCIKwG7WxrqRE5vSh+1QgX1UgGB1H2eNfaYCVOAQFCBYPYRZ5BioABXYSwXoWN3LaWOnd1ABA6vmWAWciTNWPQjNA6spqJoCmKlCUotA6yZlI1TdpJqH2VZZcBqPftF5eRmrHrD6Ywyq2uu+gJU5VnFPsHqY65Cjul0FCFZvV29ejQpQASpgChCsci1QASpABSpSgGC1IuF52YNTAGDVbkWOVQ9OYzhZBqCm4KkHQrchbJVQtcpr52m7CATmnbdoLEXtLjq3aB2s2t9Nr60y/Sg6Jt7yP/2HRS380yLOXI2jAABYCVY3Pats79gVIFg99hXA8VMBKlCVAgSrVSnP61IBKnD0ChCsHv0SoAAbUgBOVZ+xCvBlgNVgaOxSLXKtloWsq0K7MsO+bWBbpk/rAMUy7R/DMWWA5io6+LlZ9Rp555UBrDFMzYOr3rHaaDQ0Y9Ucq4wBWGXmeQ4VmClAsMrVQAWoABWoRgGC1Wp051WpABWgAsxY5RqgAmso4CEMwCocq4uKV9nlNlm8Kh7CtuGjtb8tR+WqU7Ltcef1a1WIaMB9lXbXGes6/V1lzlOAvkwfUseUAaxx3qrPVrW8VYOrAKrIWCVYXfVdx/OowLwCBKtcEVSAClCBahQgWK1Gd16VClABKkCwyjVABdZQIA+s+igAPDaA5mFYyq26jEu1yB0YX2fVIXpAtQ7IW/X6y563D31cdkzbOL4M1NzGdX2by/Rh0bExSMV1UjEAeN6AKl6HW9Ucq7jHc3Ssbnvm2f6hK0CweugzzPFRASqwqwoQrO7qzLBfVIAKHLwCjAI4+CnmALeoQBmwagDV7g3eGGz13SvKXC2ChkVb9rcFGxcBqG1dd4vTyaY3pMAiEJq6zLLnFLlZ/WsAqQZavVvVHhOsbmjS2QwVyBQgWOVSoAJUgApUowDBajW686pUgApQATpWuQaowIYUQASAxQCMRqNpvmoMVvPg6TJu1RSUXWUY2jcJ4Cn1U69NCputAp5Wcc1VtK36nFW27BuAlII1UbQiahLc2Xk/k5xP/LpVv6DhRdDVu1NnYwi9iGMADKiaY9WiAABY7X216HpVzy2vTwV2WQGC1V2eHfaNClCBQ1aAYPWQZ5djowJUYKcVoGN1p6eHndsjBQBTkbGKewOrgIBxFEDeNv2ymaspSaqCjWVctLvU3z1aTnvZ1VWBpHdxpwYet1vWrYq24Fg1uGqgNS5ehYxVgtW9XHLs9A4qQLC6g5PCLlEBKnAUChCsHsU0c5BUgArsogIEq7s4K+zTPioAmGquVctYNbDqoWkKrC56LtZjWZBKABoUXFa321iH6zlLV+vhquthtaulz4rHbX0qgqZxS6lsVYOndqyBVXvexwHgNThWcSNY3eTssq1jVoBg9Zhnn2OnAlSgSgUIVqtUn9emAlTgqBUgWD3q6efgN6iAgVUfAwDAGkcB2CWLHKrbjgXw7a8K9jYoHZs6QgWK1l0Zh6pJloKr8XNxHIDBViteRbB6hAuQQ96aAgSrW5OWDVMBKkAFChUgWOUCoQJUgApUpADBakXC87IHp8CyYFU03xQ2SvzfB0zqE9MffW0uf3L+6PnXUrK64xM5lsUpqsXTtIsO0INbWHs0IAWYBf21tVabOyj8kngqe869EjWuV8uem7ZiT00vUruRsxqDVUQBWJGrRUXZ9mg62FUqUIkCBKuVyM6LUgEqQAUKP4NRHipABagAFdiiAgSrWxSXTR+VAmXAqgoynqHMG65VreAzjzqXda8m0eokH58WFa9S7ltw7joTvGq7q+Z4bnMsq+qwaCyrarSoP4uuu+j8vNcXFjvLTkxu9080uoyrVeFsBlPnz6vjhTm4SrC66gzzPCqwWAGC1cUa8QgqQAWowDYUoGN1G6qyTSpABahACQUIVkuIxEOoQAkFsO0/zli1KACDeuqGyxhnOgpgIr48el6hqxLdSR6SBnX5H8NCVzf/MW1bwLBIlyquWWae1oli2BYgrdkiLTOA6Ji81RLc2dniTzhblxnLMsWrpNbILV7lM1a9Y9VD2hUk4ClU4KgVIFg96unn4KkAFahQgc1/Yq9wMLw0FaACVGCfFCBY3afZYl93WQEDq3Cu4uYLV1nOamBLYx2GQdYbMQBukGVhYNnjltVvnZiAwmvdiD9YtmcrHr+1Ac36g/ks3hBfkkTqIikY5xqfnq1/UajE9GJrNL3UxBTDVPTSeoIvHPKbrkk9vGjAFs7V6fE3owCsgJXPWDWwutQAeDAVoAI3FCBY5aKgAlSAClSjwG19fqtmdLwqFaACVGCHFSBY3eHJYdf2SgEPVvHYbr54lbKyychRuEDO8sBoWWBa9ri9EjSns7s4VoC6XexX3nx7oLlsv5dxlvrrx9dZ3A6wqgHTmxEZ1ra2MwnHTducA6vheX9LFa8iWD2Evw4cwy4oQLC6C7PAPlABKnCMChCsHuOsc8xUgArshAIEqzsxDezEASgAcJQXBTC/7X88hXD4AFRmu39Z+FX2uAOQ+yiGsM58LgaXnu/PW2OXOXeZiShbGGp6/QneIXCf3gSrc30sAKt2nIFTc6vino7VZWaPx1KBcgoQrJbTiUdRASpABTatAMHqphVle1SAClCBkgoQrJYUiodRgQUKpMCqxQHg1FkcgIsCKAlW7fyyk7CMO3AdeFe2PzyOCixSoCzMTR43qc8VrlIeGxWzSrlWAVsBV5vNptCxumiG+DoVKKcAwWo5nXgUFaACVGDTChCsblpRtkcFqAAVKKkAwWpJoXgYFXAKpJx3HqwaULXiVfNxAPmOVbvEsrBzUZTAOgWSOPFUYFsKrAVTp52aRQZYewCrvu1FUQCAqwSr25pltntsChCsHtuMc7xUgArsigIEq7syE+wHFaACR6cAwerRTTkHvAEFVgWruLRlrGobBfmq4dhy1ZbKHreBoW+kibX6m237TnYksWV8Ix0+kkamYLLkultVljzXqbZXC45ufYis1AU/m8pYLXOtRX3h61SACuj7dvEbl0JRASpABajAxhXgH9+NS8oGqQAVoALlFCBYLacTj6ICXoEisDoajaaFq7xjFecH5+rN4lX2Wp7KZUFk2eN2fTYLx7HDYDXmCfsyH8v0e2vMxM1rrb74C4VNZ6ymNNjaWHf9Dcj+UYE1FCBYXUM8nkoFqAAVWEMBgtU1xOOpVIAKUIF1FCBYXUc9nnusCuSBVUBVFLACULXbLFsVYBWKBbCKxzWA1qmIgK76SlLWspBudlyZj1eLAdbOzbEFaKY6pkO+/TGVLcq0K1ouk8G7fJ/LrLvcydMXauo81kfZ/aLiWvXsSGQA2Gnh3LLFqwhWl59pnkEFku9kfiPBhUEFqAAVqESBVT+BVdJZXpQKUAEqcEgKEKwe0mxyLFUqAFg1A6uAqxO9zfJVw8cd71gFPzLIpfcLtrKXhavhQvWFcoRrzrZeLzyBB1CBIgXSBf+DAAADzElEQVRKrDl/+hx/ubEOayLTKlQAqzO4GnOb6e9uB/LsmPnCVngeeaq4t8JVuCcL4tKmAptRgI7VzejIVqgAFaACyypAsLqsYjyeClABKrAhBQhWNyQkmzl6BebBqsUBBLAagKpB1NlzHqzqMQLIWey4LA1Xp5AL7aU/agW/7KpgddHHt9t3jh79IrwVAQrmvchNHPXtBshMgVWsW12+M7CaAqBlwKodQ7B6K4uEFzliBQhWj3jyOXQqQAUqVWDRJ/NKO8eLUwEqQAUOWQGC1UOeXY7tNhWYB6tjBaoWBxDAqoesATrGYBUUKcDV4p9ScHVSD1BXK6QXtbcqAHWOwlTzBU7YUv1fJAJfr0SBmjQKrhvWW/JHl9n8i34dxLmqM4CqJd4KxxqD1Xn4GtypdkNDcKzardlsqnOVjtVKlhMveoAKEKwe4KRySFSACuyFAgSrezFN7CQVoAKHqADB6iHOKsdUhQIerHqoOosCmIFV9E9zOV0UgPbZOfOK4GMpMOkdq9PMyk0qszpY3WQvdqGtUvOR09FVgd6ia67a7kI9C4uHFX0pkF4vNo58sJruUXJ82TcI/rVaLYDgFFgFULXb1vRaKCgPoAKHpQDB6mHNJ0dDBajA/ihAsLo/c8WeUgEqcGAKEKwe2IRyOJUpYGAVOaup4lVzWapKVrN8gAyyxmDV4GvegObcfrXaNHJgerwBsILcVsCkRYAuX1CC1coWW5UX3jBYnQ0lc6XWJoXu0UIAmgNWPVSNowAIVqtcTLz2ISpAsHqIs8oxUQEqsA8KEKzuwyyxj1SAChykAgSrBzmtHFQFCsyDVZHxGIB15DJWEQ+Am/vYM7b81RlU8tueF0HPqdsv2uuvz0/BaqiyHrdlgGrRNSqQkpc8SAWKQfwMmFoRt3kRFjlK9UuCzJnqz4RjdRWwqo7y4gyNg5wlDooKrKsAweq6CvJ8KkAFqMBqChCsrqYbz6ICVIAKrK0AweraErIBKqAKrANW7XwfBWCyLgKfuQAoA6tIbSVY5SKtXoF8sLqokFUZwJkCq+G8WcYqNDDHqmWs5jlWCVarXzHswX4qQLC6n/PGXlMBKrD/ChCs7v8ccgRUgArsqQIEq3s6cez2TiowHA6lKAogbL0PLlb78ANzqUzgtoPLNBtWVPhpMg6AKMsPmMtivSHEgq3ai0DtTgrLTq2tgC//VM0H75tg1YBpgKKjaIyz483kjS8I5vqua30ikyw+AK9NndjTXNVZsS0PVe0xilcBspaBt2tPAhugAkegAMHqEUwyh0gFqMBOKvD/A5xi9ApuEPIeAAAAAElFTkSuQmCC">
            <a:extLst>
              <a:ext uri="{FF2B5EF4-FFF2-40B4-BE49-F238E27FC236}">
                <a16:creationId xmlns:a16="http://schemas.microsoft.com/office/drawing/2014/main" id="{AEE349E8-DF23-4FAB-9441-4E5401440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BDE88C6-B588-401C-B039-6D69B6FE9688}"/>
              </a:ext>
            </a:extLst>
          </p:cNvPr>
          <p:cNvSpPr txBox="1">
            <a:spLocks/>
          </p:cNvSpPr>
          <p:nvPr/>
        </p:nvSpPr>
        <p:spPr>
          <a:xfrm>
            <a:off x="535412" y="925852"/>
            <a:ext cx="6701133" cy="4096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vendor management?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Stories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 and a subscription management company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suggestions for vendors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7850" lvl="2" indent="-288925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8925" lvl="2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7850" lvl="2" indent="-288925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8" descr="See the source image">
            <a:extLst>
              <a:ext uri="{FF2B5EF4-FFF2-40B4-BE49-F238E27FC236}">
                <a16:creationId xmlns:a16="http://schemas.microsoft.com/office/drawing/2014/main" id="{3A3ADDD4-A5B3-4531-8687-B81438E0C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4" b="18325"/>
          <a:stretch/>
        </p:blipFill>
        <p:spPr bwMode="auto">
          <a:xfrm rot="20376021">
            <a:off x="5480386" y="3129254"/>
            <a:ext cx="3348443" cy="210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DEF9F-1441-4D85-AAA8-45B50757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3980" y="6356351"/>
            <a:ext cx="538413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491C274-47D3-4298-9CE5-1881B68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F757D9-48DC-4DF0-B6DB-94FEA04333E1}"/>
              </a:ext>
            </a:extLst>
          </p:cNvPr>
          <p:cNvGrpSpPr/>
          <p:nvPr/>
        </p:nvGrpSpPr>
        <p:grpSpPr>
          <a:xfrm>
            <a:off x="-38284" y="6270926"/>
            <a:ext cx="9245192" cy="524944"/>
            <a:chOff x="-483456" y="6334735"/>
            <a:chExt cx="9245192" cy="5249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B4E8388-DE97-4318-BD65-4FCFAD2CC1B4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6CD008D3-B618-4E28-974C-8A0250D01C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26C7BCB7-1BB2-4A2E-B055-3EA2D8A86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 descr="See the source image">
                <a:extLst>
                  <a:ext uri="{FF2B5EF4-FFF2-40B4-BE49-F238E27FC236}">
                    <a16:creationId xmlns:a16="http://schemas.microsoft.com/office/drawing/2014/main" id="{6047A357-4730-4CFE-BC2D-9137A9055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See the source image">
                <a:extLst>
                  <a:ext uri="{FF2B5EF4-FFF2-40B4-BE49-F238E27FC236}">
                    <a16:creationId xmlns:a16="http://schemas.microsoft.com/office/drawing/2014/main" id="{2894281F-DC4D-4D88-89CA-E1F805CD4F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1D7280F5-6A29-4510-BA35-C595D73865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See the source image">
                <a:extLst>
                  <a:ext uri="{FF2B5EF4-FFF2-40B4-BE49-F238E27FC236}">
                    <a16:creationId xmlns:a16="http://schemas.microsoft.com/office/drawing/2014/main" id="{315F8613-60AA-4D37-B8EC-72FE2BCD3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See the source image">
                <a:extLst>
                  <a:ext uri="{FF2B5EF4-FFF2-40B4-BE49-F238E27FC236}">
                    <a16:creationId xmlns:a16="http://schemas.microsoft.com/office/drawing/2014/main" id="{B4806D2F-33D5-4C7D-98FF-636D9ADE09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8F591A-E2CB-427E-B91F-3FFC6E69EF65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0" name="Picture 19" descr="See the source image">
                <a:extLst>
                  <a:ext uri="{FF2B5EF4-FFF2-40B4-BE49-F238E27FC236}">
                    <a16:creationId xmlns:a16="http://schemas.microsoft.com/office/drawing/2014/main" id="{E8A5C164-1742-49B6-BEC4-935C025BB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See the source image">
                <a:extLst>
                  <a:ext uri="{FF2B5EF4-FFF2-40B4-BE49-F238E27FC236}">
                    <a16:creationId xmlns:a16="http://schemas.microsoft.com/office/drawing/2014/main" id="{A0F02A9A-C6B7-4295-8C58-9FCA5C0F3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0F4D9289-9375-418B-B4AB-19EBBFCFED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1EB08906-3322-4042-A38C-970BFB56B7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069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EB29-3B56-4B8B-8A58-3CE0614A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60" y="175711"/>
            <a:ext cx="7886700" cy="475261"/>
          </a:xfrm>
        </p:spPr>
        <p:txBody>
          <a:bodyPr anchor="t" anchorCtr="0">
            <a:normAutofit/>
          </a:bodyPr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Context: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AC8C-BB3B-412B-946B-3AFFCABE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0" y="883839"/>
            <a:ext cx="6503218" cy="307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Johnson &amp; Johnson is a decentralized, multinational healthcare company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125,000 employees in 60 countries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sectors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Janssen (“Pharma”)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 Devices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“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world’s largest range of consumer healthcare products.”</a:t>
            </a:r>
          </a:p>
          <a:p>
            <a:pPr lvl="2"/>
            <a:endParaRPr lang="en-US" sz="1600" dirty="0"/>
          </a:p>
          <a:p>
            <a:endParaRPr lang="en-US" sz="1200" dirty="0"/>
          </a:p>
        </p:txBody>
      </p:sp>
      <p:sp>
        <p:nvSpPr>
          <p:cNvPr id="14" name="AutoShape 18" descr="data:image/png;base64,iVBORw0KGgoAAAANSUhEUgAABVYAAAKWCAYAAACidsIoAAAgAElEQVR4Xuy92ZMcx32unbNjHewESBAAAZDgvgDcQEJcQIKURMnXjnP+AV/52pd2hLewLTssWrqgLctWKEh9Hx1hWwpLtsV9synuIECQ4AYuWIid2GcAzMyJJ3veZrLUM9PTPYPqqn7bp6O3qqzMJ2sQ1HPe/GVH8MMETMAETCAXAiMjIyO5XNgXNQETMAETMAETMAETKBWBjo6OjlINyIMxARMwgYIQ8D++BZkod9METKB8BCxWyzenHpEJmIAJmIAJmIAJ5EHAYjUP6r6mCZiACYRgseq7wARMwARyImCxmhN4X9YETMAETMAETMAESkbAYrVkE+rhmIAJFIaAxWphpsodNQETKBsBi9WyzajHYwImYAImYAImYAL5ELBYzYe7r2oCJmACFqu+B0zABEwgJwIWqzmB92VNwARMwARMwARMoGQELFZLNqEejgmYQGEIWKwWZqrcURMwgbIRsFgt24x6PCZgAiZgAiZgAiaQDwGL1Xy4+6omYAImYLHqe8AETMAEciJgsZoTeF/WBEzABEzABEzABEpGwGK1ZBPq4ZiACRSGgMVqYabKHTUBEygbAYvVss2ox2MCJmACJmACJmAC+RCwWM2Hu69qAiZgAharvgdMwARMICcCFqs5gfdlTcAETMAETMAETKBkBCxWSzahHo4JmEBhCFisFmaq3FETMIGyEbBYLduMejwmYAImYAImYAImkA8Bi9V8uPuqJmACJmCx6nvABEzABHIiYLGaE3hf1gRMwARMwARMwARKRsBitWQT6uGYgAkUhoDFamGmyh01ARMoGwGL1bLNqMdjAiZgAiZgAiZgAvkQsFjNh7uvagImYAIWq74HTMAETCAnAharOYH3ZU3ABEzABEzABEygZAQsVks2oR6OCZhAYQhYrBZmqtxREzCBshGwWC3bjHo8JmACJmACJmACJpAPAYvVfLj7qiZgAiZgsep7wARMwARyImCxmhN4X9YETMAETMAETMAESkbAYrVkE+rhmIAJFIaAxWphpsodNQETKBsBi9WyzajHYwLtQWBkZCR0dHz1n5DZz7Uo1HPMZOjRXvaR9km/pcfV02cdX6utyfTPx5qACZjAhSZgsXqhift6JmACJlAhYLHqO8EETMAEciJgsZoTeF/WBExgygjUIzinU1bWc/2xRK++zwrX+B/IiTieMlhuyARMwASmkYDF6jTCddMmYAImMA4Bi1XfHiZgAiaQEwGL1ZzA+7Im0MYExkpw1oNkotRpLYHayPWysrQRyTlWG/WI2InGWQ8rH2MCJmACF5qAxeqFJu7rmYAJmECFgMWq7wQTMAETyImAxWpO4H1ZEzCBpgnUIz8nI1XraS/tdD1tjyVRa30f/6PYKdWm7ws3YAImkB8Bi9X82PvKJmAC7U3AYrW959+jNwETyJGAxWqO8H1pEzCBSROod0n/WOIyTYLWWn6vDk0kOCcrVdVevf2fNBifYAImYAItQMBitQUmwV0wARNoSwIWq2057R60CZhAKxCwWG2FWXAfTKB9CYwlQMciIjGaFZ/1CMuxjuH74eHheMm0P/Us2acfaZ9qCdlUqtYSslnByzE8Ozs7G74xJhLDDTfsE03ABExgHAIWq749TMAETCAfAhar+XD3VU3ABEyA//H+29tam4sJmIAJXAACY0nMiaRg+vvQ0FA4f/584HVwcDCcO3cufub92bNn45Pv9Duv6Tkci1TlVf2R2BxLrOr6ekWAdnV1he7u7tDT0xPf8+R7fcdrb29v/D199vX1xWP4jVfJ1Gb/aZ6I4QWYXl/CBEygDQlYrLbhpHvIJmACLUHAYrUlpsGdMAETaEcCFqvtOOseswlMHQGlNZX6RCgiKhGESoEi+dLUZpryzPaEc/gd+YkUPXPmTDh58mQ4ceJEOHXqVDh69GgYGBiI7/Udn7MStZY8RbDyyIpUpCoPXjmG31PJmvYxHUsqVjmGz4xbolWvkq7IU0QqT97re31GuPJ+7ty5Yfbs2aG/vz/MnDkzzJs3r/odn2fMmBGvVUuepuyVes3yzs7VWG1N3V3ilkzABNqFgMVqu8y0x2kCJtBqBCxWW21G3B8TMIG2IWCx2jZT7YGawJQTULKThiVSs8vX02X2/JYKSyQmQhRBeuTIkXDgwIFw8ODB8MUXX0SZevz48fgb6VMlS5UGTWVlNulZK3mKcES28ptSqxKsp0+fDocPH47CVslVycjxaqlm66bCIZs0TWVrKl3pPyIVUSrZyivHpFJY4poxcuycOXPic/78+WHp0qXxyfsFCxaEhQsXxmNoO31IcNO2pDXHIK05Xv1utvzAlN9gbtAETKBwBCxWCzdl7rAJmEBJCFislmQiPQwTMIHiEbBYLd6cuccm0AoE0lSnJKTEHSIUEZguqUegIkoPHToU9u7dGyXq/v37w759+35Las6aNau6PB7ZSEJTCU9kJI80ralSABKmtV4lVnnVk/OQi19++WXsm9rJtj8R72xpgGzaVXyy4jVNvDI+kqqLFy8OixYtisITDhLVKm9AUhcRrJQuY+E40q0kW5csWRKWLVsWLr744qp4pV2VKKBvqXiVuIUZ37uEwESz7d9NwATGI2Cx6vvDBEzABPIhYLGaD3df1QRMwARcY9X3gAmYQMMEtLQeiYqYUyIVOYf4QwAiTj/++OPw+eefxyQqMvXYsWPxN2Qr57LsHfnHE8GYpjxT+ch7jpeglNzNitVUokqySvLqHKVVEZWkZRGrjCfdiCqbVp2o7mlWsGbBqg+1lt6rBAIMLrroophARYYilUmoIk9hQxv0EyEMY1hSHoGEL99zDOdwPElWJC2SdeXKlWHNmjVRutJemvxNha/FasN/Dj7RBEyg8v/p5f9t7zvBBEzABHIg4H98c4DuS5qACZjA6P+Y9uZVvhVMwAQaIpCmHZXKRO7t2bMnfPDBB+HTTz8Nn332WRSXCECW9UtoIlURgIg+BKCWwKtNLZtPN4ZSolKCUwI1TaimidT0fVawark9QhIxSf9UBqDWBlJZV1CrREAt8arxADitdZqWGpAspr8kdJVaVdJUghVeHMtx8KO/PJHUMKaMguSqNs5CtCJZSbMibC+55JJw1VVXhbVr10bhmqZXXWu1oT8Dn2QCJpAQsFj17WACJmAC+RCwWM2Hu69qAiZgAk6s+h4wARNoikBWcr799tvh1VdfjcvrEX4s/Uf6qX6pXhF6pDKRfSx7V/3TVKiqtADHSrCmnVX9VglGiVTayqZWlVTVOZKT2hBLpQBSETpWwrRWHdWxIOrYbD3W9HP6HhGKWGVJP8lSpKpSqHDis1Krqj3L+JHWpIN5Vf1ZJCzvVcOV9mibWqw877jjjnD55ZdHwa3ErOVqU38OPtkE2p6AxWrb3wIGYAImkBMBi9WcwPuyJmACJuAaq74HTMAEGiWQFYwfffRR+K//+q8oUZGbWvqPYCVJyZPvlVbVkndkHmJPy9PpT1oOQN9LuvK7BKmSqNrcKptSHSvByvf0Jy0FILkrHlkpWq88HY9n2mYtuZoKZ1KmEqvIVcSqSiVo4y8xhTFlFpDYjA2pqmN5lZylFitlAZDafLd58+aYXuUciexG7wefZwImYAIWq74HTMAETCAfAhar+XD3VU3ABEzAiVXfAyZgAg0RSDdoQhAiNp966qnw3nvvRelJApQEJaIPkcqThKWW4LM8naXoiD7tRq+0pKSqkqpKq+p7OpymU9OEKm2Nl1hNRStSklIAqrGaFauTBZOWC5ioHqvkcXoNjY/SCJRIgI2kaFas0ld4wpX3yGzEKuUAxDPd8EvtUM8W7suXL4/yet26deH++++vlilQGYTJjt3Hm4AJmMDov2v+3/a+FUzABEwgBwL+xzcH6L6kCZiACUDAiVXfByZgAo0SSJfKk/wkrUpNVeQlNUsRq5QEkFhFviphiVhF7lFHVBtfSaxmywFIrKa71mfFqmRqthyASgKkJQB0DH1h6TxildesWFUd1Eb51HNemlrVOGGC/EwTqyznZ8k+rxLZcFUSGMl6+PDhmBKGM4lV0q686j3nwp2k8KWXXhqlLQL3oYceiu3Wkr31jMHHmIAJmIAIOLHqe8EETMAE8iFgsZoPd1/VBEzABCxWfQ+YgAk0RUDJTKQeYhWxxwNZyXvEqpatIy55j9ik3icbKZGgzNb3zIrVtMaqRGQZxaoSq4hVhCfL9ZGjSE8t5ec9fCSpJVd5lViFMcxqiVXKCSxatCisWrUqlhYgFfud73wnbiBWb+mDpm4Yn2wCJlBqAharpZ5eD84ETKCFCVistvDkuGsmYALlJuDEarnn16MzgekmIBm3Z8+e8Otf/zrKPR5sWsXSdJKrSlVKBnIOQo9UJglKiVXOGy+tqhqgSsoqjTpefVUlWVs1scqYlYxVYjcVq1rCnyZWU7Ga1lpFZpMSRrKmG1ghWNNNsNi4CrHKdWj329/+dhS5PNLNu6b73nH7JmAC5SNgsVq+OfWITMAEikHAYrUY8+RemoAJlJCAxWoJJ9VDMoELSEBi9eOPPw5PP/10rK2K6KTW54EDB6qfVQtUiVUSkiRWEXvauIq2tNw/Fazp5lWSkKqlqs2rsptUZeusFkWsMm7SvEqsjiVWtQmYxCrMjx49Gvbu3Rtrr0qsKrmailWSsCtWrIiJWMoEbNmyJYrWVPBewFvIlzIBEygRAYvVEk2mh2ICJlAoAharhZoud9YETKBMBCxWyzSbHosJXHgCEqtsWvXcc88FdqdH7EmssjmUEqtpKQBSkyRWEX4SqrXEaloGIJtYlVStJVFrCdesXG2FGqvMmMobKLGKWF26dGmAUbp5lWqsIkPTUgCS1pRdQKyeOXNmTLGKyEaoUt928eLFUazeddddcROrtC8X/k7yFU3ABMpAwGK1DLPoMZiACRSRgMVqEWfNfTYBEygFAYvVUkyjB2ECuRHQ0vG33norvPDCC3EZOmKVtCpyFbGKBEwTq5yD1EOsIk558Krk6ljlAMooViVT0yX41J0lsSqxigxFQCNWecJKklo1VvkssYrcVso33cQKSUtbbIq1cuXKWGuV426//fZwww03WKzm9lfkC5tAeQhYrJZnLj0SEzCBYhGwWC3WfLm3JmACJSJgsVqiyfRQTCAHAhKCr776anjppZei8EOsUl8VsXrq1Kmv1VhFsiITEavIQ2QpD16VWB1PrGqItUoBKLmq2qvZ8gB8TlOrSEnEL7VJT5w4EfuuBC7X0dL46cSqtKquwWfqzmbFarp5FbK0llilDMPu3btjalhiNVsKgHaorYpYZQ643i233BJuvfXWOHbNx3SO2W2bgAmUl4DFannn1iMzARNobQIWq609P+6dCZhAiQlYrJZ4cj00E5hmAqmERKq+8cYbUaIi9hCrbGTFsnREK0JVMpBusdR9yZIl1cQq3ym9KrGqMgB81vvxaqyOJVYlTCVaJVfpF0KV2qQSq9OMrGbzqVzl/cyZM6NYJVFKwjRNrPI+FavwZhyMjTGwiRgyWwxJuiq1qrICiFXSwpQD4EFaddOmTd64Ko/J9zVNoGQELFZLNqEejgmYQGEIWKwWZqrcURMwgbIRsFgt24x6PCZw4QhIrCIuX3zxxfDmm29GeYpM/eKLL6piNV2ujmBF+iFWSUwiTNXOhRSr2vypVcWq+CBSsxtYIUoRqeKqMgukbxGrvCJotYGVxKoELWKVjcOQqxx3zTXXhHvuuSfeONkE7YW7m3wlEzCBMhCwWC3DLHoMJmACRSRgsVrEWXOfTcAESkHAYrUU0+hBmEAuBCREEXvPPvts2L59e5SkJFb37dsXl9gPDAxUE6tIVZ6IPiUy06XnqqGK3EtTqrUSq0qfpptUTSax2upi9aKLLoriOZtYpcaqxKo2BVNilaQqYpWSALXEqgQtpQZIqzIHJFrXrFkTtmzZ8rX0cC43lC9qAiZQeAIWq4WfQg/ABEygoAQsVgs6ce62CZhA8QlYrBZ/Dj0CE8iLgOqrIvSeeeaZsHPnzihWSUySWJVYzSZWkXmqIZqKVSVWJQXTWqsqBaCxqo6qZGoqVbM1VmuVAkjFKv2kz3yXxyNbCgB5KrHKeyVNeeUz/OCcJlYR1hLabGKVilXVWVU7lBqQWOU9ydVvfetbMRnrhwmYgAk0Q8BitRl6PtcETMAEGidgsdo4O59pAiZgAk0RsFhtCp9PNoG2JiCxSkLyqaeeCh9//HEUfseOHYs1VqldSpoyK1YReIjVBQsWVDetkggEaD2bV6ViNStVJyNW6Tv9bCWxigCl/izPWmIVfrXEqkowIIrFU+UAkLFKrKqGK0J19uzZsZbrQw89FDfN8sMETMAEmiFgsdoMPZ9rAiZgAo0TsFhtnJ3PNAETMIGmCFisNoXPJ5tAWxNQKQBE3pNPPhk+//zzyANRiVglOYlY1ZJ1bWCFOJRY1WZUkxGrXJenygA0KlbTzataSawiQJGqpFbHEqtwTtkir3mqtq0ENWUD9ExLAVBm4NJLLw1z5swJ8+bNi4nV+fPnewOrtv6L9uBNoHkCFqvNM3QLJmACJtAIAYvVRqj5HBMwAROYAgIWq1MA0U2YQJsSkOA8ePBgeOKJJ2JdVQQpolViVcIPuYoARa5q+TlCrx6xqjIAKhtQJrGaLQPArYQARXyygZXEKnIUIQ07fue8scTqoUOH4h0Jr7HEKhJ11apVgY2skKuI1YULF8bzvIFVm/5Be9gmMAUELFanAKKbMAETMIEGCFisNgDNp5iACZjAVBCwWJ0Kim7DBNqTgBKrJFWffvrpgNBDnpJURbKyzF5iVWlVXll+zjJ0pB5tpJtWaeOqWptX8ZtEbFoKgDZpRxta1VsKoNUSqxKaEqvIVVhJqkqyIlh5pGxVbuHAgQNRasOA89JSACoHgJylDANiFalKCYD77rsvJlgtVtvzb9mjNoGpImCxOlUk3Y4JmIAJTI6AxerkePloEzABE5gyAharU4bSDZlAWxGQVGXQu3btiptXUQIAyckrS9JPnDhRU6wi8yRWEYASq0qkqsZqmlTl/VhitSylAFKxSt1TygFMJFZVZgGxCnvSw7CHSSpWea9SAIhZ0qkrV64M/f39MRV77733hssuu8xita3+ij1YE5h6AharU8/ULZqACZhAPQQsVuuh5GNMwARMYBoIWKxOA1Q3aQJtQCAVq++//3547rnnYkIVuUdyldQkdUsRfyRD03qoEqu8ZsWq5OlYiVXQqhSAUrBpUlXvJVv1miZaVZ+1VRKrjEnj5j3JUsQqNVZTsYoQVWqV42CrpKoEK2IV9rDJilUlVmmHxKrEKgnWu+66K1x++eUWq23wt+shmsB0ErBYnU66btsETMAExiZgseq7wwRMwARyImCxmhN4X9YECk4gFavbt28PL7zwQmBXekQfco8l6RKrSlNKcpKSJLHKEvRUrKoMgF5rJVYlVtNSAM2KVWrCnjp1KsrfPB9KrGbFKp+RoemTYyVTJVhTqQ1zxCqCmvN5L7FKcpUaq4hVXpG1t99+e7j22mstVvO8AXxtEygBAYvVEkyih2ACJlBIAharhZw2d9oETKAMBCxWyzCLHoMJ5EcAwfrGG2+E//3f/41SlRQoiUnkKmIV2ZcVq2xatWzZsq+JVUagEgCNitU0naqEbCpdlVpVYnVgYCCWK6B0AX3l2DwfEqtIUJbqs3kVqd40aYoE1eZVsE1LATDmw4cPx1IAzIPEqjawkqDllTlArHIdhO2GDRvC+vXrvXFVnjeAr20CJSBgsVqCSfQQTMAECknAYrWQ0+ZOm4AJlIGAxWoZZtFjMIH8CCDzXnnllfhE9CErSavyPH36dE2xyjJ0xCqSUInVZsRqrRqr2Q2s+JyWA+CcbCmAVhGrJHURnjDKilWlVpHQktaSq3wmfYtYJT2MQOW4VKyqziqpYTarYoMsvrvhhhtialVyN787ylc2ARMoMgGL1SLPnvtuAiZQZAIWq0WePffdBEyg0AQsVgs9fe68CeRKAFGJzHv55ZfDa6+9FpfSI/SQqtRZZXl9mlhVelTSMBWrtNVoYnWizat03bHEqkoBtIpYhUMqVhGfSpuqxqrEalpnVWKVxDBSeyyxyvdz586NYpUNsmifMgB33nlnnAM/TMAETKBRAharjZLzeSZgAibQHAGL1eb4+WwTMAETaJiAxWrD6HyiCbQ9AUQlqc+XXnopbN26NaZPkamUAUCs1kqsAo2NmVjmjtCTUOV7pF69m1elNVbrFaupYE0Tq60mVkmsUvuUxCoCNBWr2sBqrMTql19+GROrsKcdntrEKq2xShJ2+fLlcYMs2rziiivC3XffHY/1wwRMwAQaJWCx2ig5n2cCJmACzRGwWG2On882ARMwgYYJWKw2jM4nmkDbE0CKIvCef/75sGPHjsiDmqUkJqn1iXSlvipPpCbpSoQgKUmeiL508yqlJZVcrbV5FeI1XeZfq5ZqrTIA2VqrtcQq40k35brQE6xl+IybGqjIZ16zYhURyjEaQ1oK4Pjx45E/86AyAJKr8FbylY3D2ECMJ+2tWrUqbN68OZZngIFLAlzo2ff1TKAcBCxWyzGPHoUJmEDxCFisFm/O3GMTMIGSELBYLclEehgmkAMBBBwC77nnngs7d+6MPUDsUQqAFCj1VrVUHQnIUnVkHylJanuSjlRiVRtW0cZ4YpXftflUmlpNxWmjYjWPUgASuen4eU8NVBKrJFclRFUGICtW03ILzAeJVYlVSVVYp2J15syZUaqq1i1lAe69996YkLVYzeGPyZc0gZIQsFgtyUR6GCZgAoUjYLFauClzh03ABMpCwGK1LDPpcZhAPgQQqM8++2z4+OOPYweOHTsWE5NHjx6tilXkKvKPJ4IPsUo5gFSsSqhKMCJXayVWOU4SVSUAsq9Z8ZrduEq/k6hFBNNXShikYjUVnhORbUZEpucqsSuxSmKVjb5SIapSAEqskgZO5XUqVmknWwpAiVXEKlIVuar3iFWu18x4JmLl303ABMpNwGK13PPr0ZmACbQuAYvV1p0b98wETKDkBCxWSz7BHp4JTDMB0pHPPPNM2LNnTxRySEoSq9T6RFymy9QRq4g9iVWkH+foVTVWJ0qspmI1K1Wz0rXWxlUSqyRqEZGqsSqZmpYDqGdJ/HjHT6YtXYvxk1iFE6KzVo3VWmKVsaoUA4JbkhqBnSZWaY/0K+1TZ3X27NlRdCNW+c5idZr/aNy8CZSYgMVqiSfXQzMBE2hpAharLT097pwJmECZCVislnl2PTYTmF4CCLjdu3dHsYpMRewhKdm8CrGnUgAIVQQrEpTEJfKOXe/TmqLZkgATJVZToVrv5lVcQ+lVzqlHrEJwIrmarcuaHj/eb2o7ewxjp7YqdWjHEquIUsaSymvGRPJWieFUrCJitXkVr6RUKceAWEXiUgIAscpni9Xp/btx6yZQZgIWq2WeXY/NBEyglQlYrLby7LhvJmACpSZgsVrq6fXgTGDaCezatSuKVYQqoo9Nq1KxqhIAqVjVEvdaYjVNrdYqBaANpmqJVX2XlgLIblqVJlpVCoC+swlXrcRqIwAnI1bVfiozVQpAArpWYlViNVsKgHEgVhmTxGp28yolVlOxymZW99xzT7jsssssVhuZdJ9jAiYQCVis+kYwARMwgXwIWKzmw91XNQETMAH+B/SIMZiACZjAZAnon46PPvooPP300zGhitiUWGVJOonQrFhlCTpilU2ZmhWrXC9Nq44lVvleQnYisTpV/yRqbLXaS3+TUOU7njqeBCk1UEmskvJV2pT3pE3HEqtnzpyJYpV5SMUqclWClraYB1LDJFSZC9pFrK5du1ZyZLK3hI83ARMwAYtV3wMmYAImkBMBi9WcwPuyJmACJmCx6nvABEygGQI7duwIzz//fDh58mQgPYnQQ+yxJF1pSqVVkZoIPYQh4hDZx3eqqSq5WKvGqpKstRKrteqqZssDZM/jHMQvQpi6sGlitRkeOnc8sZq2n023asMpbSglsYoU5YkA5YlY5SHGpG8Zk8QqY+Izx9GmNsDS5lV8j1AloTpnzpxYZ/WOO+4IV1999VQM322YgAm0KQEnVtt04j1sEzCB3AlYrOY+Be6ACZhAuxKwWG3Xmfe4TaB5Aoi77du3hxdffLEqUhGr1FuVaCWxivyT6GTJucQqsnQqxGo9NVZVXzUtDSCxykZbiFV+y+ORSlilTOGkUgCI1PHEKowRq4wRsQp/5gEuCFQ4ZzevQrBSx3XVqlWxxioi97bbbgs33HDDhDVl82Dka5qACRSDgMVqMebJvTQBEygfAYvV8s2pR2QCJlAQAharBZkod9MEWpAAQm/r1q3hf/7nf6LQQ6AeOnQoij0lVrVxFa+IP5KRiFVSkhOJ1XQDK6VZwZAmVOuRqqlM1eZVaWK11cQqY82KVSVNlVjlMzxJA0usajMriVW+V51ajpdcVfKV1PCKFStiSQB+v+WWW8KGDRvivPhhAiZgAo0QsFhthJrPMQETMIHmCVisNs/QLZiACZhAQwQsVhvC5pNMwARGl6G/9tpr4ZVXXomJSZ6IVTavSsWq6qwiAhGqiFUEq2qKauk/UNOyAEhBicG0Bqk2p6pVX7VWWQB9l02t0t/pKgWgWqnpUv96bhqNkwTpkiVLwqJFi+LS/zSxSjmFWmIVHoxJdW7hLjmNVOWZboTFXFx66aXxOvxGWnXjxo2RuR8mYAIm0AgBi9VGqPkcEzABE2iegMVq8wzdggmYgAk0RMBitSFsPskETCCEmFJ9+eWXw5tvvhmTkyytV1qSpfUkWCVVlVhl2TmbVyEOJVYReRKQEqvZOqvZxGq6cVWt1CoyVZtW6TWbXE3FKmOptdHUZAXpeJtV1XPTiAN8Fi9eHJ8SqRKs+kx7SqzCnnHC/MiRI1Fu85vEKozTOqsIVsTqJZdcEkU3YpX6qps2bYry1Q8TMAETaPsBVW4AACAASURBVISAxWoj1HyOCZiACTRPwGK1eYZuwQRMwAQaImCx2hA2n2QCJhBCrKP60ksvhW3btkWBitz74osvothTaQBkn+Qf0NgwidqhyEEeiMhUrKYJVb3XxlWCXs9mValElVhV0lW/IVYpA8CTvudVY1XjSuUxfFKxqsQqr/wm+ZmKVUlsNq5CcCNZU7GaJlaRrJQCQKrypL21a9eGu+++O0pvP0zABEygEQIWq41Q8zkmYAIm0DwBi9XmGboFEzABE2iIgMVqQ9h8kgm0PQEk5fHjx8MLL7wQduzYUd2Rft++fVGsIiol/ST8smJV6U4tPdfGTWlqVdJVdT85JxWkSqtmU6m1UqzZUgDavAoRyfts2nSyadWpuCk0TuQptU9Zpi+RKrlaS6wiiRkzrBnP/v37Y1kAsUxLAdAOnxGrSG7EKmnYyy67LNxzzz3xez9MwARMoBECFquNUPM5JmACJtA8AYvV5hm6BRMwARNoiIDFakPYfJIJtDUBCUdqeT733HPhww8/jFLyxIkTUegh9kisIvnSxCriVIlVRB7nSKYqrZnWWE0Fa7bGqpb6pyUBUnGq73mlHZUi0DF8L7FKnVUlVtUnTXCtpf36Tcv2OYZrSPqmv6dyNj0+e530hqIt5CdiVdJTaVO+Z2MrEqc8kNcqAcB7noyHeWAOVKeWV9qAO++Rs9ogi2vwefny5WHz5s1hwYIFbX1/e/AmYAKNE7BYbZydzzQBEzCBZghYrDZDz+eagAmYQBMELFabgOdTTaBNCUgWIu+effbZsGvXrigVSbBS2xOxSlpSNVYl/xCGSDtSmGkdz1Suatk/36WlANLEKlI13cAqraWqZf6cj0ytVRKAacuKVdVYzaZUJUtrbUKVilK9V91YiVO1V0ukpm2mx/M9fKhFi4hmoy/Gj/xM06saI+OUVOU988DcUOc2LQUgYYuUVVtcA7HK8n9eEavMjx8mYAIm0AgBi9VGqPkcEzABE2iegMVq8wzdggmYgAk0RMBitSFsPskE2pqAZOGePXvC008/HT777LPIIxWriEtkJcJP6VLEHilMdronPckjTaqmpQCy77MScrzEKtfmwbU5D8nL9dK0qmrC0mclVtPEaSpNa012VrTSH/WZ41WvNRXCaiebvk038VIfSJYiONnsiyeSWfVVlV7luzSxishm7CSHqbGKWKVtlQGgL9rAivZ5j1hlAyttloVY5XMtkdzWN70HbwImUBcBi9W6MPkgEzABE5hyAharU47UDZqACZhAfQQsVuvj5KNMwAS+IiCx+umnn4Ynn3wyUFc1TayyGRSSD6GpcgAIP2QdUhVhKLGaytV08yYkIMdoKbuSrGkt1XS5v5KpEpMSupxHX2hHCVbVX6V/SMjxxCr9G2/ZvvqflgxIU6/ZUgJjCVuVE1AaVzVWtdGX6qLyigRFiqaJ1ZQ1Y2ITMcQqD4lVGKRilbaYC0QqZQFIE997772x1qrG5fveBEzABCZDwGJ1MrR8rAmYgAlMHQGL1alj6ZZMwARMYFIELFYnhcsHm4AJjIpGQHz00UfhiSeeCIcOHYoJTYQqpQAQlUhMbaikOqtITna6V2I1W39UNVVrlQBIBazKAGRLAkiucizXRzymydZ0mT7fq8Yq/U5rsE52kiWN6b/SsoxBCVnJ2VRWZksOKOGqa5MohRXiExlKe0qZIlZVSkEbg6nsAu0gVpkHxCqfVV8VwZq2RXskiBGrc+bMCfPmzQt33313WLduXU0EEwnmyXLz8SZgAuUjYLFavjn1iEzABIpBwGK1GPPkXpqACZSQgMVqCSfVQzKBaSagVOi7774bE6uIVIQitVWRrCyvV81PSVVeEXy1SgGkQjW7iVU2sZqVpYhDyUWGrY2cOI/fEI60L8kr2SnhilylZAEyUmnYbMp0PJwcK4mqV32njbM4X+I0u8Q+ey2lSnklrUqSlCfnUWtVKV7EKt+ldWzFHP6UAmBsPJT+zYpVbZB18cUXh7lz50a5etddd4Xrrrtumu8gN28CJlBWAharZZ1Zj8sETKDVCVistvoMuX8mYAKlJWCxWtqp9cBMYNoIKDG6devW8NRTT8VkJHLzyJEj4fDhw+HkyZNV4SfxqaXuyDtSmKQllThNN3iShEzroabJT9URldxNj9O5SFR2uFc/EZBIx1Sqcqx+V7mCtM164anvp06dqkpMJVjTNrIJVX2WVNayfuQniVTaQHbCSZtZ8RvfSbTShkoepIIZ0Y3kllRO69VKrqpOK8v/SazSLtfdtGlTWL9+fex6WpqhXh4+zgRMoL0JWKy29/x79CZgAvkRsFjNj72vbAIm0OYELFbb/Abw8E1gAgIIO+SfloFLCCIjX3/99fDss89Wa6ki9FhWTwJUdUzTFCjnIgq1cRS/aQk+MlTXUZfSDaGU9FTyVf1S7VUlQtXPm266KSZJ9X261F/X5Zr0Va9pKYF6boxUjiq1Sz9VDiCtC6v3kpX0hwe1VCUxEaG0ieDU+PidBCpCmu+WLVsWVq5c+bVNwdKSCFm24qbrKgGsuUCokoyVxN24cWO4+eab41ykbMeTrC4RUM/d4mNMoD0IWKy2xzx7lCZgAq1HwGK19ebEPTIBE2gTAharbTLRHqYJjEFAKU1+TgWqpGZWZJLMRAAiErdv3x62bdtWFaUISn5H7nGMUpS0qzqfiNXPPvssLlVXkpLvWIpPElOykX5p0ynOlbDkGiyJ51UpWNrXxlQkOElj3njjjdWEappqVZ8QqiRrNR4J4FqYssv3ax1De1xHwlTlAOg715As5XuW4KtEgtKp9JnvaAeJqkQvYpXzYcMxpH2vuuqqKk+NXSUQVBoAPrBQwpc+p7VW+axNsFTCgOtSXxUpTckGaq5K6NJv6rPqvmiUk/8QTcAEyk3AYrXc8+vRmYAJtC4Bi9XWnRv3zARMoOQELFZLPsEengnUQSCVZUpK6juk3t69e8OuXbvC/v37o6hD9iFGqaeKEEXgcRyvCD0lKBFxCEKkIK8IRUQgMpal6rzXbvecz/FKUtIG7UmqSlpKWEqEKkmptCdik3YQqzyUKk03seJYpCpyWCKYY+sRqGMJRYlVpVW1aRTj4xqSqXwvycr4JFaVrqUuKuIYNmqDMYlVf39/WLVqVTyGedCGVoyZYzRm2mGc9IvrU65B0hUmSspyHuNmsyvVb0WoInB5ko6lrAJ1WNeuXRuvJxGra6VCvo7bzYeYgAmUmIDFaokn10MzARNoaQIWqy09Pe6cCZhAmQlYrJZ5dj02E5iYQLqpkiQkcvCTTz4Jb731VtixY0fYuXNn+PTTT6MMRVjOnz8/Lk/PbpzE1RCIpByRqUg7ZB1PLS3nnDfffDNurMR1OF7pVIlVpTf5XudK1tIOspBXyVWOoV2lWpF/119/fVUyKpWbbliFEGYMCMdGNq1KySIaGY/a1wZbfM/4uEaaUoWNEqa8lyzmFTGdpkRTcYyE5cnSfeRnmjiVZOU6YoqQ1YZWKndAP5XU5XdtikUfqZHLZ97zkBCmDuull14abrjhhnDNNdcEygUgXCVW03IDE99xPsIETKDMBCxWyzy7HpsJmEArE7BYbeXZcd9MwARKTcBitdTT68GZwIQEJFM5EDGIgPvlL38ZHn/88ZhURT5qWTkSkPqbiM1UqmrJPnU6Fy1aFNOQaY1OdULL4t94443qxlHIQbWl5CNiUKKU77QEXYlM+sQ1kIYIStVt5XfOo81rr702XjbdIEtlAJCLqVjV8v0JYY1xgK6rGq3pRlT0HUGphCjsSJvS9zSdqhQo3yFN1Se+58EcSKSyTB+5rSSwNqKCG9dTMpi5VckBvaoGK5IckUo/OJ7rkEJG6ir9S6KX99oEi994btmyJfz+7/9+3PRKyVqVdWiUoc8zARMoBwGL1XLMo0dhAiZQPAIWq8WbM/fYBEygJAQsVksykR6GCTRIIFtL9Ve/+lX4i7/4i7gJFTIQ0YcY5JXU4ooVK6opT+1Ir+Splo+nmxmlaUYEIELztddeq/YWyYhslEhE1CFK082s+Kxar0g+EpWcxzm6Nq9cSzVYqUPKZ9VXVWqVPqu+KoI2LQXQIMJ4HfVFy/dV6xXRSX8lm7km4lT9QJYiNSWN6Q/SVGlSpCcP2oADDEmQIlcR2bTP+Sq7wDFars95qnfLq/oIK/qBOIeFZCylHlTbFV7MlWrXKoVLfykL8Hu/93vhgQceiOUCNDeNllJolLvPMwETaD0CFqutNyfukQmYQHsQsFhtj3n2KE3ABFqQgMVqC06Ku2QCF5iA5COi7fvf/3548cUXo2xDuiHXkKpIs9WrV8fEolKPSkTyiujUEnVJQoSbdpZnSLSJ0KPEgGqR0h7XkIxVzU/Eo9KQyDyuiUBEMPJey+lpR6UDJFYRjldeeWWkmIpVyUWJVRKZqdRtBrvKAPCq0gTaLIo+01/GQ1IUccpxXFtJVslVWPC7xKzSqHBTWQWJVeqtqsYqv0mQpmIVPnpqMyvVxGX81MmVmKXOqtKusFDJgLTuLm3D95vf/Gb43d/93XDdddfFPmj+LFebuYt8rgkUn4DFavHn0CMwARMoJgGL1WLOm3ttAiZQAgIWqyWYRA/BBJokICn2/PPPh4cffjguCZdYQwoi+3iwYzySk1SopCrSDvGGDFy2bFk1LZkuh5doRf4h895+++1qIhWxyneq9Yqk0073Eqba4Ik+cG1JWl0boShRy++IvyuuuKIqVlVDlS+QqwhNrkkqV5tO6fqNoFQaNl2+r/IIjAGGjJP3hw8fjolT+qTaq6qxqkQviVbO14ZUjIfzJFn5nZILEqsSoxyvWquSulwHJrQn+avl/fv27atuIgZ3riExyhxwHnKV73Q+77n2XXfdFR566KFw2223xdSqSwE0cuf4HBMoHwGL1fLNqUdkAiZQDAIWq8WYJ/fSBEyghAQsVks4qR6SCUyCgNKICLj//u//Dj/5yU+iYEOoIR2Rj5Ko1C1F7mmjpnSzJmQhgg0JyiPdkEn1QzmXxOY777xTFascj7jlmHS3+bQNjuGa/I7go68qIYAA5HtSmLzSZ8Tj5ZdfXu1HWmcV+YnQJAGqxGoqXieBrnooY02XzEsMK61L35QmZfws4+ea9JU+IyW1SRfctXmV6quSdhUjEqVpKQBEqsSqNq7iWkr+0jdtYJWWA9BmVcw1feEavOehWrcco7nWGLkGxyJUv/vd74Zbb701rF27thFsPscETKCEBCxWSzipHpIJmEAhCFisFmKa3EkTMIEyErBYLeOsekwmMDkCiDUE2n/8x3+Exx57LAo/an0i1pCPPJByV199dZR4JBm1EZSW+yP7KAWgpe0Sq6o5KnnI0nPEqhKiHI9MlCBVzVfV9OR6qrkq2co1ka0Sk6lYpc+kZ1OxqjSrlsQrsYpcnapSABKrEpMqZaDkbipWlViFOd/rHOQq3Bmb6sPyikSWWOV4xCxtkGSFX1oGQBtYpWKVvqVyVVKXzauYD/FE+vKgPeaB/sFTYlpj0iZmiFUEq8ouuAzA5P7ufLQJlJGAxWoZZ9VjMgETKAIBi9UizJL7aAImUEoCFqulnFYPygTqJqBl7Ai0xx9/PD5VQxXJh9DTbveUAkCAItjS2p18h+wjsZoVqyozwDEIOzZIQqxqmT/SFLmpWqmqUcoA9J5jtVEWEpX+cR36p5qgSqymYpVr80jFqkoBZBOr4wFTO2Mdo4SqriNGWh7PNZUmRWaSqGVspG/5Xu3zXuUBNGbaUh1aJVORqjwpBVArsSq5Kjk7llhFpCJW+R2ZS98kwBkL/YOx5l+MOfbGG28Mv/M7vxPF6jXXXFPdfKvuG88HmoAJlJKAxWopp9WDMgETKAABi9UCTJK7aAImUE4CFqvlnFePygTqJaCEKEv+f/azn8XUqjZ3IpkqsYpwQ6zymhWrSEDqbiJWtZFRWgpAgpEU5Z49e6JYRQgi9CRWtVye8ziO3zhPiU4lYxGNEpJIP9pRKpTfEJNIRxKr44lVkrhKrDZbCoDr04ZqrEq08r3KFzBOnohMiVXGzHdKhDJWpViRo/xOG4hVUr18R3sIVVK5vCI5lVjlfG1mxbG1xKr6ydwiVqmny3VIofJZMlviXBuL8VlzBHPKQiixev3118c++GECJmACFqu+B0zABEwgHwIWq/lw91VNwARMAPFQiXT5YQIm0JYE9E8AGxk9+uij4YUXXogyFemI5ENeIgwRepQCUK1NJUj5DaG3ePHi+EzFqjatQvDxRPbt3r077NixIwpRZB2vyFBJOyYBSYfc5VXiEeEnyYoU5D2ykWXy6hN9zIpVflPZAUlF2p7qGqsqjaD+S4qqdAJjR4IiVhGiHC+xqj4yXsbGmDketvyG9KTPfE97iFbkLO3wG+dpYyslY+sRq8hlEsSIavqGXIdRem04qcau7gN+J6X6ne98J9ZYJb2q67XlH5EHbQImUCVgseqbwQRMwATyIWCxmg93X9UETMAELFZ9D5hAmxNQYvXzzz8P//RP/xReeeWVKPGQqghWnsg2ROZVV11VTWamYhWpJrHKcVr+D1pt4MR3HEdi9b333qsmHBGDCFJJO47nKbHKOTzogyQr8hHByHnUGZUwRS4iVilLoMRqXmJV6VX6CUuJVZbbI0a1qRRj4iH5q/SoSiXwvcSqlv3zGbHKs16xSn+08ZfeI1a/+OKLKHNpJxWrHMs8qMauEqt8R5+5Fx566KFYCuCmm26K37nGapv/Y+Lhm0AI/Dvg/23vO8EETMAEciDgf3xzgO5LmoAJmAAEnFj1fWAC7U1A4hHh+aMf/Si8/PLLMUmpMgCqsYkYvOKKK6plANJyAPxGGQDKASBWtWGVXpFxSpzu3bs37Ny5M4pFpS9JRfK7NrBiRhB7yEWO4RUZyCvnISr5HumLXNRu90q6UgqAvqp+LFIwXa7fyOZVE4X7lVhNSxnwnj5peT/yUmJVx6c1abX8Hlms8gZZsQoj2qEUgMQqzFV/VWnXbGK1lliFO0ll5prEKp9VnoHvuBayVX1RCldiVYnV9evXV0sytPdfk0dvAiZgsep7wARMwATyIWCxmg93X9UETMAELFZ9D5hAmxPQMm+JVRKrSDXko2qtSoKSUuQ3LWOXCETiXXTRRTEpqlqbqu8pWco5aWIV7AhBJCGpSKViVT4Aiae2EHn6TF9IqnIu/aMUgPqj8gBIXhKrql2a1lpFHJJqncpSAKm0lUxNE6tKf9JXxsqYJVYZm8SzxoE01e+0rXIJ2cQqx9GWpCrjh7HqrNKuyiRkxSo8lVhF/NK20sm0oT5Td5WHUsH0h/apt0ti9ZZbbgkbNmyI/XBQrc3/MfHwTcCJVd8DJmACJpAbAYvV3ND7wiZgAu1OwInVdr8DPP52J6BU58cffxz+4R/+IWzbti0KS5KqKgcAIyQdNVYRq5JsyDoJU8QqiVUknx6qrcp3Oo4aqyRWtTEVkk5JSeReKgPVFt9rR3r6y/GcR/9IWqo/iEXk4LJly8LatWvj91wnW2N1OsQqLLQJlsYrbkp6IlbpO32uJVY5njHBkfY0ZsaKTOY82s4mVtPNq7SBVVrzVInetBQA30msMt8wZs4lsLVZGAnbNLHK9ekPfL/97W9HsXrzzTfHkgx+mIAJmIATq74HTMAETCAfAhar+XD3VU3ABEzAiVXfAybQ5gQkHZGdf//3fx8QrAg3BCWSD6HHQzVW+U4ik1cJ06VLl8bEqmSopKrkoo6jlusHH3wQZZ2W+nMNiVbVFqXtWmIVISjJKCHIsUhDhB9ykL5MJFYZI5KTNiREG70VJB5TsSqpiyimbxxDbdWxxKpStfCFo8SqNvBiPtLNq1QKANnK3KRPlQNQgrSWWEWg0hdqrHJNzkE4a2MwlWY4fPhwlN20ofIASNjLLrssJlbZvAq5ykZafpiACZiAxarvARMwARPIh4DFaj7cfVUTMAETsFj1PWACbU5ANVbff//9WGMVsXrw4MEoKJGOyDYkGwLvyiuvjBJOGxnxPU+kHDKT2qZjiVVtXvXZZ5+FDz/8MC5R11J/bVSFCNSO9BJ7WgqP2EPwIffoE+lPzuPaWuau1GW9YhW5KrHa7G2gsggqm1BLrNJnBGk2sQozJYfhC0fJUC3tR4LyXnVpp1KsSlBr0zKuQ/95kFjlmhKrKgWwcuXKqlhlAyvqvboUQLN3kc83geITsFgt/hx6BCZgAsUkYLFazHlzr03ABEpAwKUASjCJHoIJNEFAYpUUKYlVBCsbFqm+KhITyUYikQ2h+D6tsZqKVZKWqpFKl/Rey/uRoJ988kn46KOPqptXIeOQpdqYiuQlEo9+8RtST6UAaAfhSwKUpee8RwKqP1oyT1kCaqympQA0TtVYRapOpVhNSwEodUv/lViFB4lViVXJafoswayNuZCm2hyM3xk/fYUNx9JOLbHKbxKxE5UCoH36QmKVOeV4pG4qq1OxSn+ZJ5UCWL58eSwFgFTlSX8sVpv4Q/SpJlASAharJZlID8METKBwBCxWCzdl7rAJmEBZCFislmUmPQ4TaIwAUhIh9u6774Yf/OAHMU2KdEOoSrDymRQly+triVXEnzavqiVWlchEDO7atSuKVSVbeaV9PSQl+axUq8Qq/VQdUMQqJQEQj9qgCTmILMyKVaUvVdeUsV0IsSq5rPGRWFUZA4lV+gwXbfZF31Kxyth5somUjqUdjuGZlgJQrVWY8ByvFAAiGFb79u2rilVtWsa5vOd8rqvNtVTzlX5cfPHFUazefvvtsRwAUt0PEzABE7BY9T1gAiZgAvkQsFjNh7uvagImYAIuBeB7wATanIDEKptW/fCHP4ziE4GGQEU+kmIkIYo4o66mSgNwjEoBIP5UCkDpVKU1wSuxivhD3HIN5B3na5m5aqpyvpKmCFNtxqQNoBCT/I5YRQwi+XjwHe9ZMl9LrGqpfaOJVdVArXW7ZGuspnKY8cGP8yVW2XxKYpXxKV3KMfBlWb34whZWSO6sWOU42lIbXEu8xhOrunZWrNJPxLXEKu1xXfGFnUoBMN/UWN24cWNVrDqx2ub/mHj4JhAC/0b4f9v7TjABEzCBHAj4H98coPuSJmACJgABJ1Z9H5iACSA4t27dGh555JG4VF+bGCHeSC7yRKyuWrXqa2JVmzVNJFaVYkXUUXKAa5C01M7zWsqPkOR/k0v2jiVW+V0bQUmsanMsxCrSb82aNVFmSgo2I1bHk6q0L7Eq0TyWWEWCIi4lVhGZkqVixO8Sq6pLCysEpzaoYuwck4pVlQmQWKVdtSmRiqxVyYK0FADzzfFZsco4uK4SwUr+cuyyZcuiWCWxSimARYsWuRSA/ykxAROwWPU9YAImYAI5EbBYzQm8L2sCJmACFqu+B0ygvQmolumbb74ZHn744bBnz56qWCUdKhlHjdUVK1bEBCsCEQnHKw/E35IlS+LSdNVK1SZOvCL4eCJWd+7cGT799NPqDveSkVxHx9Gm2kbaIgu5nkoB0A5yLy0FIAkrsbp69erYN9pRfdW0FADHpTVWJ5Kn490lqVjVeCWHGZPStvSZJDC8OE61TRkfY+JYxkQaV+lQ2kakIjhV3zQrVlVbNS0FoI2u6Lc2woKhJCuvjJ+NylT3VZuVkVjlWPoDJ3FTkpjrUGP1W9/6VtiwYUNMrSKz/TABEzABJ1Z9D5iACZhAPgQsVvPh7quagAmYgBOrvgdMoM0JKMmJWP27v/u7sH///ijaEKgkGRFsiDmk6aWXXhploOScpCUJTMQqdVi17B+sKgvAK4IQISexKvGXbirFORKMSkdqcyeJVfpEe9qoilceEqvIQiRfq4hVlQJg/LXEqpbxSyojVhGnEsuch2hFrGrcfE4TqxKrEs4wGU+sSrQiTRGrvCKwmVvmnffizW/MheacPnA9aqx+85vfDLfccktVrHoFcJv/Y+Lhm4BLAfgeMAETMIHcCFis5obeFzYBE2h3Ak6stvsd4PGbQEVKvv7663HzqkOHDsUNixBs2iWexOXixYujWEVsajm5SgFQO1SJ1axYlWDlVWL1888/j+8lE2lfglXJVqUjkYSpnET+cQziUPVAJYeRlIhVlqlTD5bHhU6scr20zqz6rj7Dj8QqD95nxSpSG56SxbwiUhGcaiMVqxyrpKoEay2xCmOecM2KVZghU7V5Fe+VmEXoKrGqVDF9Zr4ffPDBao3VSy65xKUA/I+JCZiASwH4HjABEzCBnAhYrOYE3pc1ARMwAYtV3wMmYAIQePXVV6ti9fDhw1Wxqs2rkJUs/0ZmKsGYilU2jCJFqbqeqVBNa6y+//77Yffu3dUEKzIQoccDmac6q7xHSiL5SEJqOb12q0fuISa1CVa2FABiVcKVtunrdJcCkBymvyqxkIpV+pwtBVArscqYOU9SGJFKkhWOHD+eWOV3zk8TwWmN1VSsInEPHDgQZTTHwximnC+xLbGq8g+w5BqI9i1btoRNmzbFGqvcG36YgAmYgEsB+B4wARMwgXwIWKzmw91XNQETMAGXAvA9YAJtTkACELH6/e9/PyBVjxw5Ui0FgFhFuCHOkKuIQaSnJCX4SE2OJVZVa5XjkIWIVeq4phtTIWslIJF2EqlIVi31Z2k6D8lGiVUkoOq08h2ykFIAbLSVik76rE2YkIfTUWO1llhlDFpWrz5TOkE1ViVWGTMMYIHkVK1aBCcilT7zO9+nNVazidVUrNbavEqSFR7IWolVzuO3tG4tfdLmVRKr9Js+sFkVYvUb3/hG3MDKYrXN/yHx8E1glIDFqm8FEzABE8iHgMVqPtx9VRMwAROwWPU9YAImEAm88sor4W/+5m9iehHpiFDlPVIQscpSb4QliVEt3eeVB6IPscoGV9nEaipW+e3DDz+MiVVEHQIRych1JCARqZzDdSUdOVbXpA0+K/2pxKq+Q6wigBGrEq7aXGo6xarSu0p6ahOrtIxBVqzCMqbMLQAAIABJREFUWMv44ch7vlOtVNpg3IhVHctvyNS0xirt8lRbSqxOJFaRuIhV5Cnnwwt+Sg1zvhKr9I+5l1hduHBhNbF6xx13WKz63xETMIFIwGLVN4IJmIAJ5EPAYjUf7r6qCZiACVis+h4wgTYnoJQlYvV73/teTCxqEyOSq4g90o1sVkRdTYlWST+JVaQrAnAyYhUpiliV2EPcqb4n10G8SpwqsSqxKgnJ8fQFocl3iEH6unLlylzEKnIyLQUgYQwnxpPWWIUzv/PkgdyEgWqp0g6f4corv/MbzBoVq6qPy7wiVtm8KhWrSHXVv+X61NuFr8Qq39EHEqv33XdfLAVw5513RvHuzava/B8TD98ELFZ9D5iACZhAbgQsVnND7wubgAm0OwHXWG33O8Djb3cCEqsvvfRSrLGKmESuIvKQakqosnEVYpXkpOp0pjVASawiACXexJXPeqoUwN69e7+WWEXgaik6r8g/xJ82YVKCNU1gchxikPQmx/NACCIGWZbOU2NTrdW0xiopWZ7ITcbT7EPpWF7TsdMn1YdFAtM/Er70SelUuKSbW/FechOhzPEcCw9+ox3SwQsWLIiSFRba5At5qyft8qhVY5V2Gfv+/fvjPEtgK7HKeUqsqvSD0rjMJ9dGrFIKALEKb81zsyx9vgmYQHEJOLFa3Llzz03ABIpNwGK12PPn3puACRSYgMVqgSfPXTeBKSKA+Hv22WfDI488EqUqwhLphgREwPGUWJWI1AZWdAHxR2KV11Ssajm8kowSq/v27avWWJ05c2as6YoMpE2JVd7zHZ9TsSpZingk/YlYVUkCjm0Fsaq6tYw7FauMlXQonHhoeT8Ck2NV3kBL+vmeYyRWtZFXKlZVY1WbVSFIU9EqsYocZR4lxbVRFWJViVX6LbGquUM+S6xKpNMvSgEosUopgBUrVjixOkV/j27GBIpMwGK1yLPnvpuACRSZgMVqkWfPfTcBEyg0AYvVQk+fO28CU0IAeffEE0+Ef/zHf4xCFbGKtOQVqUZqlUQiO8FnxSoCjqRqKlbTJeFpYhUht3PnzvDFF1/EfksAkpiUWEUMSuQhGJW65DuVAdCyf4nVNLGKGKavLE2XhOVaSpRyLOdNR2JVJQnGEqsIUa4rsQpXpVXFQ7JVolRjVJkEeE6lWKXGqvinNVa1/B+eSFh+Ux1Z+oxY3bx5c0yrIlYvu+yyKbkX3YgJmECxCVisFnv+3HsTMIHiErBYLe7cuecmYAIFJ2CxWvAJdPdNoEkCWpL+q1/9Kvz0pz+N4pTUIq9IPWSaxCp1NSVWVauTy7MsnVIASqxKrKZLw5VkTcUq4hSBSGKSV+Sdaqxq0yvVK+U3hJ6W8yuxyjVTsUrfW0WswoZ+0j8JUSVW+ZxuSMV4Ec18l25GhdgklUraFOnMg+QrNVZZjt9IYpU5VSkAiVWVYuB69FliFbkusaoNxPgdsXrvvfdGqcpz9erVTqw2+bfo002gDAQsVsswix6DCZhAEQlYrBZx1txnEzCBUhCwWC3FNHoQJtAwAUQlku2Xv/xlePTRR6M4VW3VWmJV36WlACYSqxKsJE7ffffdmFiVaEWosnxfiVWJ1ayU1dL08cQq4hWxStkCNrDikdZXne4aq0rIagOrrFhFiMJWAlqJVaVyJVa1oVVaR5ZjEatcg3bmz59fU6yqvqpqrtIHLf9XKQDVXGUua4lV9YdzEb08GRN94ME1uP4999wTE6sbN24Ma9eutVht+K/QJ5pAeQhYrJZnLj0SEzCBYhGwWC3WfLm3JmACJSJgsVqiyfRQTKABAhKrJFYlVtkpXjU4tZEUKVASq2OJVZUCoAtKrKp2qL7j+x07dkSZl9YVJRWJROSaEqvpubyXWJUkRP7RF8oQKLEqsUq9z2XLllVTl+kS/ekuBaCSA2KgmrFKrNYjVjmHsfDKGBGxCG+EJg+JVeQmiVWOm2yNVTho8ypStMhc2CqxqqQwx/CEIWKVV6Qtidm77rorbNq0KcpVi9UG/vh8igmUkIDFagkn1UMyARMoBAGL1UJMkztpAiZQRgIWq2WcVY/JBOonkJYCeOyxx6qyTWJV6UZkJcu/JyNW042slEB95513AuJWqUiEnpa/q44o1+b3dNMrjQghyLOWWKUtxKASq0jO9DzGmrdYTUsBpDVWVQqA7yRJEcp8RqxKPvNdrVIASqhOZvMquGvzKolVXQduzL3EKnOhxCvyG6GNVJVctVit/2/OR5pAmQlYrJZ5dj02EzCBViZgsdrKs+O+mYAJlJqAxWqpp9eDM4EJCWiJt2qsIvJIlCLRkKiqq4lYJSGJaOMc1d1EuGnzKtKT6RJ+Lo4I1Cu/bdu2LRw6dCimLGkHicg1OY42+cwrok9tSfrxWfVBJVZJTqa1PxGDSqxKrCpFeiHFqsCrxAHXnjVrVjhy5EgUpZKm2rxKNWXhjrhUYpfP8FWSlONph/ILiG7eq1YtrxKrXJfPEqRKHktMp4lVUrSqqyqxqpQv842AlVjlPK7BXH/jG98Id999dxSsl19+uUsBTPjX5gNMoPwELFbLP8ceoQmYQGsSsFhtzXlxr0zABNqAgMVqG0yyh2gC4xBAOiLOEKs//vGPY6IT0YbQo/Yp0hKptnLlyijztCw8Fat8TykAJF+6bJ+2JewkCrdu3RrlYipWuZakKeJQiVS+4zNtqB9akq7Nn5C9qv2pxCp9pRSAxCoylodqrCIPjx07FsenzbiavUlSeavr0UdtysWY4IRUVo1Vxs34tCkXjPiORCrfSQRzHn0VC6Qm37F5Fcy12RW/I2VVGqCWWIWjyikoscp8K10MG6WJGRNyXSUAlF6mffpAWlWJ1SuuuMJitdmbyOebQAkIWKyWYBI9BBMwgUISsFgt5LS50yZgAmUgYLFahln0GEygcQLIO+Tiz3/+8/CTn/wkSjckHoKPZeuIOB6rVq2KyUlkHOfUI1aVwlR9VNp5++23o1iV9EPScS2JT75HQirpqlqjfIf84xXRx3FIP+TiRGIVQaiNpTj/QojVNG3L9eGailVJ1FSsKhWKLOV7zuFciVV+Z9yIWb5La6yqLmuaWOU7HhKpzJnEKt9JrDIfEt8kY1WGgWunNVY1DvqgxCpilRqr69ats1ht/M/QZ5pAaQhYrJZmKj0QEzCBghGwWC3YhLm7JmAC5SFgsVqeufRITKARAghHBOW///u/x82rJB4RaohVpCfHrF69Oso0JKYEG3IO2YfkIyFK0jJNrGbFKp8pBaDEqlKSWsqv42lfmych8VQKQDKSPiAQkYCIVQQhD0TiiRMnogS++OKLo1CUsG0VsUp9WQT1RGJVKV36D18Sthoj80AJhGbEKvMMN8o+pGIVfvRNiVnuDaWUlcrlN+QuQjUVq5LhjdyHPscETKAcBCxWyzGPHoUJmEDxCFisFm/O3GMTMIGSELBYLclEehgm0CAB5CPy7F//9V/Dv/zLv1RrqyrViYDjGDYnQpzWEqtIPkoB8Ls2nEprq9I1PiPmEKssPdeydn5TilLHqQ1t6KSl8vyO6NVyeSQg19ZSdZbdp2I1LQUwVWKVdnioj8KeLQWQJlbTJf2IVaQkY2IcCFSxSROrafkDRCwpYtWkVSkAxCptqcYqbaabV6lOreqqwjmtsZqKVUlulRwYT6yqrq7E6h133BGuvPLKagmBBm9Fn2YCJlACAharJZhED8EETKCQBCxWCzlt7rQJmEAZCFislmEWPQYTaJwA0hQZ+fjjj4df/OIXMZ2IcEO2ItlUV5PNiajficTUEnUlQhF8JFb5Pd28SsvL6Z2Wtr/zzjvh8OHD8bPqrGpDKtVUVeoVkYgolHhEUEqsIhtJ1EqsSjqSYlVidTJiVcJ0LJJK0Ka/p3J1ohqrjJE+Z8WqBLPSv4xPG1LxnrGnYhUe2rwqTayKUz1iVSI7K1YZD/eCyhMozazyD5p3vidFu3Hjxrh5FWL16quvtlht/M/QZ5pAaQhYrJZmKj0QEzCBghGwWC3YhLm7JmAC5SFgsVqeufRITKARAghBBOXPfvaz8J//+Z+x/qjEKnJV0pPNiUiETlas0icJU9KSO3bsiHJR6UqVFVCdVYlGiUrJWn3m+toIiuQrgk8pWpUHmA6xOpFwTcWqhK42r1JiFUHK0nslVhGciFNt8MU1GAuJVDjwHvksscq4GWOaWOU9x2TFKnM1Vo1VpZDHSqzSJ8ltRHu6eRX3Q1asIlivueaaat3cRu5Dn2MCJlAOAhar5ZhHj8IETKB4BCxWizdn7rEJmEBJCFislmQiPQwTaJAAEhBBiVj99a9/HeuWItN4lURFeiJWtdGUaqJmE6uUApBI1YZVSnVqUyrEKnIRccfxHEc7XEvL0bUMnd8QqzxSscr1SWuSfJVY5dhWEatKn04kVuEqkUz/OR7ZqcQq88D4EavUWGXcjLHW5lX1iFWuJ6mqTcBUY1VJY9VY5TPMmRclVjlHJRVICt92220xsSqxKpHb4K3o00zABEpAwGK1BJPoIZiACRSSgMVqIafNnTYBEygDAYvVMsyix2ACjRNAAiLtHnvssfDUU09FoUqCFZmmXeR5RayqLqiWhCPaEKRsILVkyZIoBPWQqJNYVSkAxOqhQ4fiYRKxCD+VHNAGWEg9JB7JS67BtXjQPx6IPTZdQjqSsuUYjuV36sFedNFFVQnI8WmfSeIyRkodIC8lQsejOFGpAAlipVV5RSar3AEMkcCkdRkjPBiTSiJwPk9EJuIUbrxHrCJNmQ84MUbGzDFwV2JVnGiba/JUjVXGx7VSzpLZEqvaOAyxyrUlwlUqAjYS6ipPsGHDhnDvvfeGW2+9NVx//fXVhGy2/mzjd6fPNAETKBoBi9WizZj7awImUBYCFqtlmUmPwwRMoHAELFYLN2XusAlMKYFaYpUEKxIOmYeQQ6itW7duSsUq8k2J1VT4IWf5TWnYrFhFovJAUtJPBCOiVOnQscSqSg4wnsmK1YmkKv2pJVaRpvSfa2fFKnKSMdYSq8hSfod/LbHKmJGrCxcu/C2xyvEqAzCWWNUGVohbiVXGwDVriVUENHwZA2PhOPqwfv36sHnz5nD77bdbrE7pX6UbM4HiErBYLe7cuecmYALFJmCxWuz5c+9NwAQKTMBitcCT566bwBQQyIpVJBppTiQaAlJLx1OxyncSlRMlVulitsYqS/hTsarNlGgXsSpJyblIQolWvidhymfEHolVXhGQPEhpSqwuXbr0a4nVicRqsyizYhWuiM3JiFX6wFiyYpU2lCDmvcQqiVXeK6GKpJ2MWEVo79+/P3KsV6xKBjNPN954Y7j//vvDnXfeGa677jonVpu9iXy+CZSAgMVqCSbRQzABEygkAYvVQk6bO20CJlAGAharZZhFj8EEGieAKEOkPvroo+HJJ5+slgJAdiIptSQ/WwqA83jWK1aV0KQUAGJVNVaV5pT4RNhp6bqW96uup2p+8j3HIQSRkAhCfkMwkmilFEAriVWNh5QpZRCUylUpAGRpWmMVOYqURaZSBkCbhnG8xKpKAdQSq3DgOESruKelAJRYHU+s0oaOU2JV6WX6Rtr4hhtuCFu2bAmbNm2yWG38T9BnmkCpCFislmo6PRgTMIECEbBYLdBkuasmYALlImCxWq759GhMYLIEEJIIyp/+9KdRrJJSRaSxTByxqmXwiFUknZbtSxYi70hOUtNUNVPVB47noU2pEHOIVa6XilWJUfqCKEXqcqxqlEqsqg6rkpkSq0q8jidWJ6qxOllu2eOVWFWtVMaiZf5pKQCksurI0u+0XICW/yNFeZLO1XsxQrTCiCcbeCFr08SqRKxqrI4lVlVjNU2s0hdJVK4rkcp3qnNLP7JiVYlVztF8N8vT55uACRSTgMVqMefNvTYBEyg+AYvV4s+hR2ACJlBQAharBZ04d9sEpogA0g/Z98///M9RrCqpimCl3qaSlJdffvnXaqymYpVan2xeJbGqc9INrCTmUrFKMlMpVAlJJVDph5KXEqtKUCL2EIgSq/q+llhVrVauw3OsGqvN4JR81rXUX0QlfRUr6sLCWonVVKxqiT0pVcbB+JgDXvms+qZZsUpiVTVVYQxTcePaqViVsFZ5B+R5LbEKC64jscrmZtp8DLHKeyVWVQqAzassVpu5i3yuCZSDgMVqOebRozABEygeAYvV4s2Ze2wCJlASAharJZlID8MEGiSA0EP2/fjHPw5PPfVUlI8kJUmrUiKAB4IUsYqkUzq0llhVfdTxxOo777wThahSp6lY5VqI1bSeKJIwTawi+yQO6TdiUUnWrFiVTKXd6RarEsOpZE3FKtzmzZsXxy6xiqSEKRJTYhX2EqtwmCixWo9YVWK2llhl8yo48lBiNRWr9JHEKr+pHfWZGqv33XdfrLFKWQCL1Qb/CH2aCZSIgMVqiSbTQzEBEygUAYvVQk2XO2sCJlAmAharZZpNj8UEJk8AUYlY+9GPfhRefPHFuNSfpCS1ShFqSmFeeeWVUQKSclR9VS13V2KVtGQqVSVl01IAiFWELd8hEHkgExF3nItY5TMSULVGVX+VY1XXVYlViVUJV/pMjdVly5ZFESipqqX605FY5Rq0T9sas0oZKOnJZxKrR48ejWlPxq/jGQvncyxjV/JUv8OB92LG+bVKAah0glKuSqyOJ1YPHjwY675yDMcz93rPK/eDEqsao2rfklKlxuptt90W1q9fHwWxxj/5O9FnmIAJlIGAxWoZZtFjMAETKCIBi9Uizpr7bAImUAoCFqulmEYPwgQaJoCoJLX4yCOPhN/85jdRnCqxSikACT3EKmIvrbGaFaupWONYHqqzijTk3O3bt1freCLyeCDzlEytJVbTjbLSDZ+QlByv32kvK1bTmqfTVQpAYhUZrDFLrKZL8Ums0mdEqdK/HC9uEquwU5kE+sx7CWXGyGeJVWRtWmNVCVdexyoFoLICzDVSFblaS6zCjmMQq/RXcpr+0T4pVUoB3HrrrWHDhg2xXxarDf8p+kQTKAUBi9VSTKMHYQImUEACFqsFnDR32QRMoBwELFbLMY8ehQk0SgBht2/fvvDDH/4wvPnmm9Vl+AhKnkp9XnXVVfESkxGrSmFyHtIQSbdt27ZYZgBRp5SqxCrHSawiJhGOSnxqqXyaWE3FappYXbNmTUyspvVV0zqtpHGRhYwPiazjGmWo5f+pWFV/U7GKBCWtO5ZYVWKUfij9K7HK+GhLYpWkrjavkkRNE6v1ilXSyoh1roOgZW54z/mMQYlVrp0mh5kblQK4+eabwy233FKtsSup3ihPn2cCJlBcAharxZ0799wETKDYBCxWiz1/7r0JmECBCVisFnjy3HUTmAICyLPdu3eHH/zgB4Fl+og1JB7iEQGpxOfVV19drWXK76pZivhctGhRWLx4cc2l4PyuTawQq2+//XaUt4g6CbhUrFJ/FNkp0afannyW3FNiErGKYEw3r1JidenSpRdUrKalACRT6bvEMNJVYlWlAPiO85T0lFjVd9rwi985VglUPs+dO7cqVpVYnUisSoqnm1dNJFY5Fs6pWFX/SKxSY5W0KmIVKc7DYnUK/jDdhAkUlIDFakEnzt02ARMoPAGL1cJPoQdgAiZQVAIWq0WdOffbBKaGAGJ1z549Uazu2LEjClUkHmUAEJw8OOaaa66J6UVJTKUXkXmpWEW6afk/56ZiFaG6devW2A7f65GWAkCschzt0DbPVOKqNAGJStKftcQqidV6xCpj5VpTkVjVMnmJRSVWa4lVxsgjFavISMYqmY085VyOQcQipRkzx5EWlVhNSwHUEqscrxIItcQqm2mRWKW/tI9Y5z3X4HjGpZq4KrkgsUqNVYlVygFYrE7N36RbMYEiE7BYLfLsue8mYAJFJmCxWuTZc99NwAQKTcBitdDT586bQNMEkGV79+6NpQAQq0g0hCqyE5nHA5mJWNXGVRJunDuWWEXoqRSAEqtIzLfeeivKwlS+cj1SlwhApCPX0Tmqw6p6rvSFdpGAiFEEI+3RF9rgu1SsKnFbqxTAdIlVJU21dF9L6pGgXFOJVXFEokqswl3ikvFwDJITJqrFytip17pgwYI4/rESq4hZJU3hNp5YVekFlQLgWtpIS2JVtVm5J+gz9wRilVIAiFUkt8Ry0zemGzABEygkAYvVQk6bO20CJlACAharJZhED8EETKCYBCxWizlv7rUJTBUBhCWJVYlVltIj1xB5iFAeCLVrr722mu5MxSpSj8QqT+1ur2X+Sq8iDflOYlX1Qvmd3/he9VaVWJV4RaxKjirBKbFKX2uJ1dWrV8fEqurD8iqxyliQlwjOVKyqTupYXMdb3q5zGRePyYhV1VCVhKVvEpeMXUKVV9VdRaxSX7VesaqkaZo4luxVYjUVq0qskp6VrNbGZWJKX6i7i1ilDMBtt91msTpVf5RuxwQKTMBitcCT566bgAkUmoDFaqGnz503ARMoMgGL1SLPnvtuAs0TQJSpxiqJVUoA8ES0IfkkJamxqsSqkovaMIr6qrXEKr1T8hRxSAKSUgASq+o97UqsIuz4rF3olViVpJW8RPjVEqukK9euXRuWLFkSZSoPjQFhqHFNRqxOVDO0HrHKmEiZ0mcSqzwQnRKrfGZMKoMAB31WYjUrVpGraSkAGCJdOZ5zVZNVYpV546kaq1wfsbp///5qKQBkqsoC8J62VGNViVfmhuusW7cubNmyJUpVJ1ab/1t0CyZQBgIWq2WYRY/BBEygiAQsVos4a+6zCZhAKQhYrJZiGj0IE2iYgGqsPvzww9XNqxCrCD/EGiIOSXfFFVdEIadl95KUyDskJnIV2ZY+0jqqvEessnmVlvOny9SVTOWVa6g2KdfWg+ORe4hOJSmRlUhL1WRFrF5++eWxP2kZANVA5dqMC7GK5KRPjGUieToeYF1H9V/TxKqEMdehr7BFVmosEqu0oaX/SoxyHKI1WwqAzwjVNLEKe9qUkFV5AG2kRZsSq6rtCjc2rzp48GCcE9VYpU9cA060Rw1WzQvHSeAisB944IFwxx13xHIApIcl0xu+IX2iCZhAoQlYrBZ6+tx5EzCBAhOwWC3w5LnrJmACxSZgsVrs+XPvTaBZAgg3Eqt/+7d/G8UqKVVKASDf0vQiYlVijnO0IRICD4k5WbFKvyX9tOO95KjEKtdIxSpCT/VXJVZJbaZilXTlZMWqlrdPJE8n+n08sQpX+tqMWGXMCGBk51hiFSGKIK1XrKalAOoRq5objoUzYnXjxo2xHIDFarN/jT7fBIpPwGK1+HPoEZiACRSTgMVqMefNvTYBEygBAYvVEkyih2ACTRBAkn7++efhr//6r8O7774bE5JIQBKWCFZtpIREy4pVbV5FYpVSANnEqmqt0r00sUo7CEK+Q0Zqx3ttdqVUpMSq0qS014hYlThVyhZhTLKVxCrjVamAJjDGU9Maq0rBkvSk/VSsarOqtBRAmlhVYlQbSHG86tDCjO+1eRUbRsFdiVWVAZBclbymb0ocp4lVxGqaWFVaWdemnUOHDlXrxsKfMSFuJVZvv/32WA7AYrXZO8jnm0DxCVisFn8OPQITMIFiErBYLea8udcmYAIlIGCxWoJJ9BBMoAkCSLxPPvkkfO973wvvv/9+XGovqYpk44HYQ6Jp8yMlVscSq9qUSvVVJVGRi9u2bavWUEXQpWKVvqgEgF4lDOmHNlDiPeciRlkOj+zjXL6rlVjNU6wyDq6vUgDI6qxY1aZfjFX1a1UrFaGqurMS1EqsLly4MG4YlUpUlQKoV6zCi6X+XJdzmXPmlff0GYFKuQDYMw4JXr6nFMCDDz4Y66siV0nRap6auCV9qgmYQIEJWKwWePLcdRMwgUITsFgt9PS58yZgAkUmYLFa5Nlz302geQLIsl27doW/+qu/Ch9//HGUlMgzpOV4YlVyVaUAlFjVRk6pVCU1yVNiFWHHZ4QiQk+JVfqiTauUtOQYJVZ55disWEX4Ku2aFatKo/K7yhdkE6uMpZlHurGW3qvNWolVNq+SJFY6lfPGEqscr43D4J0tBTCeWOU66eZVSq1yPdqUWIUh7SJ+JVa1qVgqVvUd41qzZk0Uq5QBoBwAKVqL1WbuJJ9rAsUnYLFa/Dn0CEzABIpJwGK1mPPmXpuACZSAgMVqCSbRQzCBJggg9j766KMoVj/77LOYUkSesblTKlZJJ6Y7ykvWIfWor5oVq4hRSTaJVYTm9u3bo2AlyYkwpE2uSTu0qfNSsSrZmopVzkf+ktqsJVbpD49UrKoUANdnfDyRyFMpVtPUrZb388rYEY+Iy/HEKuKTNrS8n7mYNWtWHCNPJVnHq7GKfNX5tcSqrkHblETYv39/bFuJVa4vmQt7xCoPxsFxfIdYXb16dRSrGzZsCHfeeWesIWux2sQfo081gRIQsFgtwSR6CCZgAoUkYLFayGlzp03ABMpAwGK1DLPoMZhA4wQkVv/yL/8y7NmzJwrAVKwi5kiNkk5UnU4JSglAaqwiONONpsYSq5QCQKQi5hCGiFVEJ+fSviSshCDXzopVbXI1FWKVvkyVWFWKV2UMUrGKUEU8jiVWlVytJVZnz54dhaaSvTChnmlaCmCiGqv0TWI8K1a/+OKL2D4yVaUAeM93zIPEKncZ3zE+npdddtnXxCplGSxWG/9b9JkmUAYCFqtlmEWPwQRMoIgELFaLOGvuswmYQCkIWKyWYho9CBNoisB7770X/viP/zgKNC0FR1oiWZFxSDbVWOVzWmMVoVdLrKrOKgKOB6+0t2PHjpgSRdghVnmPMNRmSQhWbXqlup8cqyX2A2cGQs/ohlCqW6rNmLgGKVT6SoqW73kgLYdHRsL5kaEob9NSAFpi3zncOEL1jz5KDquua09vXzh39lw4e3YwzJkzN5w6fSomQ7s6u8LA4EAYHhmKfFXKQElgaqfCgTEiUeGkxKpKASBqScHCDFHN8bSlz7yqxqugZwHjAAAgAElEQVRKAEiOqxQAiVWJVY5HckuYcz3apQYrv0nOMl4+k1i9//77w/r162NiVSlhlW5onKjPNAETKCoBi9Wizpz7bQImUHQCFqtFn0H33wRMoLAELFYLO3XuuAlMGQHE6p/8yZ9EsYpoQ6AhVpF5qVhFQiLmJP94RYhmxarqq9JB3iP8EHxIWyVW+ZwmVmkHqYc01IP2tWxebSJFaU8bQiEX6RMPvidxifAjzanUq8Rn7Dti9fTpOE4kbEyscn5H4/85Sl+0uZM20ZJ8Rjyrr4yFPiAreWrTLcYulpLBabkAcUrFKuKVhCjSNV32T1sqFyDZqtqyaWKV63F95plSAPzGefCljxKpzBNilbZUCgDW/E5idcuWLVGsbtq0yWJ1yv4i3ZAJFJeAxWpx5849NwETKDaBxv9Lttjjdu9NwARMIHcCFqu5T4E7YAK5E3j33XfDn/3Zn0WxymZGSDYkKGIVyYbko8aqxKqWko8nVrWJlUoCIOZo85133qku/add2uB7pB6SMytW9VkyVRKV9jkesUq/lPiUWEU6Sl5WpedQJbF65vSZKFZ5nhk4E4aHRwL/N95jvBRmunmV0p5K0dIHHoyRJf2MF1lZFauhsmmVWErIwqa7syvOBQx4ZT7SzauQx6lY1YZgtEf7aWI1LQWgUg60By/EKu+RshKr6jdtHjx4sLqBmMQvvyNWlVi96667LFZz/0t2B0wgfwIWq/nPgXtgAibQngQsVttz3j1qEzCBFiBgsdoCk+AumEDOBEis/vmf/3kUqzyRZwi2VKxSY1UbPUms1qqxKqGqhKnSoioFgMRVjVVEHm1IrNI+UlASU3VHJS7BJInKMalYVV9IoSKBEatamq8+DI8Mx2X5SqxGsTq69J3fxnOrE4lV1YhFWvIehkrq0g/GSJ/giijVMv+RjhDHzDESrLTBMb3dPZE56dTs5lUI1TSxqhIK8bze3tgHfZdNrOozLOnXvn374nU4j9Sw5K/m8NChQ7F/SgBzPm2vWrXqa2KV8gs8XAog5z9oX94EciRgsZojfF/aBEygrQlYrLb19HvwJmACeRKwWM2Tvq9tAq1BYOfOndXEKhJNYlUJVdKTpBNVj1TlAJBtaSkALRdXelQyDtEmsbp9+/bYDp/TZfJ85rppUjIVq5BCRkrqcjxpS2qMKh1Ke4jhtMaqkq70ZWhkOApK5CEC9siRI3EpfExhDo+fWB1vpugnjHhIStImfURA8jtClYQp/aPPEsPDYST09faF0BEiy8GBwdDdM1ovtW9GPE81Vhm7lv339/dHscor53EdbTTGe8lV1VhVSlU1VnmFBQypscqcqMYqx2oeGJPEKu8ZizblQqzed999sRTA3XffHevaWqy2xt+0e2ECeRGwWM2LvK9rAibQ7gQsVtv9DvD4TcAEciNgsZobel/YBFqGgMQqS76VWCXJiHhTnVMkmsSqNrCSWL3ooouiNEzFKkJTYpX3/IYkpMYq7fId8k/XUJ1SpSKVAFX9UaUkzw4ORm5d3V3h6JGjYW7/3FgjVYlVROny5cvDwkWLYt95nDt7tiIEeX/+XJSXJ0+djKUAOP7s4FlylrjNhh60O2vmjNBFHdLReqvnh4biGLu7e8Lw0FA4e/ZcmDFzRjh54mSYO3dOLD8wPDwUhoZIfyJSKxJ2YOBMlLTnzw+FmbNmxiQpKVT6r3IBMEGowpw0q2SrSgHAWuUA0hIKqrEaN/MaHo5tM36JVSVWJU61ERdilXZUWxdIqrGKWL3pppssVhu6c3ySCZSPgMVq+ebUIzIBEygGgUb/O7YYo3MvTcAETKCFCVistvDkuGsmcIEISKyySRE1VhFqJBm19B/Rt3Llyt8Sq8g5pB9ilR3hU7GqkgAMgfYQpohVrsUSfh4IQt7TDtJPpQGQrbznlfaVsuT96ZPH4nVm9M0IR44cDnP7+6NY5Zi+vhmxZmpPd088n7qpQ+eHosBkcyqOQw6OIDVH06vnzlWk7MhIxwRVVsebjJHQ09MVuru6Y1tcC8Fakcuc1xE6OzoCsrWrqzNKVK4b5fHQUGTDmJQGlZTumzkj9ldSuTLGvsiEp+qrkkpVCQBeVQZAqVX1XHKWuZFYRS5TY1Vta24kvWkbsaryBqqxyu9sErZ58+Zw4403RrHKJmZxtE1sBHaBbnlfxgRMYJoIWKxOE1g3awImYAITELBY9S1iAiZgAjkRsFjNCbwvawItQgDB9sEHH4Q//dM/jYKNJfJ8R5LxzKmTse5oZ3dXrKcZN7U6dTIMDp6NYpDPSDQ2ZeKJhOMRRenZwfhaqed5LgyfPx9/i0vQz52rbjaF7OQ8kpudSEcEKGlPvjt/viInQ6gef+7c2XhNBKWWryNKh4aHq+1EkTqaP61uooXsHGGpfqVPUS6ymdWouBxuYj4qydyKUKzWmK0YRmDEnmgDLcYqsYlgHRmpJGk7O5Cww19rg5IAFS3bUak921kRsOIMI3jFWq7d3dXEbWyvs7PyuYOzOaar8l1nRwid8AxxDpHnAwOD8fpz58yJMnp4ZCjMnDkrDA4ORIF94OCBMHPm7Ci6OZ4+8KTursVqEzeOTzWBEhKwWC3hpHpIJmAChSBgsVqIaXInTcAEykjAYrWMs+oxmUD9BJB8pEj/8A//MJYBIKmK/ESsDg6cCV2dHaG3r69aO5SWEXdIye7OzsoS9ZGRMDA4GM6cPhOX2pPWPD/EZlBsyNQTZszoC12dXYFMaBdyr4NnRXTSGpKO77TZU0dMdXaOilakIQKxszKo6Cor9VArwciv/jNSUjN9TWXnyHDHqOit1BdFzCIKYy3ZKGOn/tHBIMcs3xo1ZvWiv5X0HB6OKdiYQO2tbEaFVOU4pGrorJQvgB2PoeGhcP7c+fgKayQy8pSxnhstl9BBMrcjBE6nTEFPbL83JmHnz5sfuru7ItKOzs4ImHq0e/ftC52d3fEeUC1XkrErVqyIm1ddf/314Z577onJ5cq8+D/tp/5OcosmUAwCFqvFmCf30gRMoHwE/F9f5ZtTj8gETKAgBCxWCzJR7qYJTBMBxOh7770X/uAP/iBQCkAbUyHO+ufOCb19vTGNev7cubj0HAkZheSZ0+H40SOjdUpPhJOnT8dapRWpORKGO3ui9KOuKOdRTqCnuyuKu+6untDZ0RWFKXKvUhOU157Q2dkRenormzfFhCWJy9EkaEzAjlTkaEXeUqOUMgC8Vpb8k/rUknfVBI3L/0dGwvnzld+QwohGxsHSd40pLuNv4DGeSJxIMsYEqR4xXfrVo7e7KwpP+M+aNSvMnDEzLvnv6+sN3T29oau7IlpJ74KdOTp77mwUqadOnYxMSKNSL1c1c5HSHcPnKgI0hNDNJmI9vWHWzJlh/rx5YW7/vDB/0aIwa/asmFpF6J4+PRhOnDoZpTu89Epi9Y477gjXXHNNeOCBB1wKoIF7x6eYQNkIWKyWbUY9HhMwgaIQsFgtyky5nyZgAqUjYLFauin1gExgUgSQibt27Qp/9Ed/FLZu3RolGfVSkXmq0YngROx9+P4H4Y033oi1TYeHzoeOEeTk2Wogc4Tl7GhVSgEMjUQJOG/evLjJEmI1XZ4eN3kaXa6OzB2uxFdjeYGKCKWEwFBV9CJNh4eGYzIWSSppqvqrkqkVOUoN0UodUS2755X/0yNNtcbfRlOwk4LX7MGVuOlXXjXazq8+9/X0ROk5Y6aEal8UrYhV6slW3leeaYkB2MAFltS1pbwDMhThyli7RssHEHTtGB4JI1FQnwvdbKDV2xefs+fMDjNnzQo3rb85rFy1KgycHYzzx4M0M+1y3QULFoQrr7wysInV4sWLK8LWidVm7wyfbwKFJWCxWtipc8dNwAQKTsBiteAT6O6bgAkUl4DFanHnzj03gakggIRDuD3zzDPhySefDPPnz49CFVHHsn5kJr8jKV9++eVw4tjxuOQbuXfy1Iko7U6ePBVOnxmoSlFJTm10JPlHMjV0sLv8+TA4MFCVf9ok66vaoyQwR6r1StONsOodcy25xxL40foDlWZG07DxfRNidbz+TSQZxx3bGP+FXBHSlQ2xKonVylO1T6mnWhHLlc26kKw8dFxHZ3dMqiJK2XSrr6c3LvGfNWNGWDB/XujvnxsTvUePfhnmL1gYbrzpplh2AFFOe8ynxC1tPPjgg+Hmm2+O17dYrfcO9XEmUE4CFqvlnFePygRMoPUJWKy2/hy5hyZgAiUlYLFa0on1sExgEgSQe8jTjz76KLz99tth9+7d1U2sJMqQpKROEamkFfl85MiRWJeVneVPnjwRTp8+EwZGl9ZzHrU+qfP51SNGNEertH698GisGzpas7W6AVT8rlKLNS0JIOla2TTq64lPtVpTWKbL7kfru1b7NmYd1EmAbOBQ9f7rRQBGG4pj/0owVzejGq0tm/6WXvqrGrac+9vlDXq6eyubYI2WGqAGLqUAZs+aHRYtXhiWL78kLL1oWejp7Y1J3liyoacnDA4MxunjXAQ8gp2E87p162LCWY+JZHIDmHyKCZhAQQhYrBZkotxNEzCB0hGwWC3dlHpAJmACRSFgsVqUmXI/TWB6CCDnkKSp2KSO5v79+8PevXvDUeTpkSNRoiLTEK98j4g9eeJEOHb8eDhx/Mtw/PixcPrU6TAydC5u1jRwnh3uK32mLqpEJ6lJLdGXgOP1q+9iOHJUplaEKunL0UoB1U2sUvnKNapL+0eX+yMqY/v8P16pQZpsUKVrZ9uZHspjtzpeYlUeWHt0SaxGpjCJudXKGPXIbuBV4TBaYWD0uJ4OzuwKw2xi1d0dyzz0z50b5s2fH5ZdfHGYO3demDNnTpi/YH5Yd8W6WFeV7/rnzA0XLVsSli9fHpf9UzuX+SS9qnq49MNi9ULfRb6eCbQOAYvV1pkL98QETKC9CFisttd8e7QmYAItRMBitYUmw10xgRwIKPWp9KPqaEZBp1RnR0es0fnhhx+G/+/x/z98+skn4cujR8PRw4diYvXUyRPh/LmzlU2mhqjteTac7+it1keNUnRUnmqIXEcbXX0l4jpCF99HASohmCRS4+ZO1PmMDVbFbewqyUyZ3Nj1346gjsTfv5K0XyVfo5od/X+V87L/cdpooLWSRB3rP3VHwkhHtuVRGcxIh4dDV2dlyX/1qNE3vAwHvleiVUdUJLK0a4U3kd8Q078w6uscCT0xscoGWGwiRmmA7li3ddHSpWHh4ovC/Hn9YeXKVeH//p//E1avXh16eyq1XWlH94w2+/pqLitXs1jN4Q/ZlzSBFiFgsdoiE+FumIAJtB0Bi9W2m3IP2ARMoFUIWKy2yky4HybQegSUIlXKdHBwMPziF78Iv/nNb8KhgwfCoQP7w6FDh8KJE8fDmTMDUW5yDAnHs0Mh1uOUfIvSlY2TurpCT093FKjsZq+koxKzfO6K9UM7Q2fyO9/HZ5SjFaGotKY2n4qSEfEXE64V0chR8XP8v8pmVjhYEp/nhs7H5O3Zs+eiGNZ4NRNanq+Wxpqh8aRrVjLWSqiKTfW6HR2x5mlvV1eY0Vepd8sx3d2dFW7Uqe3oCEMjlQ26VO9UtW3Pnj0fzifsJTt1nZ7OSm1WkqrUTaXEA3V1Wc6/cPHisHDR4rjMf9OmTbF+KulVtZF3wrf1/krcIxMwgZSAxarvBxMwARPIh4DFaj7cfVUTMAETQDI0GsQyPRMwgZIT4J8H5Kh2nEfMIVJff/318Oqrr8QEK5/PDg6G4ZGRcPLkyXDi+PG4a/zg2XPxXJ5KONIO8m7+vHmhbwbCsLsiV5GoUbR2VWVqRaSyKdOoUGXDJp6jy/qHR4bDyPBwvC5CkU22hoeHAt8jTantynUrmzjxfhjTW/0NqYoEPn36dJTCp06frPZ10tM6zr+i9YhVrkcfJZepYYrwnNffH2bPmRWTpIhWEqN9vT2hp7snpkz51xuBSkKYsQwOno3joUTD8RMnq5uOqT6tJDZMSazOnDUzLJi/ICxctCjWWOW6/f3zwuo1a8LGjRvjhlQLFiyoSlWJWSdSJ32H+AQTaBsCFqttM9UeqAmYQIsRsFhtsQlxd0zABNqHgMVq+8y1R2oCkyVQEZMV4ccr4g1ROjAwELZt2xaeeOKJKFdJffKgLMDRo0fjZlZ8p/qtSoKymzyijlqtJCSVxPya+IsCtbKRlX5PU61xmXuUp5UnArWSjB2Km2Wl3+t9vP7wCLtpxT4NxZTnuTiOU6dPRxk5MDhQTaxO7v+7SSUT6qM7lpRMl9UzbljN7Z8b5s7tj8nSvt7eiljt64vseCW5y9iVWKVWLmlhyjZQE5dNxvhdaV/a1RNRy3PJkiXh4osvDv39/fG4Sy+9NNx///3hhhtuiNfNPixV65tnH2UC7UrAYrVdZ97jNgETyJuAxWreM+Drm4AJtC0Bi9W2nXoP3AQmJCDZp8SpamnyPfLumWeeCc8991xMqiL3Dh48GBOsx44dixtiaZk6v9FGKlaRetkNj6rL/btY8k56tSsufSepSgmASlq1ssyfhCqCdHg0FYtUjQnZUeFakamVRGtl+T8C9nwUrEhY+jQwOBhOnT5VKV1wZiC2qbqrXyvgOgEpNoGq+6E6sJxAv1TSgM+xhiy1UDtDT29PmDO7P8yb1x9mz54Tent7qkK1r7cv9M3oi1wYM6xJrDImXpkPBDdzpMQx7JCqyHFekbO8X7RoUVixYkVYuHBhnJ8777wzilWkquZb4lv3Qd1j9YEmYAJtR8Bite2m3AM2ARNoEQKT+c/RFumyu2ECJmAC5SBgsVqOefQoTGA6CCAnkWtKPSLWUrn6xhtvhJ///OcxHUlCldcDBw7ExOq5c4g+ZOf56rJ8ZB5p1Xnz5se0pBKpFac4mlIlqRqflXRlrLM6WiqgshRdS/xpOxGro4J1eKgiTitlASpCNYrYKDEr6dZKypPEaqUUwMDAmXDuzGA8R2K1mswcYyOslPdwKktrTMTYlQIqG2mN+uLIgPcw7u3pDbNnzQnz5s0Ls+bMjp97EKp9lWdvX1/o6KpsACaxyivzcOrUyXDo0MFw8sTJmOKNHDsqCeAKUzaq6ovlBiRWlSSmpiolAPSQVNW9MB33mds0ARMoDwGL1fLMpUdiAiZQLAIWq8WaL/fWBEygRAQsVks0mR6KCUwDAVKQ2rwK4acHQo8yAP/2b/8WPv/885iWRKzu27cvpiURq1qmrlIAyFTEKnU9kaxxl/qY0RwVq6NJ1Z5sbdXRtGqanNRGTXqNwvT8UCWlGtOpQ1GkViSrSgB8lVw9T43VgcEwEMXqQDgbSwFUxCrlBuhWdfOqCWoDDHdMslR1VdZyka64xVYUuoCI8rqSKCWp2h8Tq3Mrm1n19oaeKFZnhN4++HXGmrLnz50Pg2cHw7mzyOIz4eTJU+HIkcPVUgBRpo6WVoip1VgGoLJZ1eLFJFZXhv7+uWHp0qXhu9/9nbBmzdpq+YA0tcy5Yz2cZp2GPz43aQIFJGCxWsBJc5dNwARKQcBitRTT6EGYgAkUkYDFahFnzX02gQtDQEnV7KZFWlq/Z/eemFjduXNnFIOHjxwOB/ZXEqtnBk9/bbd6fkcOxmTkvHlfS6xKmEoAxmXryNXuihBMa6wOD50f3aCqUjc1SlTkaUyv6nl+tCRARZQOjyBcK1JVJQKGoowcCKdHSwGwhF4CVnS/Sq2OSs8xsHeOyuFaP0dZOvpfuulegRKpI2F0Q67RkyUokagz584N/dRYnT0rJlZ7Z8ysJlZn9M34f+y9CZhsZ3nf+a86S+293Ht1Jd0rAQIEAgnJYjUIzGIEBmxPPLbz4MfBZjNgbEOw43HGcRLH4zjjScaZSTwTzzPzOOPxNhM7MatAwiyG2AYsEIsACYSEQAjdvZfa65xT8/zf9/tOnarb3Xdrqbu63xL1dHfVqXO+7/991fT91f/9v+Ju9VEAdKpKvEG/LxEAzLvl93y+2BTLxwBQ09bCAg4dPIhrrrkGzWZT8lUJVo8cvSrP1fUO5SJUn52nn5flrz4270u7iimwmxUwsLqbV8fGZgqYAntZAQOre3l1bW6mgCmwqxUwsLqrl8cGZwrsSgU8SGOm6vvf917c/cUvoDTOsLpyGscfeRirp1ewPuirCzMdiZOU0JIuyYXFJSwsL4njslQiVNQpenjKLNVKOdIIALosSwFKQaA5q+Uyxtkwb1AlINU5UjVvdYw0gWtklehzPjc1y6R5Vd7cKmEuaR/dHh2rXQyYCesyWj3oLTH/VAbI7za/eVenTEWcrpqXKrds8rocPDqHq5hjvVNVtKAjmJEIJZnzUquFerOpzasqNSn/jyqROFapJY8nLB4lQ4yYsSqNxbpYX2PG6hp6va5AZXGaMgqgHKpbtZwhCEM0mi0cPnQ5rr7mGsS1Bq550pPw6te8RhpaGSTdlW89G5QpsOsVMLC665fIBmgKmAJ7VAEDq3t0YW1apoApsPsVMLC6+9fIRmgK7DYFPFg9dfIkbnv/+/HlLxGsJlhbOY0Tx4+hvbaKtEu3ZIIsEdIpADGMFazSKRmGkUzLZ4qykZK4ItmfykFVNq9iWby4VhkHwNJ3X9bvm1blmalskEVwqi5WQlIPXeXn8RhJyT3nogIII3v9jgDWtD9A5gCwQkWW5ysV9cBzs3WYQEji12kEWxpP4g6mKCuAoAREZc1/lUZWDuJy3mEQoNI4IE7SWq2GkFBVclZj51qtiSbjLMVwSEjcw8g1r+q219BfWxE3rmSjBgEyaMRAEEQoxTUEYYRao4VDhw7j6OOfgKhawzVPvhavevVrpJGVgdXd9q6z8ZgC86GAgdX5WCcbpSlgCuw9BQys7r01tRmZAqbAnChgYHVOFsqGaQrsIgU8WD1z+hQ+dNsH8OUvfh7jZIj1lVM4ffI4OmtrGI36SJizytzTMTNPtREWoSozVtk8qVwOpamSd4hyiiy6j+IJUC2VA4V8eeZpqBEALPEXyKrn1lzVEdJshHHByVpsSOWhLKEry+ZZ/t/rdSSXVOIEXFSASl2EpGf/qVp0pSp/PRuqCpSl+9S5V0W3UsHCOi4hGwcTh6trZCXOUjpKqzW0Wi1U6jXEcUUzVqWBVRVxVBGwyvlJ86phT2MBBgN02h3JuaUbl0B1krFKvUOMA0YtRKg2mjh46DCOPJ6O1SauefKT8cpXvRrLywZWd9HbzYZiCsyVAgZW52q5bLCmgCmwhxQwsLqHFtOmYgqYAvOlgIHV+VovG60psBsUmIDVk7jjtttw9xc/D6QDdNZWcPrEI1hfXUFv2EeWDKUUvyROUXVMMjO02VoQ5yWdlJL/WSrL9+JK5c+MBgjprgwRBupkzbvTj8vifiVEJFQkVJXGVblD9ewIAA9gpWSfztAxBPiOhnSsavOqbDjAmA2vBH5q2ypCXg0BkFCAXHrXbivPTp1eE/8ah2fleo6YykMerPIxTlSbZEmOLYeXjRGUywJWo8YCGnSsVuuIoopoRrBaZSxAtSJnI0wmWB2yedVoKHPptNtor68rWB1nDl4zSiEUnaNIwW211sLSoctw9OprENebuObaa/HKV70Gi0vL5ljdDW80G4MpMIcKGFidw0WzIZsCpsCeUMDA6p5YRpuEKWAKzKMCBlbncdVszKbAziqQg9VTJ3HHhz6Iu79wF0rZCL32Kk4dfwQrZ04jHTJbNUGW0kGq7lJCPTpWW0vLkhdKgChV8CyLJ0R1cQAlRoIyE1QiAQhfFcDSfUkHqJb6O5cq4WqSugZWzsXqQavLTJVIgHEmUQDidpUsVjpW++gPehgO+hgxCiAHqw6KFnAqxzlxzW6hv89YlUNcLIB327q/eNXBmrFtFcquuxXhqruE5J9WIjavWkCj0RSQSqjqXat0rIZxhJRzShMkyQjpaIRkNJJc1c76GnorZ9An3B5nKAWE14wXYHZtiHKoX2u1JhbpWL368eJYfeK1T8Gtr3o1FheXDKzu7FvMrm4KzK0CBlbnduls4KaAKTDnChhYnfMFtOGbAqbA/CpgYHV+185GbgrslAIerK6cOYPbP3QbvnTX5zBOh+i113DqxDGsnj6DfjIUB2gyomuVYFMdq/V6A82FFirVCqIwgpT6i3VTfJvyXSCl/7yrU5XNnHwDqTF86b+6VHlnWb84VxN+nznImkr+qDpZFcIyIkByWAlW00yApL+PhpNx6h+m9KsW8lLH9NH6nlTTf7p6PTQidQJTJ2zVzVBOofhU0wH4uObKSv5pqHA5Zql/tYJatSb5qowAiKNIYHQcR4gjun3LYMMuGX+agOOnY3XQ76HT6aC93sYoGTkZtTGWun/ZwKok16nXmlg+dDmOPu7x4lglWH3FD7xKcnAtY3Wn3l12XVNgvhUwsDrf62ejNwVMgflVwMDq/K6djdwUMAXmXAEDq3O+gDZ8U2AHFCiC1Ttu/xC+cNdnpey/1+1g9fRJrK2sotddF5iZDIfaxIoANGUZfBlxFIhbVZpCkTAKaywJ8BQAmrHf1VjAIR2X/N7nqo54Lvf42AFTyUd1r5VjXTMonpcgVQDpeIxSmgJsJuVcsgo+9TkyT15Dy/99EIBCUv0pDwDwdDVXPv9D1jW9Ki6Jh8YKZV35v8fIBKqBHk3ALNEIjEQIeaezlFmqhKGEy4wHYDyCNvMKRTfqqU22qC/nkY0Jl1MkLvM1iCIEPF+ZjlWeK5IMWzYPqzWaOHDwMhy56nGIazVcc+1T8EoDqzvwjrJLmgJ7RwEDq3tnLW0mpoApMF8KGFidr/Wy0ZoCpsAeUsDA6h5aTJuKKXCBCkycluf+U4zHiotRoKQCRzZIuv3223HXZz8LjFOM0xFWTp+SjNW1U6fQ7XbR6bQx6A+kc/1opM7SLE1AKMrvCQV5OoGXBKoEoS4H1VNNPzppD1WMK/Wl9ZOi+yloqj7XvCCfBtizekx5BkvA6WMJNlJDogDczfWiOi+1/es2eo0fnz/RmBJ2D3wAACAASURBVDmrTl+RegyIWdeB4OJ8PPyVPFg5iHC2rHmqZTpS+bjCWN6jKEK1WpV7Y3EZzVYLSwcOYvngIbQWljAuB7j2qU/FD7zqVVhaWtLziWAF/WZmfK79c67nz0tAO8gUMAXmSgEDq3O1XDZYU8AU2EMKnPuv+T00WZuKKWAKmAK7SQEDq7tpNWwspsCjr8C5YJd/fgIRZ/5Mc3STAPT4iRP4m7/5W3zzgQfQ6axjfeU0Hnn4IXzn29/G6RPHsLa2hk67mwPVHAxKpb9rVMUs1XIZga/+L5UQuAgATQTQ4zTflH5XdxZXdi+8kyBWSaBU4issnbhDtWFV4U7/qTuG7leBvQ6cFucvDaVyorrVn6sF6nrWEm7+XD43GbrGAxBm0qFKGMprSwwCAWchYcC7eenUzV294zES7c0lOFniFHJtxgJc4zhEpRqjtXwQR44exVVXPx6XH7kSi0sHENcauOrqq/HCF96Cw4cvc3EFE/Srl/du3o33KbUszunR3812BVPAFNhtChhY3W0rYuMxBUyB/aKAgdX9stI2T1PAFNh1ChhY3XVLYgMyBbZdgdxtOnNmDxs3g2GSi+oA3SxwZPOn06dP4ev3fR0PfON+fOfb38LpE8dx8vgj+Pa3HkR3bQVt51bN2FxKYgBcmT40b5U5n7yzSZWPBqDbks7NIlT145OvLuuUAFGK/OmUddCU4/UNqCRSwDlfJQ7AWVP9sbTHZgkzShPNKE388RMQWgSrRcfq7AIRCm96O8dfuT7L1GfJUpcoCiVXNap4fUKJClCN1DWcZSOkKTNiGYOQIslSjEa8DyU6gc2q1L3qXoMSwkCdq5VmC5ddfjkuv/IIrrjyCA4dvhxXHjmKJzzxSXjyU67FgeVliRtQ2KxgW7RwoHajuRa1mgbSevRWma2b7c9tfyPYCU0BU+BRV8DA6qMusV3AFDAFTIENFTCwahvDFDAFTIEdUsDA6g4Jb5c1BXaBArPuVA+4NoJgfG40GmE4GEhpf3/Qw2DYw8njJ/CZT/0tvvH1+zDs99BeW8H6ygrWVk9LE6XBYOCaSo2keZS4Gstl7XJfiQX2+SZVPnN17BpA5UBVSty1tB1j1uwzMkCbUkm+qGStatYom1tJzIBktSrIlXiBjC5Vdwy/MsM1IYgknEzk61QEwQWsz4X+IZvHAhTyAXy/LuasCvyMYzAflVmoUcV9lbzUEGUmwo5LILBmg6osJWRNMRz2MewPZC7EzqATOGAuqzatisJQdK8062g2F3D4ssM4ePhyVCt1XP2Ex+NZz3kODl52GSrVGhqNhjTL4msIv0vlUNfOO4g30GcrN/RG8HQW1l+A5HaoKWAK7FIFDKzu0oWxYZkCpsCeV+BC/x7d84LYBE0BU8AUeKwUMLD6WClt1zEFdlaBYil80QE6Oyp/HEFdv9+XO7NS+70ehoNhDiGHwwEGgw7aq2u472tfwwPfuA+9Tge9bhtrq6s4efoUet2eQD6eS3NVtWQ/kpL0GqqVqjRqYoG5QLYyk0NLziVbdK2yPF7hKq2sCkwVnmZsXJWpazVjZqv8XIStPgKA5f4piaxGB4zHMi6OT8Y4YlMsPq6KFDNRp3JdL3AZt8pYnaQauJwDcfIyFzXUTNT6grp6CViDEGGsjwflEONxIPNORF+OPcVw0MeA6zTqa+atZCdQN7pdCUgjOVcUl7HQWsQVV1yJgwcPIogquOpxj8N1118vGaxcm1q1iiCIEMYxavUa6vW6XLveaOXj41h5mwWqRSd0Ua5ZYG9g9QI3kx1uCsyBAgZW52CRbIimgCmwJxUwsLonl9UmZQqYAvOggIHVeVglG6MpcPEKbOUiJIBkuThLyQkX6S7VhlMd9Ho9JOlQoSjdn+w0n6bodbtYX1+XY9bXVtBtt7HKbNXvfhfddkdA35mVFZxeOSPnGA71HIwOIBCl3ZRwr1qrCcQrBXRfarl65vgiPZkKN10Oqytn13L0Sem/wNQCWPWOWA9Np3JVhY66cn+OI9MYgBysJgSvPqpgunQ9jw/YZBmYCbvZTZ2aG+esckgpeXJ5AnI1XzVCHEeo1BxYlbgEB0WjCHS1osy5pBplQNcq55IMZf0IwOnGLdHbSsdqGEn0Ar/SvVqvhOJIveyyy7DUWkJUq+LwFZfjsiuvlGsvLCyi1WoJTFXXaizO14z5t+UQlUoFtZrCVn+nE9Y30fJabARct4oEuPhdbq80BUyB3aKAgdXdshI2DlPAFNhvChhY3W8rbvM1BUyBXaOAgdVdsxQ2EFPgUVFgFgoSkhLGEaKOhkN019fkezpTCRn5vL/RZcpSc3m+1xNQyoZUvBOuapl/gvbqCs6cOS3n4DGrK+tYX19Br993QJUZq4nrcl9CGFVRrVcF0HnXY+6iBRCUgymwWnTYigvTuSSzLMnjBVj+LxmruVvVQ9QJMM3GibpV6WxlsycHVhVOEiBPwKoHu96teq6M0K3B6iZ/6rpGYNMO4rFkrEocQK2GKIrVpUrXqtxj19iKrtxEXLoE3oSrBKtcA8YBZCMF0Mxm5b0cMG9V82wrlVig9hWHL0ertYharY7mwiJqrQbCKES1UhOwurCwgEazKRBWIGtc1ViAQhwA14/jk/HWGwLMeTzP74/dKAbAAOuj8na3k5oCO66AgdUdXwIbgClgCuxTBQys7tOFt2mbAqbAzitgYHXn18BGYApspwLqEtQMUQ8axY3qoKeAt+FQ7gSKASal8745kThMCeuci5UQdXV1VaGq5KeuodPtyevpmmQJ+vr6Gvq9PoajBO12G+srpzAYDrWZVJpo5ulYMzqjuCbl5nEUsTeSPE7n7LjEtvZ8SB2sOcCTvxQ1GiDx8NOV/3Oc4oTdAKpOGlg5Tegcdbr4HFbOIaVtdKxxBMUmVdInamOz6XkvWTFSYPZFnJbkyrqmXgJxCZZDDyvLAjrpBpUmXy5jVXJTEUojr5SRCFyrlHCYwLyP0XCA8XAg688boSojFySfla+NYtRrDRxcPiiQtdFootZqocxrhIGsC2ErwaoA1sVFLC0todlsSlMtaawVRVNrJM2u2DCLTckkG9bFGVSrqNe43lVx4XK+dOXy61Z5rectsB1oCpgCu0oBA6u7ajlsMKaAKbCPFDCwuo8W26ZqCpgCu0sBA6u7az1sNHtDgaJDb/Z7lDRnVOChc176Tu/uCRWh8NeRlLwTNLqH9fWEgZpv6bve03VJZyjBGgGquFIHAyQjwkPeXR6pc3VKRinbPRVcniSJo8EQnW4XJ48fx7Fjx/Dwww/j1OlTaK+3c7cqwawvxVfHZyI5pbwWIR8zWAXyEoTSBKvxqJKhytp3NqKSzFQACcdAQOpAIJtMSVm+IEeXq6rTlXn744oZnXIpHu90KztIWS5AWV0L1t2z4/1YoKRektfIipLnG1GuqQPZ/KYX4cgmx+RZrbLK0y/PD+N11Z3LgZSgY5gAZao1FuisGbOUTjNoRTr+rIpqQy/GIjg3rgfrHrTPQmrCWTqGFZLqnY+xnL8UlAS41usNNBp1LC4u4fDlh3Ho4CFcdfXVEiFAJyvPSWjL13FAIZ2xbJjl1lcgKu8Eu0GIgPEGlQqq1Zp85TXDOAKjFGR+oqPbKAW1/VthKq+2uB4FF7PERbgPF3R7lfP9Iiu9FeneG79+bBamwI4qYGB1R+W3i5sCpsA+VsDA6j5efJu6KWAK7KwCBlZ3Vn+7+t5UYKPSZz9T5510WFXB6AQGKfjJgaGDR8RyBF4CUT0E9eXfoyEGrhM8QSqB5oggtdA0iuX6LBfnV3E3ylf9PgekfEzuqThNWfp/4sQxnDx5EqdOnUS73XF5pEOMhiw7H+WvlfF6t6cfo7N75s85AQQDSlaqd4hydtpISgCvNJWSJNW8mZRCUHWTClh1ILG4e/QsDsQ6AMshhC7/lN9Hgl4JXxWsFjNVR+PyBH5O8dHzsKwq8ZXb9B+1ClWnb5MDxZ3qGmWRKYZlZpgqqCQ8jSIHJgkddeT5RTIZb04UFawKKHbNutzxxZxZhatllKIcVToncFmaY9HRGtOxSldrEOTOVJb1073K+5Err8by8jIazYa6aDlWdw8i/T5kHqx7TppviRM2RJlZrwSx4moNEUexZLgy3qBeq0i+q7pz4/w4AnivojLRwvvDC+thqbP8OtS8N3+52KxMgV2ugIHVXb5ANjxTwBTYswoYWN2zS2sTMwVMgd2ugIHV3b5CNr55VWBLuFqAqcLkimDITVi4JPNQR3SgjqSRlC/pZ7l333WAJ1Tt9QdIU+1s75sx+XJ/AazOUUoYKrmiAkYHrkw/k+sQxtJpSocpCSZBp7hrC7XwfMznsBJjZuw8nzLrU8vRvfOV5xhlgk41kkCAKa+j55PjxwpRPSv0zts0I0T14JOvUSeqQFA+R4+tc+r6F2tUqXPwEh468soxBt7CWgCcfEhArHf8OiRacsdOOWE9oPTO1+KGdC7iSV6Ac5K62AJBobl+s8/pz9596r/P3ZtULxupQzV3904grUBSuY7+GS1ffbMvKFBmnqo+7JuAKTANnPNVXMNyZ3Mr5yAO1LHK43xGKs/P5/kztwjHzJFIvmqsEJTfl0IFq9JoKwgFnhbBqv4cCVBlXICPFBCgy4iBSowa3axyr0pOK52t/nWMHyB0Feuum7v/oEK9vdxzilVVd0Wy5lKd19+iNu55VMDA6jyumo3ZFDAF9oICBlb3wiraHEwBU2AuFTCwOpfLZoOeMwXyEncHwQgytSTdFYmLezJTAEoHKjNQe330+j30Ol10Ox10ex3NSe325OtgONBS/xHzUh0w7RO+DgWQivuUANM5URkXoOAzlce19D7LGzl5MKocUeFn4qCpdz16gCqHiKNUy/fVSVuEsCSW7EqvIaV6jGapugQDdZfmz6nTUs9bcmzXn08hXn4snbuFGARvZ5yANO8IVUDMSAA9LyMHnO+zGLPg9lKQcbx+PSYbTK7rIgaUrTqQ6b53xesKN8WN6766U8i4cpOqh6B+TJpLqjEAPG4S9+DXQcr9C9BUowLKCEoZAgcNFRxOAKtAecYK5G7d4nMMHPAgVnNOGY3g4WNYiGhQ6Dq5S1QAX0uIytJ/OlHLWmovx4WuUZY8r68TR6tEBBDW8me+hu5VzXwVWOrcsYwFiOOKwFp+rTm4WqvVUK2zKVYT9WZT83krVXG7RmGEMGZDrfLE0Ju7vid6z74H5+xXiA3XFJgbBQyszs1S2UBNAVNgjylgYHWPLahNxxQwBeZHAQOr87NWNtI9ooBSQnGDElQyC7XXbaPT7kgDqG63I82f2uvr6LY7UpLfHwzkqzSckqZTBKl0nWpJf5YyX5MQlaBTgalCUP1KkMvH5Fifr+oyTQlhpSxesjnVVUroKk2hEOh55PWu3L/ownQuTnFdOuCnnK6MsJQ4N6ZzSxaA5NiBQL7Gj2cKfLmS9sw3pXK5qnKssFqNRJiGswp38yJ3wkqeZ8o1qoEBhcp9t6l88bgDwflWKzSzyv9aLcLRAmTdbHvmwaAbHcC8VKW+xTGV1HILlEMHWxXYTkBlWfJMBXTSIZpnmqq7lbORlliFRl1+Hfl1VCopdE8nDc7U+clt6ZzGvHzuep38qe4BqWapBjmQjcIwB64KUxWq0qGqYJU/E666+AC+1uWzEtLyXGycRVirx+trCV6jOBSIWq3VpKmWQNZmC61mC/VGA62FFhqNBur1prhc6ZqdzWotupDNwbpHfpfaNHalAgZWd+Wy2KBMAVNgHyhgYHUfLLJN0RQwBXanAgZWd+e62KjmW4GNYgD4GGFlGAbiQF1dXcHqmTNYXTmDtdUVrK+to722hl6PjlSW9/c0AmDEGADt+k7gqS7RSfk94VmSaCm+5qbqcZqjqoBU4aVvXqXHSkk+YauDpjyPL2mfdGtnabe6DLVkfVIizsd9KTnBnnc2etgWhVzDkmTDBq5sPXduuvJ0WWWBitrkasIzJw21fHSAjxPwOaLF6IG8+VbK3ACFwLNzFrCWjty8J05bGYK4Uh2Mc4Mogrhz7catQN1W56FLNXC5r/4aerzPUlXn57iskDMHq5KHymZTkZTJ0/mZuz997mkYOfcsndFF57B2+SK0Thx8T7Lp/SL7xuXyejDv9eeLvUPZr7kwYDayKuu1pKmVc7V6SDoFZCWTlVEBGgcgcQECUv1cFKzS2Sqg1QFYfawsMLlaqaBer0tkQL1Rx8LiIpaWlrG4vIzW4qL8TIcrt5Ufi19rA6vn2tH2vClw8QoYWL147eyVpoApYApcigIGVi9FPXutKWAKmAKXoICB1UsQz15qCpxDgaILk7CK7tSHvv0gVlZWcOr4cYGqdKb2ux30el0MmZWaFCCXlM6rwzJNMoGl6lTVvFVCVwLR/mCUN6XKxJXqwKlzp05K7hWyFm/SrT0IEEmJtsI7wiyWWAehug7pJMxLwlk2zs7xroTcd3N3qZfucW0Q5f2c4sqcauvEGU2yUuVpB0Pz2AGJCSjksno3be7Idc+7iAGCQua9SnMvOZcHzRO4PBpqFEKSTZy74ywVwFwuZMmKPrM/b7XWm3Sad2bUs8+VH8+yfOeWlccmcFtSFCQyQt2qaif1OapsZkW3qwOYDnLLOkZcN5bYM5vU55nGrjkVwSQB5mT9/Dk12sGBaZeZ68G87Dtm8LJhWaJrMhLntNORebzco+IQ1kxTH0+gUFP8s3opn8daUrerd7d6sCp7LyYwjhFHFZmPz2LlV+5JmXvAhlsOwIZBnstaazaxsLyMQ5cdxsFDh3DkyFFUqzXZ0wZW7Ve2KfDoK2Bg9dHX2K5gCpgCpsBGChhYtX1hCpgCpsAOKWBgdYeEt8vubQWc4ZCAT82CKe77+tdw8sRxnPzuI1hZWRWo2qU7dUCYqi5Tz/PEHegcqCz/J5AlTB0MmKeqUQDSRIpuVEJEAVyEqT6L1EUAFPJFpRu85Fyyazu7smvnduZYihOQmZczmZq5+9CDMoI8B/q02Fy7zE8aMBUSRxlu6qCwnxjHR4ipj0+yWT3wEndkIa9VwKrLYRVwKnB1Ao0nwHjSFMvHBIh+4sRU6ExgTQcwH9PnHLR142AJ/GY3n+m62fMEhIq/p2++odLmm11B6WZ/HGszJr3Nnt03adID8hBXbd5UZv4pAauCVoGTBJVxLN+X6XZlwyjXRErgJmMFxBXr4gl8HrC4o8eqmzQ5G2oTsdQ1VXMN0whZhwOFreKWThRYS3QsyTrfB6Vx7rydZLu6plm+SZeLENB96p242tyqWqkqQI0rqFQrEg/AvezzXqkl58GGV41mE61WC1ccuQqXXXE5nvjEa0UP7xrXvF9qpbm7djMFTIHtUcDA6vboaGcxBUwBU+BCFTCweqGK2fGmgClgCmyTAgZWt0lIO40pUFRg0uxeclPv+/q9eOhbD+Lk8WPorre13H8wUMcfy9d9WX5KcDXCcKCNqQhR+XUw7CEZKkzla3wZvzSMEqym5f0eTHpXqrpPIynlJ1AjcBK4xrsrsZaybVdmnjdPIkgVGKbOw4kDcdJhvtiNXqCtHFcQwZX2e/jJZ3w5uYenhMJ0ZQo4LDhWc8CaN7eaRAP4UvTNjpHsVee4TBKCPoWrWUKY6uMRXJ5sobHW2ejy/Le0gNUNwOxmj5/vmS++ZH2ydj4+IHezsoy+Wtf80gpBa0VL8V0TKc1FZfm9gnaGwBbHoXuLYFUd1BI7IW7WJN+fBNjD4QDDUXHPqub+pnEBzFPVvcN9nDtw3f6juzYfv4xR93EUVsCGVrxLFECtJvuasJhOVv8a2fP1Og5ddjmOXH0Vrn3KdVhcXHRrpQ23pp3U57sydpwpYApspoCBVdsbpoApYArsjAIGVndGd7uqKWAKmAL8B+bmNi3TxxQwBS5KAQ822YTq3nu/iq/f81Wsr61hfWUFnXZ7AuHE+ael6oSmBK7SzKrXQ6/flXJrulk1E9U1lBIYSBDpGkqxBNtlpnKwvrzal1CzmU+eY+nyN4ugjHBrU3hKqObA1zRInQauxfP5XylSll8Ao8Ws1CJELR6jsHQaehYBKr+ns3T2vBNXq16TeihUTQRIa95sIq7LIoDOx3oevwbPF3IW4x8uavNs14vG039e+33Br1GlmjtZCdu5V0Jxs7rvCTHdXhHoysZUDlgqjJxuOuYd1pIH7BzC4mB1bmt+OMD9zbvoz/2aZYUc1rIkzRb3YTGnVb/Xsn+JnmDpf6Wi97iGZrMpeau8c78TwAqode5XwtWl5YO4+glPwPU3PEOcrBwz5203U8AU2F4FDKxur552NlPAFDAFzlcBA6vnq5QdZwqYAqbANitgYHWbBbXT7XsFtMQd6HW7uOerX8G9X/0KVs6cRm99Hd12RxyASqbGUlbdH/Qw7PfR7fbQ6XTEoTqBUCMBiUUn6uz3XnDvNPSuVA+e6OKTEmkHSP3xsy5U35xKjnVZngRZWh6urkIPbmdBrD9n0Z2aukZROQTNs099ub9moc5CUf5cnPPZEHXSeKr42lyXlA25nIvSOXyTdKRxCyxPz+Gtjno7Plvy2sye69F0rG45bi7VBiXuft28QzmKNBqAoLUSx1pa70CqwFY6QN3PLLmXJllRrPsBk/gDD7NTOoOnGqY5B/ZwKB8S0InNve33uIfcXAfu3+Ie83suH7OLqWDjKn4YINm/zl3LDw7oXpXy/4VFNOoNxFWFxCVGEQRlca5W63Vc+9Sn4Rk33iSNrXQ/7/tfWSaAKbCtChhY3VY57WSmgClgCpy3AvYnzXlLZQeaAqaAKbC9ChhY3V497WymABVgCfT9930dd3/xCzh14jhWz5zBqD/QHNWgLO7JZDQU+ErY2uv30O91Mej3J02oJAuUkDBxTZl893rNGfD5leLKizVHU0qjvQNRHIfaOGizUn4P/s52B07Ks+lYLUJXSVF14HVqtSXOYAJK4fNSNwHDG7lWJ+5UzfXcyJmad6UvZLFSCy3/513zPTXrc4gRoxPczxm19OMqDF5g7laErZgVu8EW3wisavTpxhEBxVOcrxP2wt9ZvLa+arJmkoorebACVwWcBohDhaqEq1FMIBmL61PjAZhzqvEABKuh5LMSaroyfvdBgay9ywX2Lmzq6jNXJTbAuVgl3qLfl0xWfrjA44tRDH4/FoG+OlW5p9VhnTdT883WxMFaQ7NFuLqARqOFKiMCgjLiSg2D0RDNxUUsLh/A066/Htc9/XqJQ7B/hFz4zrJXmAJbKWBg1faHKWAKmAI7o4D9TbMzuttVTQFTwBSwKADbA6bANitAmHT8+DF87s6/w7e/+U2sr65g0O2JU5JwioBn0O9KyX+33UanvZ5nqhIySUMqyUtVd6WHjXS4Fh2hxZL/yDXyqVVriCLNxxTXqVA1Ok7VDViEeNNl12SAhKm+HFubGHkoO+tYVWao5y+W00+X7fsmU37cOhe9Tx6buE5dcyqXu6qPs8u8b8ilrynqUISz/tziTnW5n6krTdcoADYEG01puM1Lf5b79dGDpuc38q1iCWT9XWk99yVhqubvVhxcVVjvm2ARtBJqMneVwJXPiYOVTlO6Y7k2pZKsr+rtmoQ5B6v/WbJYB8wO7rv7AIk0ZNPsYD9mD049xJ+CreJeJRTWve2dqxwXm1s1mi0BrPVGCwvNlsQDSOl/JUZYqeCKI0dx87Ofg6NHj8oet5spYApsnwIGVrdPSzuTKWAKmAIXooCB1QtRy441BUwBU2AbFTDH6jaKaacyBQD0ez189atfxd1fuEvcqt31dclHZd8eAsXBcIBut41upyOO1V63gxEbWY0ULgmclLL5VJ2qDjbRvaoORLory+IazHMmXfMe6fheyEQljJIeUoUogNkcSzpAPbTi2f3rFWxpFMBGUJbjKEJVDzk9NBV3aMGt6svFiy7UjRpQsSEXJ7qRW9WfzwPd2SgAwmiJASDYk2xV5np6XVNxsuqYp6Ol9bGZ5lsXsZuny/PPfT6/nptdajvArPJOHcv09SY5uQomCVUJTDW7VBqcsSGUK7cXkOrK8AnvCTG9k1UyWN0+kTUixB5noneea0vY7SAr9zqjAbjvfZM2vm94rO5z7nEP+7WR2sRVXRaQK/tTxqPfczylgOOKxakqsQCtBSwsLElzK7q5CXfp7m4tL+FpT78e1z/jRtTrGglgN1PAFNgeBQysbo+OdhZTwBQwBS5UAQOrF6qYHW8KmAKmwDYpYGB1m4S00+wrBZw5zwGgaefmiWPH8JlP/y0efOABrK2uYJxq5/TxuCTlz71eG22W/3fbAmGZr0pnpZSwEzxl2thH7z5f1Teq0vxTOgcrFQVIBEZBHOfNhoouRXUl+nzUYkZqAVqVtAxes1T9VwdT5bVng1Vd7LGM0QNWKQUvOGzTHBDzcQWl4iqVsv2CO7WYs+ocqWeBVSWpE1DrnbKFx3juvEGVa1o1YhQAS81HCqwlVmGDRlVbOTsvZGMXz31eUPScEQMXcvUNjnUgnpSSq68/qrOUtxIm66wANRKYGscuUsLtK5+7qnEAGgugza30K92shJxBKZCzeuDtIwHyr36NCL4JvYd0rg4wHA7Q63QFiDODlR8qyPgcEIaM0+1Pn7XKfcn96RpUMbJA8lfDUGINavWGNLVaXFxGs7mAZrMhY2TGMRt1XfW4x+GZz3oOjlx1lQtLmLiwL1F1e7kpsK8VMLC6r5ffJm8KmAI7qICB1R0U3y5tCpgC+1sBA6v7e/1t9hengGdThHV0yxVB0je+dg/+7tOfwvHjx9HtdgU2shlTMkoEpLbXV6VJVb/bFtDKsmiWqPtSdsLBYvl/3mxJnKVlhIGWYVdrVQGrdBfSrec7pivzVHjmnaZqWp38fLZrVZ8vll/7UnEp8y6U/k8UY1m+At/pCIDpx4pxBrnjtAhJHejM57yBW1WnNAGrRbcsHbJF7SQGwDtVGQVAsOqcwCldwLzeDFz1o3H6igAAIABJREFU/tUd+YN0vMVVSwTXj95N4e8ErvpIAMYBVCpVjQZg3qpvYOUyWQWouvzVHLKGdI8ygkLPN4l9KEQDZGPNF05G8r5IXCOrIQErP2RwoDXNXGQDs2DLRLXOOZ2PtZS7VcW97ZyrEm0gcFgbctUJVxdaWFo8gFZLM1cJXyn50vIBfM/NN+O6p98gMLm4x3d0Pzx6y21nNgUeEwUMrD4mMttFTAFTwBQ4S4Ed+TvW1sEUMAVMAVNAYMV0TayJYgqYAudUQAvHFfZ5ZyJBEoHp5+78DL7ypS/iDBtWDYd5h3sCVD5PsEp3Xr/XkWxVgr+xz1Odcqx6kJhi7Mr1CbSiMBaYSkhEuEr4pW6+ibO0mFMpDZTOAVY9aC3GAAho8ueUMnnnzFVyqxrNNKaaxAEUIgwKTayKYJXZCD42IHe9zmSv8nl9Tq95rigAD1UFrEpu50jcwD5iIRsnbtgbRQFsvuzn5T7dYtds9muWPlJ2rd/0tvWT59ynmx+gO5iAUdae/4nzU0vpCVO5x+JYoT1/1rxVzVSVu8BWzVktPu73UBG4e/2Zcyvfp9pEjOtFmEqXar/bFfcqs1fpNJ40tOJ7TEv+ZZwlzQuWn11ztoBAld9LPECIQMZcQaVWQ73ZwPLSskQCMB6A0DVDCZVaFdc+9To86znPxdLS8pRUsl7O5XsJIttLTYF9qYCB1X257DZpU8AU2AUKGFjdBYtgQzAFTIH9qYCB1f257jbrS1PAg9XiWQhW2bTqk3/1cTz04DfRbrelSzr/yKEzr9ftYX19Hd31NfR6HfT7PWnaw5JoKaFnLqUA1knOJIEqf+ZNciSDEHFclfL/at25VQv5lrMAMM9G3cqtWnhu1rHqG2ApfNOsVinJdxOfcqtKmf90HADL/jfOUZ0Gr4JNC5DWN6ji+fz1vNNUnKscgfSxmsBn3zSJMNXfCVfFrSouYNU2h5yFkvjz+XzpYuHqVue+lD+AL3Y8fs+6WFkHzEtSIi9xAAEdqhHiSoy4UtVoALpWnXPVg1XvVBWQ6R2tDrpy3/jYAa6RjwLwGauZcxBzPXz5f7+rjtVen1/7DoZz74+nIgskmgLugwSC1ByyEq6ykZbGFQRhJK7bWotxAItYXjyApnOt0gZLKHv5kaN4/gtuwdGrrpb310QbA6uX9hvSXr2fFTCwup9X3+ZuCpgCO6nApfxduZPjtmubAqaAKTD3ChhYnfsltAnsgAIeGuUuTgcF77//fnziYx/ByeOPSJm/B4TDwVAaVq2trWHQWZeIAEKklHfn3iOElc7phZzSMVI5h4BVZlsGCovq9bo4Vum+mzSZmmSoekk2KvkvOls9sM2Py/MrXbMg58ydhXgKN9W3OhsD4H/2EHPWZarNuVzGau5Q3bhZFY/10NVHAdDiOWZOqwxgLJmtmq+qGavSuMo5VkcEeIwCyOMVJkC3uG2KzuPHejuVcLHl/pf257POmXX2k31DQEr3J6Ek3arMKiXIjyoxorCiwJIgNSirS9XnrLKZlctb9WX5XkddG93bzN0l6NZ97h6T9UrR7/fFsSpfhz1xHItrlV3fXASAwM8y4b5rXuUc1XkjK0YCMGvVjZNzqNTqAlaXlpbQai2i1miIoxVBGa3FRTz3e1+Apz71OplPcZ9v9OHJY7037HqmwDwqYGB1HlfNxmwKmAJ7QYFL+8twLyhgczAFTAFTYIcUMLC6Q8LbZedagY3AKoHe5z9/Fz79t3+NtdOnkAxHMscsSTEY9NDutMWx2m+vo9frSbZqmjBflQ5VbVg1DVWzPMOU5wmiUEqya9W6gFVCL2kalDenUkk9HNosR3XSXV3//FKnHkurJw2svHtPiq8L4M1DziLszF2q3q3qvhYzUf33AlnFZarOUQWkm0HVAkB1cQA8vnjtYvSAOlZHCu5cE6R05OIARF/CvEnzqkmcg5xxCqrNbs686dNF7NpLdZZexCXP+RLvos0dzfQjuzgJAlKJnIgJ8WuIHFwN4whBmaX/ZQRlV/4vzlDuy0jdrqHGBRTdn0Ww6r/XaIBUgKoHrcPREPwAgu+N/qCr7w9+6CBrrnszzwwWg62CUO+ypltV7nJ9/Z5u2zCuSr7qgQMHpJEVowHCSkViA+JqDTfd/Ex8z83PFBd4ca34eQYZrt1MAVPgwhQwsHphetnRpoApYApslwL2Z8t2KWnnMQVMAVPgAhUwsHqBgtnhpkChu3oRxBAIffITn8BX7v4COisr4pzk88xQ7fW6mq+6to5ue01ceT4GgGXRG0FVAUrO0cnzEGxV4gpqtYZAILoI86Y9Dn76xZmFqrOwtQhjA7oWHWAtgip5kBEAG9AlLcufZKxu1LyKL59tXJWX+4NAdXOoynnLawuNpooAVlCojwGgY1XcqnRAamMkca06qOodrLxe0UW7GzYyC+bZ2OyibtuSAVrGuFzKs4K5L4JA4SizfCUKoMoc3wrCOBawGkYEq3SuepjKTFMFrZK56uIAitnD3omdO1fpIGb0hTQaUwfrMBlh2B8oWO13JX+YzmPN1pUw2BysknjKXi3CVd/AagasRpWafBBBsMos1XqzJfmqjAIoRzGefO11eP4LXiCOVr+veG5zrF7UrrQXmQJ8b9q/7W0fmAKmgCmwAwrYL98dEN0uaQqYAqaA+0fkRf6r3vQzBfavAhtBF2aq3n777XjgvnvRW1tzzXeAEcFqt4POunOsdtt5vqo4VZ1bVeCTODkVOHqo6svUCVIlBqDWQLXK7EttHESQxR5Hsy7EqXxVB0eLwNW7CrcEq4XXFVd7M7BaBKwerBazU3PQeg6wyvnMnmsCVjVztuiILboiCeoUrLIx2AijZKSu4CxDyWWsnk+m6mOzu32gwoVf7VzsYqs5cu2L8QeaBKzu5SiIEElTqghRtaKu1bgqTawYRxEFoXyVSADnXPV5q5pt6vakA6G8zgSoKgCXvFu6VQlWHWSdBauM0hCwyveDT1otBzJOmXvZuVXFaavuVWm25p2r4rqNpYEV4wyWl5cFrDYIVhs1GWc5jHDV467Bi1/yEhw6dEjOzTHxPWVg9cL3pL3CFHDvT/u3vW0FU8AUMAV2QAH75bsDotslTQFTwBQwsGp7wBS4OAVYys7SZO1/pI6/E48cwx2334aHv/MQuuttddplYyTJEB3GAKyuSbYqowDY+ZzOSslVleZVCp8IVvV1mkPqASLddSy3rlZrqNXqqDgXIbMuZ0v1PTxlGb+HUBs5WL071QO1YvbqRjECXikP7CZZqmc7T+U5+HL/Sal/8TV+bkXwWoTJfH4zuDr7Wpb4C7R1ehJm0ynMbvNpOkI20ucnEQSqrV+7i9sFl/iq0rmzVf0aXsyVtgKrY5dZ6nX0e4B7Wh2rdKbGAiajSlXcqoSTWu6v4FTuOUiNNGOVsL/gWPV704NV32DsbAdrinSUSMYqm1cxOoPu1eFwIC5kf9M9G+ZQVV2rbGDFplVluXNMJYkCIBwOJAqAecSMAVhaXsbCwgJq9YYeFwQ4dPgwXvLSl+PIVVfl7myFztwjk4ZWF7MG9hpTYD8qYI7V/bjqNmdTwBTYDQoYWN0Nq2BjMAVMgX2pgEUB7Mtlt0lfogJFsOpP9Z1vfRsfvuNDeOTh76Df7crDBKSj0QDdbkfAKuMABp22gtXRUJ6XHEmWRUvGagppziSQMMvBH8FqTPcdu5zTsVpjebZGAXhAOPv10QSrU5mpAizPhqebgVUPSz3U2wysbpS9WnyN/151cw2RJK82EZewgdXNixG0sl6bQHkA68G6glVmk0aS6TsNVl226mZglVmr4mYNpvNKXQOr6YzVSVMrAa7DkWtexYzVzcFqiRCVZfwuW5gwmP9NgVXJiY0kZzVgLnG9LkB1cYk5q4uos4FVSEBbxoFDh/B9L34ZHnfNE/L3k4HVS/wFaS/f1woYWN3Xy2+TNwVMgR1UwMDqDopvlzYFTIH9rYCB1f29/jb7i1OA5frqdtTXE8Tc97Wv42Mf+TCOH/suRv2BNFsnMB2OBrljlWB12O1IxiobV50FVjdxrLL0miC1Vq2hWms4xyrBqjrqNnKtFt2Om7lR8yZV5SKommRZzp63CDaLpfgXA1Znna+z8QfnAqvTUQAbOFaZtTrlWNUSdD+Hom47Eg1wHo5VMU0+CjcBq87RLPmlLgagTAconacEq86x6t2q/CqPb+FYlaxVX4rP7F6eWmIdqL3m5koOrgDwSS5uWgSrg744Vge9/oaOVQ9WJ45rulYV5JYJXINQnKgKVpmjylzi2hRYbRCsRhHGpRIWlpZxy4u+D9c+5SkSd+Bv5lh9FDaenXJfKGBgdV8ss03SFDAFdqECBlZ34aLYkEwBU2B/KGBgdX+ss81yuxXQTuVFsHr3F76IT37i4zh14rg0piJYZWk63akSBcDGVQ6ssuSZEQGQzuhsXuWbNU2iALxjVQBgUEalUhGwSsdqzIxV6cR+dhSAB4aEch6MbhdY9QDyQhyrxXL+ojt1Q3DqmnVt9FwRxBYBb9GxKqA6GeWOVW2M5KMAFKwWIarXZ7+B1bPfDROwXmZjqjBWt2pckSZpzFhlLABzVyVb1UcChCy5ZzxAJHmruicnjtViFMB01qrmq/poAH5lbMNwOJT8YTpWNwerZXGaFvd0GRoFQJCqMQAaBcAPJJijygiNomO12WoKOCZYbbRaeO73vgBPv+EGeY9NgDvf4xYFsN2/Oe18e18BA6t7f41thqaAKbA7FTCwujvXxUZlCpgC+0ABA6v7YJFtio+CAt5KqH/CEAzd+enP4FN/+9c4c/ok0uFIoCah6aDfRbvTRnttXaIARr2ulDwT+DFjlfCVhHYqY9VFA+Rg1DtWa3UBq5VqxXVg3xysbodjdQKZJhJ66Onhpm9I5XXIoajLWD1fsMrjmLHqz1OEp8VrynFnNa+aRAEQrDK/llEA2shqiHHiGiYVmledq/nTo7Bppk+5g47VjcCqd4AKWGUDKzpU44o4pQlY40pVnKB0rXqwKqX2zDFlnqk4XSdRAXnzNNcQyu8TaViVqMN4NnuV74s+HavMWe2rY1WyiN0nGHpOjQLIs4QLGaserKpj1TlXo0giNBYWFrGwtISlxWUQrHJObIBVqdXxzGc/F9/zzGeKs1VjAPi+NrD6qL8H7AJ7UgEDq3tyWW1SpoApMAcKGFidg0WyIZoCpsDeVMDA6t5cV5vVo62AZopqAyt1m/71J/8rPnfnp7F65ow4VumoI+Tr96bBaiLNeQZ5FAAzQYuOVcYM8Ge6L2fBap1gtd5AXJmA1SL8LJbub0fGqlexCCE3A6tnuUwvAKzmuasFx+pmYHX2OrMZq96xql+1edUsWPXn3i64upXjddNr7CqwSndzIHuWZfXMHw0j51aNCFXVtcrH6WbdtHnVJmDVQ9QiTJ11rBK20rHqm1d5x+pGYJVAtJixGhSaV01cq+pYZck/naitlgOrS0toNlvyHqJjlRmyN37PM/Hc5z1Pslc9WNUcZc0wtpspYAqcvwIGVs9fKzvSFDAFTIHtVMDA6naqaecyBUwBU+ACFDCwegFi2aGmQK4AYepY4I6Hgh//6Efx+c99FutrK+JYLZdLkvE5C1bpWCVAIvCTKAA6Vn0UAB2VyCSbtejS8xmr9XpDowAErCoI2yhfVdyHLkPTO/s2+nqujNVzgVU/91lXqsBPaKn3RiB0s0gA6jDrTp2NH5gFrh6sCrRj6X8eBaDO1fMBqxOX4sVt8fkDq3QGT//5LU2gCCxL2viJjtWI+8wB1jiuiiO1fJFg9VyO1UkUADNWu+i7jNXNwGrRscoYAm1eVSpEAahjldmwBKvN5gIWlhaxtLSMVnNBIg4kUiCM8Ywbb8L33nILms2m7Fm+LwysXtx7wV5lChhYtT1gCpgCpsDOKGBgdWd0t6uaAqaAKUCI8Si1RzFxTYG9rcDE2aZl/Hfc/kF85UtfxPramjgk+ccNoVCv10Wnva4Zq90uht22a6qU5FEAmbhUU8hXQkkHVv012KGdJdnesSpl2oRceWd0/VNKYJPLVi0C12moCkhfoVKxnJpAim5FPjZ53J/Tr+Qs5PQQdMNyf6jrdhINkOWgdaNyfjn3eYDVIqhluXYR2DFWYfOMVY5lunnVjv76kwZSM7fZblUuGmGrd9LFuW4VrGoDNv2/gBxUShQAYwBcxqqAVUYCEObHKBdcqeJcLf4cRghdBmsR+k+tERtVzUQB+HgAwlU2duv3uxIFwHziDaMAJBKgpJEAUPcqIwwUrjJrlR86EAIHKEdng1VCVsZpELxyPtc+9Tp830teikajmesgXbfOXqG9/UvNZmcKbIMCBla3QUQ7hSlgCpgCF6GAgdWLEM1eYgqYAqbAdihgYHU7VLRz7HcFCIQ+eNv7ce9XvixZqsxOFbA6IljtoD0FVtc1T5VwyWWsZuNJYyWfNeoBIgESwao0r5KM1bpzrCpYLcLPjcAqn59qXlXWDMnZux6jpeDFfMzZGACeb9ZVWgSrm7lUUZpA0CKgLR5fBKtnRQs4ADj9uLpi87voqU2Qzs5YVbBahKk7Clbdm2YKjApYLXzWdR5gdRZ+X8h7cVOwSldqRNdqBXHExlWMA6ggDGKUo0LzKteoKoxCbWJFIMu4AAGbEzd1EawWc1Vn81a5bpKz2u9g0B8IWB2NhmdnrLr9y0gAzkGuJ1EGhKsT1yqhb4lNuKIYrZZ3rDIKYBHVWlUhbBThmic9GS/9/lvFserfUxeiox1rCpgCEwUMrNpuMAVMAVNgZxQwsLozuttVTQFTwBQwx6rtAVNgGxSgy+62D7wP9917DzrrBKuZNKTaCKyOem117CXMVs0ErqZZAslWdXmtRcBIcMSy5RysVuvyc9GxWpyCePik+Y66EC8UrDJEoAjFiueZzVfdyLG6cbOqTCMO3Pw2gqazjtWLBauzjtVJ86ppsLoboOpZW28GrM4aWLfaqhfnXJ2CIbJfCCfLQZQ7VjcDqz5nVUAqs0zpXC2AVT2Xgv/zBauzjlU2ryJY9Q5nBf4F8O/AqnesyocC3rFK2BoEDqxGLmN1EUuLS2i2HFh1xzz+iU/C97/8FVhYXMzfM9vwa8FOYQrsSwUMrO7LZbdJmwKmwC5QwMDqLlgEG4IpYArsTwXMsbo/191mvb0KtNtt3Pb+9+KBb9wnYFW624/HGLEZDx2r6+tYX19Hr9fDsFtwrDJTNc3OC6xWq1XUqjVUaw1EcfSogtUiFDsXWN3KrTp57rEEq0NpWkXH6kbNq/zK7zWwOrujLwa0ClCXKIAJWI1CulWrZzlWNwKr8rqZKACO43zAKj9s4HqJY3XQxbDgWPVgVfdiwQ1bBKu5Y1XjAAh6i2C10WwJOF1eWp6AVclYDXH0cY/Hy1/xShw4cNDA6vb+arSz7UMFDKzuw0W3KZsCpsCuUMDA6q5YBhuEKWAK7EcFDKzux1W3OW+3AmfOnMEH3vcePPStB9FZb6PEsnUHVrvdjmasrmvG6rRjlaXrGTaKAuAYCf8Iu3LH6gZg1c8ld6eeh2OVr5mKB8ijASZRAJuVRM+6Vj00KzpMz44DmAar/nk/x/ycronXZlmus8eztH82CiBNhlNRALPNq/w5/NeLAZDbvX/y812CY/VCxzQb8TCVsZpHAVQRS8ZqVTJ+N4sCIMSka3WjKIDtAqs+b9g7VmV/lieObHHaEq4yd1Vct+qiZRQAXbWNRitvXrWwsJRHAZTCEFccOYqXv+IHcPjwYQOrF7qR7HhTYEYBA6u2JUwBU8AU2BkFDKzujO52VVPAFDAFLArA9oApsA0KnDx5Eu99z1/g2MPfQbdNsAop86djtdvriIt1K8dqJo2rNP+zmLHqAehGYNXnWPKYYiYqowBmH/MOVIFppcyVfE+aVE3yVi8MrHpAem7XagaKMgthOc7NMlaLzxVh6HTjqwlYZV4nNVen6rkzVmcdq+cCrFs5XM/12vPeYtsAVovNqM513Y0yVrfDsUqQWdxz5+tYpWuVuar9fi9vXuWjAGbBqmi+iWNVmlf5O8FqFKFeb06B1Vq9Js2r6G49ePhy3PrKH8CRI0cNrJ5r09jzpsA5FDCwalvEFDAFTIGdUcDA6s7oblc1BUwBU8DAqu0BU+ASFPCw59ixY3jvu/8LThx7RMAq4SYh33AwQLfbBqMCGAfAKIApxypzVbeIAjgLrNbqqDJjNY7yBkEeovqvRbBaBKx5ef95gtUirC1KtFXjqo0yVBWcbhwFcL5gddbB6kFr0bEqDcGYV5uMcrA6HQWwOzNWp6EsAfRE7QvJWL1QUDy77XO47qIAtHnVxo5V36AqjwNgQyu6VssaUeGhv3dFnw9Y5fpJFMCQzau6GPT6efMqD9+3zFidiQJgiT/HUQqjabC6uISFxSXU6nWJASBcXTpwELe+8lW46qqrpj6kuIRfDfZSU2DfKmBgdd8uvU3cFDAFdlgBA6s7vAB2eVPAFNi/ClgUwP5de5v5pSvgwep3vvMdvP+978bJ48fQ63Ryx6qA1dyxuiZgNel3pakVISDhK++bNa+aBqtV1GrMWK0jijYBqyihPNO4auJG1aZWYlotT1yu05EAxLJnO1k3AqsbNa46H7Cau3Jd1MFmjtXZ5lUTmDqW4Wizr2wqv3NrsEp3a5pPZeczVnUeU7cZkuoh+fns1G0Dq6XyTPOqigLWSgVhGAuMDNmsymWpClwlWA3OjgLwcRJ+zQlPi3euvTRyYxM3OrwLGasEq3Su0rHK1/CmEFqbYpW4iaccq3xsOgpAXKsuCqBGx+riApaWlrGwuIw6wWoUimN1YfmARAE8/vGPN7B6PpvNjjEFtlDAwKptD1PAFDAFdkYBA6s7o7td1RQwBUwBc6zaHjAFLlIBD1X59cEHvonbb3s/jh9/REqYmbFKYMqyZslYXW9jfZ1gtYuk3xOYNHZglTCwGAUgQDHN8lERJsXVCqpxDdV6HSxh9mBVQOnYAyd9SdFpmueuCohSsMqbNika549NyrbPBquz8myUsboZZJ2A1kkUwFbHsunXLFDdCrDOZqymhHQpHatz0LyqNFnjzbbghThWL3Qbb5mxGoQIowrCmFCVzasqiOOqNkxzTlB1pirgZ74qHavFjNWNogAIT2fhqkQ4jMfynvBRAIMBowDoXO3Je2i6eZXu43I5zMGq/Owcqz5jlU5U7nPOgWOt1ptotVpYXF7G4sISGo2GgFWUy2gsLApYveaaa+RYu5kCpsDFK2Bg9eK1s1eaAqaAKXApChhYvRT17LWmgClgClyCAuZYvQTx7KX7WoEiWL3/vm/gjg/dhhPHH5Hy/1mw2l5nFMCqc6xOwCqBqkYBEC4pYNoMrNYqdVTpWN0GsCogKphA2McCrI5Bh6nmrBbhKjdRDmtnwOp0nqpqUzx+I7DKKICEd8laHWGr5lU7uoF3CVgtZrLqPlA3akinZ1xFFBGsxuJaJdD3YFUdq+pUzZtXhWxwtXkUAK+1EVj1blU+N2QUwKCHfreXO1aLzc78BwQXClYrtQYWFhawuLSExcVlB1YjgbP11gJe9vJb8aQnPXkqYmNH94dd3BSYUwUMrM7pwtmwTQFTYO4VMLA690toEzAFTIF5VcDA6ryunI17pxUogtWv33Mv/vLDH8LJE8dzsJqlzFjto8OMVQGrawqK+j3QWUnH6gSsJq60XeEhXaylQhMqOlZr1YZ0MidcnXWsUgvvQDwfx+p2gFUP5DZqYFV0mRYzVotQtQhZPSyddaxuB1hNkiHGCaE1y821pHznYwC4YOpYfTRdqRfyHpkASzo9g7PAalyp5Y5VdasWwerZjlW6RYsZq5vFAUg2rosBELA6GmLQ76J3DrDKsv9SUJYpyrVKPgpAG1d5x2oQxfJ+IVgVx2oBrAYxwWoZtWYLL37p9+OpT32qzHHbmpFdyALYsabAHlHAwOoeWUibhilgCsydAgZW527JbMCmgCmwVxQwsLpXVtLmsVMKEBh95e4v42Mf+TBOnVSwStxDOMoy5k6nLVEA7bbPWO2Jay8jXC00r/LQT+BjlgGuxN9HAdQFrE4cq3k2qovqLIJVD1pnowCKj5+PY7UIbL2+RWjKx3w+5ixM9c/p49q8aqNjiy7U8wGr065VhXJ5c6QkkeZVRcfqVmC16NZ8zPfPbgarQYhIHKsVRFEVUSVGxYFVAsuLAavFdWLJv3eu+sd9FIB3rPqMVf7s4wKKe/wsx2o50DiAgBmxAUpl3idRAEWwurR0QByrbNA1DsqoNZp40Ytfguuvv0EbXpVKAt8NsD7m7wq74B5QwMDqHlhEm4IpYArMpQIGVudy2WzQpoApsBcUMLC6F1bR5rDTCnzhrs/jEx//CE6dPIHRcChgNU1SDAc9dLodtNfX5c6M1XTQn8pYleZVaYJsrG5KAauFjFUC1EqtCg9W+b2UZPvc1EIPpFm36naD1dlS/I3A6qwrNXemQqMONnqe55Fzn0cUwGZgVWA1myNtAlb1utOO1R11rpYy8SR7Z/JO7+Epx6oDq4GA1ULGKvfdBYBVHzExBb9nGlh5x+qkeVUfg2Efw0LGqgerUx8MnGfGKh2rBME5WF1expKLAvCO1UqjgRe+6MW48cab8oxVA6s7vSPt+vOqgIHVeV05G7cpYArMuwIGVud9BW38poApMLcKGFid26Wzge8CBTyYu+uzn8Un/+rjOH1KwWpQKglYZROeWcdqEazORgFsBVYbtaYAVrpWpYmQA6ugs64QG1CET8XvPTjLAdpMxqo2ANJy6iKg9efI4WcxE3UDx+pshmrRsfpYgVXpJJ+4JlYuCsCD1SJMNbA6eRMVwSrdniHzUisVRGFFmqdJ86oo0jxV5qq6KABxr4Zafu+bVxX3J/fpZmCVj0sjN5e9ykzcwXAgH0j0e31xfNOx6o+Z3s8aBZCPe5PmVR6sxtV63ryKYLXZbIJgdSw3ONf5AAAgAElEQVQfXNTx/FtehJtvvjmPAjCwugt+wdoQ5lIBA6tzuWw2aFPAFNgDChhY3QOLaFMwBUyB+VTAwOp8rpuNeucVKEK5Oz/zd/jrT34cZ06fmgarfTpWma9KxyozVvtImLHKTugbZKxeFFjNJiXLm+WszkJV+bk8nrhe+bPcmVW5NVidKt3fAqxOO1M1CuBiwOqsS9ZHDijonUQBFB2r5wNWdxSqCiHcXY5VDklhPUvpQwWrsQLVYhTAxs2rzs5Y9SX1PKdfd+6JzZpX+XiA4XCIfr+Lfm/SvGorsOrHLTEArvx/NmOVY5l1rCpYjTEulxBXa3je82/Bs571rPxDCwOrO/871kYwnwoYWJ3PdbNRmwKmwPwrYGB1/tfQZmAKmAJzqoCB1TldOBv2rlCAoIjg6BOf+ATu/MynsHL6FBIXBSAZq31mrK6js9ZGp6NgdcA4gDRlzb+UrstdytTHLoeU0NU1NpIu7RoFUK3UUWPGKh2rUcGxSiAGzYQUXudew9f5WxGsEujxOcIm7ybMYwVmwWpJmz7p6xW4sv9TJmNlDOwYWcIHUpRY5j9OkWY6H5SiAkidzlj1ANmPNx0lea4lvw/HCvmSNEXCfFY6gJExTADllGMZo+SgKoEt5UqSFEk6Qsr7iDEMAyQjNq5KkGV0RaZIOOpRiigoY8RGSdkYUSXCOCshG3MMkyZg0+C1pJm3BU0V7KrmAadbUi3K1D8oIaUGXBeuj5w4kHWnmxMcc5LwIQF7qgcBuV5fdJbXn33jMaIbVz0roeTAeikMxNmZpWPUohDJeEQzc2EP8NwcM9dPnZ6T22S/0fzMecaMAIhrqFarqMRVYFxCo9nEKFZXc6VSVQhfBsKwjDAMEId1hEGU7y0/Fw/DvUNV4Coha8bohkTWeZyOJRuXYJVO1X6vK+8XzVhVV6vfL8X9WCrzQwIHhD1YLdNRq/u7HFfke+9YXVhakigANrIKK7HsLTbmetazn4vnveD5iAlbLV91V/x+tUHMpwIGVudz3WzUpoApMP8KGFid/zW0GZgCpsCcKmBgdU4Xzoa9KxTwYPXjH/84Pnvnp7F6+nQOViUKgI7VThvdtXV0usxY7WHoHKuEkVnq4OoGYLWYjyoZq7WmgNVKtSLl2L7rOoUoglX52ccEONDqYaucs6QQ10OqYtn2rGOVAFXKvAk5BVB62KfgkOcRfEuoSljsoOAwGeV5qQqNz3asepgs4yDvHI0U9gUBBrxOmiHAGAEPSJnNynzUEkaEXgScJTat8k2Q6ITMkI4GGKcjgZTJUKMAssTB1nSEZJwgGBNw8hwZGNM5Ssakm4jBSAV1/05csgojqYtA0ozwmPPhTxMIm7BJUhigRGAqEJDfeajqjy3LGIOAEJcgmusGlN25PAMlZ/UAFCVCWNVXni98TQmXg5LonOkUcjBLSMkHOO4cbhKCu5L7MNi4MZPuk1DgaBRXUJYs3xBhHGFx6YAA0GoUS+4qNQjDyOX98nUllOK4EBWg+8brSe34YQLPUcxVTdJEIesofVTAasllrG4NVqt45rOfh+81sLorfq/aIOZbAQOr871+NnpTwBSYXwUMrM7v2tnITQFTYM4VMLA65wtow98RBbyjbQJWP4Y7P/NprJ5RsOozVlnS3G230VmfOFY9WGUUABtXzTpWCSH5mM9N1TJmBaviHqxWc9iZu1JJuQjo8pJ+dboWbzmoDRS8ak6muiiLjlVxQnrXpOSuKmjUOSvEVcY3FsehEj8Fo+K6LJf1cQ+L5bVng1Vew3eCjwIFiPyZGJLnUW0JJzMkDuhmpQxBxjETqtKRSdDLY/U+zkZImdE5HCoIThKMhgMZ23icyPkGw0xcoxzROEsQEgii7LBqQbGC21MoKAiOBQO7L+7PV+o+DjEcjRCUyYXLuaO3FIQ6Rjp6ZV567WSUIIr4M89HIMt56hr6m8DdkjbbEuH9lQle9WzysGquz3JOCsHHCMpE0mPRSnJ4Oc8S172MLE38FScXVIKMoBShNA4kfzSuVFGt14Awkq9cs3pQ1biAMEQcV+S6QczvCVU1e7UclBEQqnqwyn3OyWYcD53FClflewfsOc5Hw7FaBKvNVgsLi4tYXjogGavMkB2XIPMkWH3+LS8wx+qO/Ea1i+4lBQys7qXVtLmYAqbAPClgYHWeVsvGagqYAntKAQOre2o5bTKPsQIerH7sYx/DnX/3KazRsUrA5ppXzYJVOlZHg36esboRWPUNrTwI9WC1Vm2IYzWu0LHqypwduNqou3wxb3UCTjVbdaPnfL5mEawSjHGMvIWBeEeRsBmUAE2CQcIxwsIod0OSBxKcibsyv2/tWGX0QV56TxesuDCFWCLhNQhpBSKmCMeEooJFBXBKY6QcziUYjgaSc8tzpslQICtdpISMBHekn+m4JNEFIU8ggJiV7kWSOr2RlGtOw091YurjcTkSmCxxABwrnba8Dp22HGe5JPiUx8Qs2adzVUr3U3lcnL4yQt4m4ygH1FDHoo7Vybj4OgJUlDV6YJwQXpJ8j0UrnpGgV0eoIJznoiNWtHW81p+SJfECXssBygjEscoM0kq1JhmrdMDWmw0pnSc8JYyUc5QD2ZOcc6UcIQqZz0q4GuRwVTXWfFXupyJc9c7l0Yju4wSDwWDLKAAdtzpr/QcAooHEEvCu4/MfHkyD1SYWFidRABHHXS6JA/fmZz8Hz7/lFlT4mEUBPMa/Se1ye0kBA6t7aTVtLqaAKTBPChhYnafVsrGaAqbAnlLAwOqeWk6bzGOsgAcwH/voR3Hn36ljlZCPPItRADlYdVEAkhlZaF7lwaoAJ5exKu7ODTJWPVj1jlXfHEjgknOr+unPNqvyMEqbVtGxOu1onUQF0I9a7LTu4KWMjQiOZex0emauJF5dlpK36gAs/6gjIGOO51ZglU5Ff12W7U/BrNJYABt1IOgjqC4T9wVlAWGEdIS3o2QkIJuak44mzHgdE6jSuTpEMmI+J48bSKZqwMgCunTp8uS5CcAZQyAoUR2V+c3ByRxNuvl4Lf1xEiAg0DdDKG5gunozBZgck4tmCMpjpCMXBSA66h3MqHXwM6er3gybKRn1YLd4HMHpiOONygqJpUw/RFLiNZn3yrUkLFV4zFXS+AKCdf1Zcggmm0adqMwlDTRHtVatI4qq4kzl9/Ics1XpSGX0QYlQknEBASIpuY/FBe3jJYpRABJD4Bza3qnqXava1Eodqx6sMkZDojNmMlbPB6xyPN6RXQojiSdg8yq6VIsZqx6shlGMm5/1HLzghS80sPoY/w61y+09BQys7r01tRmZAqbAfChgYHU+1slGaQqYAntQAQOre3BRbUqPmQIeBn6UYPUzn8LayhmkuWM1QZ8Zq+11dNfaaHfW5eeNHKtbgVVtvFMpZKxOogB8fuUsWN0MsIqLLyQ80wZJHlJtBlYDAXAl10CKTbTqaC4sotZoqiNT4HEPKytn0F1fQzIcoETAWAJG2SRCYDYKwGe1+mZGQYkZpaGUhQ/6A4G7tWYDi8sHcNkVV2D50CE0my20FhYQaR8pDIYjrKyu4MTxE/jud76DY999GGdOnRS3Y3mcAuJW7WE46IvTVcrkM2AkDZzGCDLmw5bRzUp44jO+B4cvv1quKy25ZkA181wBBcHiXCUkTOiOHWI0StFb76Lb62DtzCl01laAdIRKAFA/38KqLJmwcmKMEWKYlXD4yBNw+OiT8uZlXI8JjNb4AXHyyv8mDmAeVxZgnGBUSslWMTh9BqcefghZUEJ9eQmNpaOSMyszIqwn+B6PMRj2MWofA6RZF0enmbGMfJBMVrdHwrCCKK4iimtI0jGazQUEZXWiRnEkr6vEsZTOC45nJ644kogAgkxGAXj4z5mIu3mmYZsA1cQ3b6MbWptXSZO3fjcHq+I0Ltx88yqJu3DNtoqO1SJYZYwB9xYzVhkFsLi0iKVFjQKIq1XQ5BtGFTzzWc/B8194i8RtmGP1MfsVahfagwoYWN2Di2pTMgVMgblQwMDqXCyTDdIUMAX2ogIGVvfiqtqcHisFfBTARz7ykRys0j2pUQAJer0uOu02uuvr6AhY7U+BVV/2fy6wyoxV71it1ghWXVMjB+JClm8XclO9W893Ruc4CawkaxRp7ubzOaybgVVmvRKkHTh8GNdcex2OPO4JaCwuIq7VpfyfsG4w6GFt5TROfPdhfOOer+DBb3xDAGso+aKuNN5lrPqyb6+bz1itxhXRhjosH7wM11x3PZ769Kfj8JGjWFg+iFqzKS26GEdAaMpy9ISZquNM5rR25jQeeeghPPC1e3D3XXfini9/Cb31FVTDMkYjdpYfqpU0oTuVmbJjRHSMpiW0EeHnfu1f4JYXv0RKyP0YPXj22bKze8pDYYHBnQHWVlcE7j5w7z348uc/i299416kw74AVrnwOJMydZqRs3KMFBFu/cEfwU/8zM8JUNZMVb0KGz0pSNUMWWGrPqvWlfTTccsogSFGaFUifPovP4r/43/9d6gv1PDiV70Sr/rx16Hb6Ygplc2ysoR5pkOsrqzgT3/336CzuoJSiX5adcwSrBI0y15gqX+1js5ghGc97/m47oabMErH8rjA/IytuTLZ0w8+cD+ajRaOXnUVSoyL8NDexUCoG9U1rEq0oRjvzJml23g0HAlQTTZoXuUdq3y+CDsvBawWM1ajKjNWSwjCGM90UQAEq/4Dh8fq94hdxxTYSwoYWN1Lq2lzMQVMgXlSwMDqPK2WjdUUMAX2lAIGVvfUctpkHmMFPOy54/Y78PnP3YnVldPI6FilyzPVKACC1Q7BansdLG+mg1IjABIpFR/TTVkorSfMzEu3HeQiTK3XGqhX64jrNXH/Hb78Ctz43OchqjRQrbAMO0QYhYhY+izl2K6REJtJJSk6nS7aa6s49t2HcP/X75E82OXFlroIESCIQpTpUM1SBKUAo2SMqNbAs7/3e/Gk667H0qHDCCoVKQMfpkOBnGqCZMMkZnwmWDlxAg8/+E3cfttt6J4+jkolRpIOBV6lpIMC5MZStp+hLOX5URhg0G2D7Z2e86KX4YZnPhdXPeEa1OsNyczk63w3e4WdCh21ar+EqBwgZNYsXaSjAY4fexhfuOuz+PBtH8BX7vosGpUyyukIaTqEhDSwsRbnKeMJ0CtV8Iu/+dt42a235rr7ZlHiFHV5m2ScdHQS0BJ40hXJrxwR8z4JCQknB90OHn7oW/j03/wNbnv/+3DyW/ehFZVQSkbIgrFU/gdhFcNSjP/mJ34Sb33XL7nmWlryn7uQCTB5PRe9UCyrFx8xh69WZSzUW3j3n/0n/MY/eicWmy289i1vwc+865ewtromzlGJJaD2Lt7gf/+ffwfv+cP/iKU64wQG8ng4dhEQ1DIoo1JpYL0zwN9/81vxE69/EzqdAYN28zUkcCdI/4s/+X9w5ZEr8IN//3WoNOraeM01PCNQFbCapRLrwL1OGEyt+MGDOG4J+7MMZ86cxsff+x4p/e8NBxh0+UEEn+8LEBa3r8tX9WDVfyAgGauSN8yMVTqyNQpAHpOIghCVSh2NFjNWF7HkmldFdKeWIBmrN978LLzoxd+XRwHMNn97jH+12OVMgblVwMDq3C6dDdwUMAXmXAEDq3O+gDZ8U8AUmF8FDKzO79rZyHdeAQ/dPnTbB3H3F+/CyplTSEeJA6suCqDTRnttHd3OOgZdZkb2BU4xh5SwScrU6SiUzul0K3qwShBWAjvL00VHqMp71KwLmHr69TfgR3/6jWgsHhYXajE3NW8E5SUaEzwFSEdDpMMejj30LXz8jttw/31fw1KriQyRNjwaJ+LmTJMxlpavwAtuvRXXPu3pKAUxSkGkQDMjEB4KuJLK9nJZO9Mzb5OPjUb4zkMP4X1//Ac4efy7qMQKUNkwSpyqJJScp5TUZ2h3O1Lq/5of+XFcd9PNCKtNgYkSF+DiCrIcYAYC7gi9pCkUS9cJVPmYUMOyjjFNcOqR7+KD7/0L/Pkf/wEq4xEqYQndZIhYjgFSznUcopdFeOdv/Ba+/xU/IKCbN56/qCHBpIxJQCsdnQpVs7G6kxkq4Ev4CfGYbTocDHDnnXfiD3/v3+ORr9+DMB2iFBMu8lwxRmEVr37tT+Itv/BOgYv+VgSropfLPRV3M0v2A+qdKRsu04maYWnxMN7z7v+Mf/mL78Bys4Ef/Zm34o0/9/Not9uSUeubfPEaLN1/+Lsn8Ms/89NoP/JN1Op0V7OJlpbVj8mOwwC1Sh3ra0P8yJvfhte95e3odwYoVyKUpEkXxxHjga9+GX/++/8BR45eiR9+w8+i1lqQ/UyY6xty8ZoaKDG55bDauVqp9+mVU/jf/umvYtDvozsaYNDjBxEZRoOewPnzAqucq9NLwWogYJXfVwlWF1pYWFjE4tIyWq0WvGOVjbqecePNePHLXir66IcFrvPXzv+asRGYAnOlgIHVuVouG6wpYArsIQUMrO6hxbSpmAKmwHwpYGB1vtbLRru7FCiC1S994S6srhTBqnOsFsEqm/EMtgarpKtaAj4NVpuNJmpxDWG9KiDuhhtuxI+98c1oLh5GNtZS6SKcE6Dlysv5TJJkiJmNSZdouYReewV/9v/+Kb5x9xdw2YHLBAQKxwxKiGotfP8rXoMn3HC9dIZnaTrBpZSoj2lcJFjUEnKFqmVxlWrheoZqtYKHvvol/Mn//fsYdtYlm5POU7p4BdxmkBzW1TOncPWTn4LXvulnsSwZp/SUZkjEualOW9LMOIwFVrJkXsYhNlG6ghMBrFHE2AGWxrOBVCSwczQcYDwa4JMf/TD+7W//FtLhAPWI2aQZkiyRJl6lrIzOOMa76Fh9+Su0xN25LTm3PIeWANnlnLLxFZsd0UUpABFjJBmbUknNv4yRMJOgm+7hL911J/71r/9znHrom4iiEcpsNFWKsZ7F+MF/8FN42xZgtSwwmjpLMKwAXUJmwmNqmozZuCvFUusQ3v0Xf4Z//d/9IpabTfzQG9+MN7/jHeh2uzoHB759zEGztYz/8qd/gN/+tX+Co8sxQLAvl9DmWqUoQi2uY321jx9641vwU2/9OYk7KMWMYtDGV+VyhAfu/Sr+8+//B1x59Ar88Ot/Fs3FZXEEE7Z7bzHXTfaJ5hlM3sBeZ+oRhji9dhq/+2v/PXrdHvrpEMNeW8DqcNDdNrBabzWxuLg0AauVijRDY8bqM276HrzkZS8TsFpc+931G8dGYwrsfgUMrO7+NbIRmgKmwN5UwMDq3lxXm5UpYArMgQIGVudgkWyIu1YBD1Y/+IHbQLC6tnr6LMdqu72OznpbHKvDXl8ySTdzrAp7IlilW1MwJd2DkTpWa3XUK3VEjbpkUhKs/ugb3oT6wqFJk6OCUh4KEsTxznxMdl4n6GLjqWw0lAZBf/R7/w4rx06ixbJoAKNyGc9+4Ytxy0tuxbhaETctkpGARYLChFS0FKhjFCmY75qlCldTB/26gx4OLzbxV7d/EO//s/8PzUpNytoldmCcyHiYn/n4a67BT7/l5xAQDrOkn3mf6QCpWERLEknA8xOYMpNTOtFLtyK6RMcYSyk83a1afq6Npcj2MoGrBMDVKMAnPvoR/LNf+1WUO6toxaGUl0eVEpIB0C/X8M7f/B/xspffKnPkzbtPxRlL1ygBKt2VcgW6U7UWn/DUH6+l9pOmYOJCHY9Rb7bwsQ98AP/TP/+niMIe4pQNvsroBU38wGt/Em9/57s0A9bdim5Z9pZSeEswScWZopAJVJa4hmyEOAgFrP75f/pj/PYvvwvNah0/9pa34k3vfAc6nY4Czmws4Ndn3pbKERAk+IXX/QM8/KUvol4LkETUDNLgCwSrlRrW1gb4ode/CW/42Xdg0B1iHJUg6b6MRyhHuN85Vo9edQR/700/hwYdq4yy2OTm96R/2oNegtWV9gr+/a/+Y9kXBKujfgf9XorBoIuUUQAOynqNpeyfURnUx0cBnMOxujlYjXHDjQpWK5WKDG92rLv2l5ANzBTYZQoYWN1lC2LDMQVMgX2jgIHVfbPUNlFTwBTYbQoYWN1tK2LjmScFpsHq57C6cgZsXsWGQXnGaocZq21022sY9NhIaXPHKsvMGQWwEVitVqpo1poSBcBr3HDjTfjR178JtdZBZJmWkhfdlv7nwFU0p6nmcTLblCAyKocIgzLu/uzf4C/+5I+wXK1hlKRYPHIUr/nx12LxsislB7NKV1+WiENTMiuDEMOENeni1USIMhNaBTkK9JLHx5KTWUmH+D//l9/Bww8+KDEGwzQhk8Vo0EVtYQlv/IVfxoErrhZASYBWqTDzMpByc3I0gloBanRTuvnRDToYDjTblGXfBKiSd0pH7FDgK12ldHQORyOJJmi2Gvirj34E/+pX/iHiNEW1UkaS9DBOy5Kx+vO/8Vt4xStfJc7O4o3zkcZirpzdN/OiDrxTH8LBKNSmVxKPII5jBZn8vjMc4WBrEb/+y7+ED3/w3TjaKmHcT9EOmvjB170eb/35X9g0CoDX99A1DiPRQ7JdmWmbZkjB7NIEC7VlvPc9f47f+Se/goVaAz/0hjfiLe94p0QBCIh2pe2+xJ17IazH+Ox//QT+2dt+Fgv1AEmQSBRExKiEIBTH6tp6H69+3Rvw5p//h0h7CTI6fsWlzHFE+ObX7hHH6hVHLscP/tRbsbB0QJt0uQgHaulL6r0uXt/iXiVYPbN+RhyrjALoJUP0OmvodUcSBZCmo8cGrL70ZWCesd1MAVPg4hUwsHrx2tkrTQFTwBS4FAUMrF6KevZaU8AUMAUuQQEDq5cgnr103yvgwept7/+Ac6wWwapmrM46Vs+VsbpZFECr0RIXYVivYTQa4hnPuAn/7evfiFrzgGSsFt2SPhZAANc4EwAYhpHAz2EykmY9pIXiqkwHeO+f/CG+de9XUKnVcdMtL8ILXvYKBJWaNplKRrkjkICLjj4Bi0FJmg8Nh4S6ZXGJapJAWc5bajRRHrTxN3d8EHe8/31SYs3xsESfdO4n3vRWPOXm52PAav/BOhaaNay2uyiFVcRspCRAmNEDGeIoQFSJBHLymhU2JAoCjIYper2BQGw6GMvsreS0EPdtkorTlxm3zUYD//F3/y3+6P/6PTSrpL8jBFkZg1IF7/gf/pXLWCXQneRreucqgTRdw2y0xeZKBLD0j9I8KhpmYwFyvX4fURS5vFx1uo6ZVxrUcPddd+Ftb/oJXBanKA9H6IdNvPonfxpv+4V3bApWh0mCRq0m8/Zu2hGzeQUylxEyv7bfx3LrIN73vnfj19/5C1huNQWs0glLsBoGzHxVGFqEvwlKaFaq+Mc//3Z8+hN/iQMLFSSDPiqVAKDTl1EAa3288id/Cj/zjnch7Q2RMiZA+byCVRcFcOSqI5Kx2lxYPCtOYRZUe025F4pjomNVwepAHKtsXtXrJUiGfWk8RljuPyzYtHnVBo5VhJFEDTBjdVPHahjj+htvwkte+jLU6rV9/3vNBDAFLkUBA6uXop691hQwBUyBi1fAwOrFa2evNAVMAVPgkhQwsHpJ8tmL97kC02BVHatj5ogWHKserPbYvOocjtWtmlfVqjU0qg0E9ao4VpkJ+WNveDNqzYMCVtXTObkVy9kFUbqGUNJkKo6ktJ6ELChX8Lm/ugO3v/vPsXzZIbz0B38YT7vpWRgORuIkZcE/u94TIFaiACe/+xDu+dIX0Vlfx5Oe+jQ84SnXohRGGAeBAs4xUI1CdIdjRBjiga98EX/6h3+AdDgSMNnvtvHcl9yKW3/oRxDGNWQEhOUyuv0OGlUtw+bQCHTr1Qj99joe+PrXcN+9X8WD37wfq2dWpLx+efkQnn7jjbj+pptRabSQOEcrowu8q5VAzZfo093aXmvjN3/1l3HXpz6ORgyUkzEG5Rre9S81Y1WAsCsvLzpPCaa/ef/9WF9dEcdmGAaoVGo4cPAgrjxyFUZZKq8No1CclR7OKjgcYZwGaDYW8bM/8zp86ZN/hasPNHG8B/y91/8U3vrzm4PVMCjh+LFjAq05BrpW6cjlSpcRIivRZZphqXkAH/7LD+Hf/OqvoBLX8dq3vx1vePvbJQrAN6+irl6LLBtiPI4Qx3V86Yt/h199x9tQGXYQhUAyThHFMaoRowD6uPW1P4m3vesfIeuPMCql4k8mWA3CCh74/9k7Dygpy/v737fPzFaqPUUTUTTYSyyxIU1EsdegsSUxKrEkJvknNhTsGjW/qDH2GiJiiykaNXZFUYq9oVSpu9Pe/j/3+8zsDgiI7CrgPnPOnl1333qflznrZ+/33remYOxNqrxqv2N/jrqmJom5WCzOoJKlKtENlWuoOnqr18TtWwstuOrss1AuluCnIXxmrJZiRKEvbmmJQKiscUfAKsurmrt1V+VVHPu3TFi2g76b98MeexKs5rr4u5q+fa1AxxTQYLVj+um9tQJaAa3AyiqgwerKKqf30wpoBbQCHVRAg9UOCqh37/IKEBI98tDDmDLp9aVkrJaRb82jkG9py1ilA4+AK2bxkoA3jv7H8rU0z8dqlJxwliPfHCn3sipjlePZTn0WcRii35Zb4YARP0GmnuPXKezYQGibCOISggXzEalBcbiphUwuC6cuC2IxJDZszuOnIUAwBxPTp8/FAzf/CQ0NWQw8+Cis861viytWpZaa0npPyDd/zizcd/vNWDBrusA1N1ePvfcZhr5bb4+IuascgefWRgo/NeFZFuZM+wi3XX8t/Nb5Uuy0zgbfwfARx6PHWuvCoMvVZFJrKvsaAuVspBzBL+Xx9sQJePJf/8AH777VNmKfWAZM6hbEcm0919kAPxo4CNvtujuyDfWs/EKcGhIRYMSML2AWq42QpVsAJr7wMsac/3sUF8yAl0QI4GDkRZdjz733rkQwVEfdVb4q4ezMWXNw2UUXYeJT/4bnJIhkHt5C9+698f1NNsfQQw7FNtvvKPci6a+pcmEYF4EAACAASURBVNCmPKNBKOqjW3NP/PUvN+Ha0edg/cYMyqmNQYeOwEkjVRRALYxsc80mNo7/8aGYP+NjyYpNUh6f8QcmUiNRUQiprWBrWIC/sAUFmDjouBNwwqmnoZjPyzbVsXtxiUrerqUiDvjcWBauvepKPHj3bVgrUwk9cDx4toOWYhl7Dz8UJ5/1G5R8AmtTnoY4TGDlXHw4ZRLG3noz6pvrsfPOu8Jr7A7TMpF1XVnTHmuvj1xjs4oiYEYs828lmiBBudgiERNca4PlZPmFuGTMGPiFvOQUl0tFlMpFBGGAOArb1ma5GavUg65VcVTbcp/MKOa/ITeTQ11DPQSsNnVTYDWTETe2bbvYpO/m6D9wgDiydb5ql39b1wJ0QAENVjsgnt5VK6AV0Ap0QAENVjsgnt5VK6AV0Ap0RAENVjuint5XK6CcoI889BCmTHrjc2C1VCqjkP8CsCqAa3GwKiPbRHQ1YJWO1ZxXt1SwGqURXNa6uzY+/vAdjL/tNpDMEpOxgb7Xumtju51+iPW+811YDjNaWUTFUWwfjF4tlRI8eOufkcRl7PfjE9DYo6e0zasoAVWYxJH0/z3xb/zrwXHo3VwnDsqiH2GTfltiryFD4Wbr1Ig6oSJBqWEjCkOUFi7AHTddj9kzPoHjZbDHwMHYcc8BgOW0jbfz0glWbUK2NIVfLuGZJ/6Dx//xCIoL56OhThVr0RFLB624IiX/NEIpiBHCxM677Ymh+w9HU89eoHp82WaCMAoAw0HCe0lixMUA1111Of790H1ocFIUIwunjboE/fce0NZaXy2sagOrM2biqtEXYerzT8GxY0QGz2AjDFIBtpluPTHyrLOxx4DB8MNAsmsla1QgMQSs0rE64ZUJ+MXRh6B31kJgeNjn8GNw4mm/WCZY9RIDhw8finnTP0Sm4h4mNOQvzgTnFpjzSq1TeHaCDGy0xDYOPP4kHHfqqSjm6VhVIbtVd7UAbAJgwxDQ7bke3n37LVzwmzOx8NP3kfFsWI4Lz7SxqFjGgOGH4ORf/QbFUgTXsdVxUoN8Hh9NmYwH77oD+XIBjushNW1xJWcY2wADA/YZhi2320FyU2XZBLrbyLcswhP/eBifzZoBz3Ml95fFWW+/+SaiUhHlUkkK2grFvGTMJow/+ALHqnIaW4uBVWpFN6pl28sAqx4zDTRY1W/kWoFOVECD1U4UUx9KK6AV0Ap8CQU0WP0SYulNtQJaAa1AZyqgwWpnqqmP1RUVIGh6+MGHMHXy0sBqCYV8YTHHKst4qk5V+bwSYJXAcostKo7Vhu4IEMKNASfjYuobr+Hmyy5FNuvKchBkFeMI3/3+93HwkUejx9oboBzQfUj3YySwK45t/PPem9GycC72Pfp4NHTrrsbGoXIwaTVsqKvH4/94WD56NeYkKzWKDXTv1Qsb992cpFa2Y5kSoVgYcXTbQFgqYfLECVi0aAF6r7sB9j/sSKz33Y2UQ5WAjg5PjosbEAernaZ44eknMO5v9yEsF5F1HeVYVF5Q2ngRkwxLxmks0KxUChBFCXYfOAjDDz0ClpeTTE7XMQW+snBLLgcxnNTGs08/gasvuQClebORWB5Ou+Bi9O+vHKvV7E86SNvB6gxcTbD63FPIeAnCNJLCLjO1kFomimGKDTbeHBdecQ2ae/dGEoewCVRj4k/mzhoyOj939hwcvf8g5OISQiuLoYcfi5NOPXnZjtU4wDGHHoQFn36IrEVnpY1Q4DJdpwbpqrgz4aQSnWAnJlrjLIYfdwJ++otTUWQUgAqrXQys0rXKWAGCai4vlb371pvwt1v/AsdQz0ZDlpm3Zfxo8FCc+YfzkS8GAk25r2XYgGPio6mTMP7225AvFeBlsuIQdRwDrm1jYb6AYQcdjm132hktra1wHFsAPd2hi+bOxd23/AVzPp0mmvOeCKipE+/DZxyAX4IflOH7/go5VpcEq1xzyQKuZKwu3bHaDlb79N0ce2vHald8C9f33MkKaLDayYLqw2kFtAJagRVUQIPVFRRKb6YV0ApoBTpbAQ1WO1tRfbyupgDhG6MApjIKoGWBjDHTbRrRTVlaPliVcWxpkVeO1TRJ5b+X7VhlFEAOURBIFMCBI45DpqE7YiOFHaZwsg4mvfYy7rruWuSyLlJ+nyPpKVCOIhxw5NHot/1OMqbPkW4LsYDNMLLw5Lg7MWfWp9jnyJ+gWy/CQeUOFcBYKYya8fH7uPvWmxH7RTh0lxoWYuaLxqRzykGacLxbJspTRHEqYI+wlefZdKttsM9Bh8HLZSWrNE0IVoFE/iOFlaSY/sEHuPPG6zB79izksl5bsZNhVsbXo1TGzSPCVYPRCcwZNRCWfVjZHA495jjssMseMB1P8k0JZQnXUhnNj2BEJmbPnI4rxozCpBeegem4OH3Uxdirf/82V2RtRiph5qxZs3DVRaMx6ZnHkfV4lAg2VzkmmqYL0wLqeuCsC0Zjp933RD7fAtfi5aVgtZdjUW0bhZZWHHPgPkhb5iKyc9jnsBH42WnLjgLg+PyRBwzD/GkfIWsTcysXM2MA0jiBa9jiPi2nIVzbgJfaWBg4OOC4E3HSaacs17EqWcAWnw1em4FpH7yDy0dfILmpdZ6FnOOitVjGzgOG4OzzLkRrsQTPdWRtU7J228Anb03FA7ffhpZCi2TOEnI7tgkv4yJf8jF4/4Ow9Q47oVAqCcjl8+46HhZ8Nhv33XkLFn42C4HvIzVN+H6g/uAQBrKW1DAI/Tawqh4qPmbKbcuUWT6b4r7l54pjVZWYmTAYA0AHawWsOl4W9Y0Ni0cBtGWsMgpgM+w9cKCOAuhqb+D6fjtdAQ1WO11SfUCtgFZAK7BCCmiwukIy6Y20AloBrUDnK6DBaudrqo/YdRSoFkRVM1ZbVxKsKhhJqPp5sEp4VM1YzXk5OHU5ROHiYJXQ0ijHcHMZvDlpAm65+ipk6z1IOgAMGbMulX3sve/+2LH/IESWK7DTMZJKu72Dpx+8B++9MxXDjj5eMlaZ4wqT4E2G75kHACON8O7UKXj+mafx2cyZAmeZ0UkIS/eofJC6EZZKVmwFBjJf0zCw2+B9sOMeAyAFUxK1aSAxmReaIgpC5EwDD9x7D57+58PSzs5jcVzdMDjyztF6U87lui5KPsfLlZuW+9qmgUWteWy29fY4/pRfoqFbT9mXhk5plDdpiU3gGB5KxSJuvuE6PHT3HTKGfsao0cqxWrn2JcHqjBkzccVFjAJ4Ghk3QZCEcAntYgOBkSBjuvDtepzyu99jyPAD0NLaApNuWjowJU4hgeNkJG/38KH9YRYWIHbqMOSwEfj5csGqhROPOQqzPnoPdZ6DMGYWLe+ZYDWGDRNBECKxCKV9ZOGgENvY/9jjceIvT0VpGRmrhI5x6MNzXARhAsNyxCk6/u/34ebrr0XGSFDnOliUL2L3wfvizN+fh1Lgw7VsAeFGYiB1TEx7awrG3347WkutAlYN24ZlGeJO9aMUew8bju122AVFvyyZwSw2s20H8+fOxr2334y5s6cjjEJ+EwhCiY6gEzr0ffjlIsrlkoB1Pu9cd74Epn5JsCpRAF5WMlabmprbM1Y9xhcYsB2VsarBatd579Z3+tUpoMHqV6etPrJWQCugFVieAhqs6udDK6AV0AqsIgU0WF1FwuvTfiMUqILVahTAyoDVJcurCFdrHavLA6ssr8rW90BiJgAzMLMZvDt1Im68/HLUN+UEgtGnScBXLgUKrA4YhDJMeARUYRmxRAJ4eHLcXXhj4ivY+8AjsNmWW6m8UULPNIXDEfQgrGSbpvhszmwp65r6xkQsmjcPjslKJUPAJMe9CUDpFOV3Cf5M04CTyWK/w45Eny23RRT4wjlpdAVdkxyYZ2br/Hm45tJL0DJvljTTSxO8ZKNCsjZ5HdV2+JjnIly0CQkj+TmhnOFmcPKZZ6PftjsKUDWYNUtoLXwzhJF4cn3/fGQcrr/iUhQLJfzqwouxZ/+9lgpWWXw0a9ZsXDV6DCY9818pr0qsGBadnlEMeA6s2EaSa8RvRl2EHXbdDcViAa7FgjAVcRBHAXK5RkybNg1H7zcAjWaMwMxi6BHH4GenLjtjNTUcvPHay4jDotwL+XDCUFw6O9MQcRBLXq7tWRh75814b+IbiEwPh514Ak48+ZSlRwFQ7ZRxvAZsw0QYJoBpyzM3/dOPcM1lo/HO66+ie0MDWgpF7Lj73jj7/FEyrm/EKUwWZUUp4FmY9uZUjLv9ViwstCCbzSl3qMQBWCgFIQYOOwDb77SrQH1ZRO5v2WhdOB/33nELPps1XeA3D5f6fCb4nBYQ+GWEQYAiM1bpZBUn9OfBqnKpmgLNZezfqBZXWYs5VmvLq5YKVivlVXsP0o7Vb8Qbs76JVaqABqurVH59cq2AVqALK6DBahdefH3rWgGtwKpVQIPVVau/PvuarQCBXVsUwOQ3sFywmm+VEp+okrGqxuY59s84gPbyqpUBq4FRhpdYMsY8+dWXcfsf/4hMnSdwicczLILOGAce8WNsuv2OKLM9PYrhIUFkpAhDE4+PvV3A6ha79Ef/QYPhMts0TqRRXaAeM0tdF0FQkqxPwsIFc2Zi8sTX8MarryK/cCEcx1Hwj7/ZScQBYWYq2/bsvRYOOmoEen17Q0RhJA7TOE4lo5SO3Zxj4/Xnn8dfrvsj6nKOQGH+XGW8kp0ZKp7AUKCU0JY/U4VWKaIkhpFEmL9gEYYechQOG3GcXDfzWHkv/LnFEfrEFYfmhBf+h2tGj8KM6TPwm9GXYvf+e6oZ90oeaTVjlfc/c8YMXDV6NKY8+xRcN0ZqQcAqga6d8VAODKy74cYY88dr0b13b8QxW+ylOqzNnVtX14gnn3wSZ500Aus0ZNAa2Rh21PLBKmMLDIMj+8x1VYVgzHU14xgxYTrzU2MLDQ1ZnH3aT/HKv/+NADaO/Onx+MkvRi4zY/XVN97ANlv2k4ovWWM7I07YOA7w2ANjcdsNf4IDiEN2ix12wjkXXwY/DOFIrITSno7VD6dMwvg7b0drOS+OVUJTrqvj2QJT9znwUGy93Y7IFwqwHVtKtiyWYs2di7F33Ip5s2ZUogBsibfgq1wuCiAvl4pSYlZ1scpzsIRjdblglY5ixgGwvMqy2sqrasGq7bmLlVdpsLpmvx/rq189FNBgdfVYB30VWgGtQNdTQIPVrrfm+o61AlqB1UQBDVZXk4XQl7HGKVBtWadrko7Vt6ZOQsvCBUg5ut6WsVpEoZBHoTWPYqEVQYllPKq8SnJHOS4v4/OVjNWaOAAKQnBkOTYymQyy2TrkXA9uXQZhFOMHW26L4SOOQV1dM+I0Egcoi57enPgqbr72OjTX5xCnsYzrt7Tksf7GG+Own5yAbLdegOUiLJWRzRCopSgvmo+H7rldcja79VoLg/c/EOtt1AcJFPRlWRHBG0f7CamI1ugctSwTJKmfzZ6FCS++gIkvPY9y6yI0N+Tg+xxRN1VmbDnAOt/9Lg4YcQy69VgLcRRJQRLJqxgwDUNGz+/76w14+l+Pob6xSdyokkFLkMdyK25bGQevOoWpkcDpNFJO1jjCwpY8Nt9+Z/z89LOQq6+X54puVkLnJApgWAYMO4u3Jr2JKy84Fx+8/xbOvmgM9tyrv5yDxxP3o2mKm5KweM6sGbhyzGi89twzaHRtGLHKd/XTFC1lH5HThN/+/g/Y74DhaC3kZV913SYsRCiHMbr3XAfXXjoGt/zxaqzXK4eW0MJ+R4zAT087Ra6vCnLVmLt62akpo/K8Zo7Qy3Yw4JiWOEhN25TPufpGnHvmSDz/2Hg2mOHAY4/HSaeORKGmvEq0ShNkczn8v3N+j4P3HY7tttkO81oXwHMtmKThloPps2fjqosvwkeTJyD2fWy102445+IrUQ4C2HT/ypXREWrgI0YB3HE7WkqtyHoE+Y7kyRJkF/0Qg4YfhG122EkcvASq3Ne0bbTM+wxjb78Fc2d8Iv8G+C+G/x74x4Yg8BGUyygxCqBE56ovZWjUs/pvQuWsWu15q3SsMlvVrDpWTQVVJYPVguW4yGazyNapjNWm5m5oaGyAI9dswbIdbLzJZhg4aBAy2cwa916kL1grsDopoMHq6rQa+lq0AlqBrqSABqtdabX1vWoFtAKrlQIarK5Wy6EvZg1SYGlgddGC+SqLFKiUVy0brCKJxUW6ImCVUChDsOq4AlajKMHmW27TBlYJZvnKZTy8/tILuPayy2TU2yEENG1s9P0+GLz/cKy/4UbwowSWQwBmISbESkzk587E3267CWGhFX4YY8O+P8CQ4QfB5ng33a5xAo/72LbkkxLQCQhkgRCBlmEg41qY+fGH+Mf4cXj9tQlYq2dP+EkkRUROauBbffpg2FFHo6GxOyLJa40lJxSV3E46Vm++5kq88r+nUd/UVHHztjtIq9CT91mFbIwe4LXQ9UvoaqaxOFY32KQffvWH81Hf1Ci6yLXGdL0miJIQTqYOH77zIa48/xxMmTIRvx19MXbfq7+A3ipYJbzjMQlWP/1kGi4ZPRovPPUkXGaFCswVQyq+/b0N8bORZ2O33XZDmREHtqVcvpI7y2chgZPJycj9T486DDPemojGbAatsY1hjAIYuThYrcJDAaE8hWUhrDia+TVPLCVQlgOkMYIoQXNzD/zq5yfglf88CjOTxcE/OQnHnXLKYmCV90PXbn19PU455WQU5rXgrrvvwqJyUTSxE/6cJ3TwyLixGHvzn1FsXYTtd90LZ58/RjlWbZUQUQWrH781FePvuA2txRaB/6blwmZ5lesgXw4waP+DsM2OBKtFgZ7MRaA+LfMrYHX6J7KWIY+ZRAJQGQFAZ/fKglWBqZYpa6BiAlYUrPbFwEGDNVhdg96D9aWungposLp6rou+Kq2AVuCbr4AGq9/8NdZ3qBXQCqymCmiwupoujL6s1V6BJcHqm1PeEMfqKgGrHNU3EslSLbQswifvvYdcNiOuwlxTM3qttZ4U9LB53XYI5yIEfgm2tKdn8c7kibj/7tvhGiyG8tBaCvCDrbfF3kMPQoZlWUmMclgWGMtRb8I923Fk1F4gKR2sUQjPsZF1LPzjkQfxz3H3I9vcACOMYUYJvt9vC+x7xFFwMw3ikgWYDxrDspX7ko7Vm666FK+/+AJyDY1tbtUqSBVIyTiAyki4gqtq1J/fI2y0kggLFi1Cr+/0we9GjUFDc7PKiJWSphi2CYRRWa5h2gcf46oLzsXrE1/Bb0Zfgj322kuOV4W27a5TA4ViCS+//ApmfvoJ0igQ3RobGrDuehtg2x22h+dmUSgVEcaRuDJ5f5ZkfpoIwhCZXD2ee+op/O7UE9EroyINArsBQw89GiedpjJWq67cWrAahxzTtxHTycysXEu5NLm/baoCqtQw0dTQDb8++QS8+M9HYWeyOPAnJ+H4kcsGq+f8v9/g/nvG4s/XXY+dBuyFea2LUO844tB1c1ksmD0bV4w6RyIetvnhrvjDhZcgoL6MH5A/GyjHKsHqg3ewvKoKVh0Bq67joOD7GLjfQdj2h7sI4KUW4nh2K2D1tlsxb8ankmsb8LAarK7273n6ArUCK6KABqsropLeRiugFdAKdL4CGqx2vqb6iFoBrYBWYIUU0GB1hWTSG2kFPqfAssFqvPQogHwL/LIvQFPgYCc6VpnnaTJHlNDPNOFZDlLmidI5y1H/IEIaJ8i4HIcniIxg2iylchD5AR6+fyymvvYK6jOOuGgt2xVn60Z9NsdOu++Odb61PnzmoRqcgFct90mUiJuVTIxuRAJAlg7RidpQX48JT/4X94y9Cy5/HsYCVvc57Ei4uUYVI2CkMCr5rxwzb8h4uO26q/Dqc88KWKV7kbmuCqzSIcoAgiXAqkG3qoKq4lhNQrTkC1j/+5vjzN+fi7qm5rZ1E3ctM1/TEKaTwcfvfoCrR52PKVNfx68vHI096FitDLpXXatVqMtRccJZQmAWcVVjAiI/ElgdRT5cT5VtiZFVyr4CcfJatofQDzHy5BPw/mvPo5mWV1goWw0YcvCR+OnIU5YJVt3Ubr83R31dzRVlsmycEsiayHp1GPWr0/Hsow/AydZj36N+gpNOP22ZjtXzfns2/nn/eGy62Wa49IYbkGlsRhqGMBEJxK3zMvjPI+NxxWVXYOttt8P5Yy5Byfcl+kEBYAJ5A9MqYLWl1CKxEhYzVpln6tloLQcYvN/B2PqHOyPPKACGUqQpTMdG6/y5GHv7zZg3Y7pYYAOC4zheZY5VZsP22ZRRANqxqt/qtQIdVUCD1Y4qqPfXCmgFtAIrp4AGqyunm95LK6AV0Ap0WAENVjssoT5AF1VgaWB1ER2rUSxALYojlEoqCiDfmkeJYLVURhCUOx2sMqeSEZmEViR7HFUPo0BG/g2DNBGSzRmFBHPMneSINAutQpQ+m45bbroRYamInOdKWRDBIJlmqVRCt169sd3OO2OjTTeDV9cA283RlCsgzDRiybBkVIACrKpQivCxm+fgoUfH47+PPoxMkuI7fTbF0COOQraxpxRO2QSrdJ0aQJCkqPccjLvtr3jikYfQ2L1Z8kSr7tQq4ORnKYcnNK5kbtaCVSuNMHf+Qmy18x44+cyzYXuePJ3idpXm+xSmSXDs4Z1JU3HlqPPx/ntvS8bq7hXHatv2kuOpQC5/UeXXYRQxdVbBTcOU3FOKYVoqA5b3xRfXn3rLfjBw819uxJ03/wWNtg83DRHGJspmDvsd/mOcdNqpy3asRgk81xMnqWTbVsAt3atK7wRJnKK+rhG//+XJeObhh5FtasS+Rx0nTtjajNXaKIBzf30WnnnsHwLRTzzrTBx49LHwi744UuM0gWM5CEsF/P63v4XrZXDRxZegWKbT15MFSFPlWK2C1dZiKzIZT543unld10a+FGDw/gdj6x13RmtpcbDKKID777gF82bMkHtaLcAqM1YHM2M120Xf0fRtawU6RwENVjtHR30UrYBWQCvwZRXQYPXLKqa31wpoBbQCnaSABqudJKQ+TJdToApWCb2q5VWLZ6zG0nCez7cuVl71VYBVOj9T00AgBVMJPNuRxnp+j/DSUj1RJH5S+iMj6wkkN/W/4+7Cc888I6PtLA/iCDt/MSMcJZQNw0jcqr3XWQ99NuuH7268KXqutZa0rRPvyQg+c1KlXIqFVhYiul7F/+njnr9ej3deex0b9tkE+x3N8qp1BECaBL7MKjWAmK5L28JLj/8Ld99yEzJZt61IqgpQq3C1NgpAlVipjFVVCBZj/qJW7HPwkTjkx8cKHK7pgkKSmuy6F/fpi08/i2vHXIRZsz7F2WMulYxVjthXIwDEXVktoeKdCpxVJVJ00xKdcoSf0QkEnVEYKUcrT5gClmGiWCjgsfHjcNON18OKC7ASH4aEvXoopS6GH/FjnHBqLVhVo/bVAqvITFHMFyR6gSCXa6JcvNQuhQ06ZA3UNzTggl+djuf/9S+Y2SwOOPYknHTqsqMALvj97/DkuL+j3jFRv963cO7lV+E7390Yvl+EYapnpT5Xj0cffgRPP/VfnHv+uRL7wHxUFS67OFjNlwhWmbFqVaIAbOTL4eJgVaIA1DFYXnX/nYwCmA66rX1xcCer1LG68SZ9MWgwHasarHa5N3N9w52qgAarnSqnPphWQCugFVhhBTRYXWGp9IZaAa2AVqBzFdBgtXP11EfrOgp8MViNUC6XvhawijgGmWFiKueknRLOqaxP/oAQMCHINFOBV65lIet6mPDCi/jX2DthOQqMkqpx3FvAoLha1XpyjDsMIslTbejZHd/fZFN8b9O+6LHuBvBcV2Bfe6GUcq7GHL03Q7zz6ku47683oXvvtTD86GOwwXf7SNM9i5f4C2BicADdhGsaWDDtQ/z5qsuxcNE8cc3yRXBbfS0JVdV/E3rSRZmiXPJhulmcOPIs/GC7HWU0X4UViOUUCcuTEAq8fOC+v+P2/7sGpXIevxp1MfboP6DNGcrNq3EA1XWWwi7umZqiles68INAHLeUVhylFWcrncnTPvoIj/3jH3jy4fuRlFtg02UbR6D/1c7UIe+nOOCIo3HCaSPbHKvVHNlq3iqX4rprrsWiBQsqZVUqa5WQleDWJsM1UzheBq8/+xTmTnsf5dTFAcctH6ye/4f/h8fvvRfrd8tgjp9g38OPxIknny4axWkkrmYWUfG8Tz7xH+w7dDBMZr0SuNeUV7U7VqtRAIyEYMaqhXwQYdB+B2ObHXdRjtVlgFU+O8EqAqt0NNO9zaiHKlj1Mpm2vNsq4O4672r6TrUCHVdAg9WOa6iPoBXQCmgFVkYBDVZXRjW9j1ZAK6AV6AQFNFjtBBH1IbqkArVRAA+NfxBvTZ0ERgHIiHzKRABGAZQkCqDQ2opioRVBqYywEgWQELLFCVK6LVPluFSt9KmMRxMYEuzQBZnJ5pDN1aHOycCtywqI23yrbTB8xDHI1XWT5nlCREGgpjo3808VU7QE5jEalTAz41pIgzI+fPstjB/7N8TFVnieJ2Pu3Jnokddh0g3KDFVmmxqAlRpSXhUwG9Yw0NCtGzbttzW22GobZOsbkdLdyTPJdD8b5lNYjoWWObNw1w1/QuvCBRh22BHou91OCpYmkTgj6aplG71tmHDTGHf99Sa8/MwTyGazSA26YDl8T8DK6zBhiEM1kQxZ+ZkcxBDNFuVL2HzL7XDCL05DffceiEQT5rmqa6M7kq7TUrGIm667Fo+NvQeGbeKM80Zjj70HtGWYKg6rfj1V66zSV03DApg1S6ct0TELnwhvJW0hxbzP5uDdKVPw/ptvYcLLL+ODD96BEbaijvmoYYCErJoHMzyUExv7H3EUTjhVgVX1Ujmy6ivAgYFD9x2KuZ9+JDEN4jQm9ORWNK1SbwJ0AJ5toM40kQ8t7H/8icqxmi8I5JYj0hkcJ6hvqMeF552D/9xxF9bp5qIliZHrti7OPncU+u2wI8p+WfTiDrzPPEkqCAAAIABJREFUhQvmo1tzk4D7lBEHAlaZsWpKedVDLK8qKrBK+MooAMexkQ8CDB7GjNVdkC8WYRH6V+IiWubPxf133YrPWAaWpPI8Mfs3DAOJJyiXSiiVi/I5DHz5Y0AV3HNd1Icq8pJ1Yu6tOHr5PUJhS33w3i1bIgq8bBa5ugY0NjWhubkbGuob4DDaoAasDqRjNZMR/TVU7ZJv6/qmO0EBDVY7QUR9CK2AVkArsBIKaLC6EqLpXbQCWgGtQGcooMFqZ6ioj9EVFWhzMiYJHnxgPN6aOhktixYIIFoMrOYLKORbFFgt+wjLRYFEHLtnoVQsbst2sErQRAdmdYSdcCiTq0Ourg71Tk5a24MowOZbboXhx/wEubruiBJfcjEREzIpFyPRnMmBfMUdYdsW4iDAgnlzMXXiBLz49JPwy0W4tgsyWG7oZOrgZesFxGUcCzAtWldlf/ox58+ZIxECHECvOhu33H5n7PCjPeDU1SFJee+VkW+Ox6cWYr+Mv9/2F7zzxgTsOWQofjh4mADKihlWsjqDIJQirTSK8fF77+Ku669By6KFsJxKWRWzW2OCOVJE5WBlYZTt2AIl0zhFuezDyTXi6ON/hu132hkRcTMZJuE0DMRJKLAYTlbOcc3o8/D2xJeQOi7OOPcS7DFgb9FdlGB8Ah2oEjWgXL6B7yObq1fXzssgGDbptjVgEBQbwCsvvYgbr7oKcz76EFbCjNsEqZnApSZxAt9K4JgmzNiGb2Swz+FH4qeLgVUFpQk0BRraJo49YBhap72PjGeC0QBSwsWx/JT3l4qzmM9QZKVwQgfF0Ma+xx+Hk08diXw+r+CiFE6pOIOGhgZcRLB6+13o0ezAt1KEgYXd9xmG408/E9lsHdIwVrmxSQzHcRCEIRzXks/KeWrKSH8bWC21IONVwaoF13GQD3wFVnfcGfmSAquE9NS1dcF8jL3zZsydMV3iFwLmEgPwfV/WgI7fsl9CsViQEjD+EaLqXK7ej8Bdgl5xVivASrAq62MRrtoVsOqII9vNZFDX0IjGxsYKWG2UzFiCfZa1bdynr2SsZnO5CkzX/3vSFd/X9T13XAENVjuuoT6CVkAroBVYGQX0by4ro5reRyugFdAKdIICGqx2goj6EF1Sga8brNKxWu/m4C0NrKYBHNOR/Mso9BEERdiWgagcIolihEEJCxYuwrSPP8a0jz7EnJkz4Odb0VCfhQG6VQPYnotNt9oWm225jYxGM1/VSJVjluPdLLe6/+67Uc63VsqaYoGN3Xqvh30PORzd114LMVh85CKWkiwFAZPAx6N/uxsvPf0E+m65FYYceiSae62FUGBqBfxKfqkpAJMA98lHH8YjD42HS65LtyqjA/hzKcmyBLTRg0oHLp2KZboa4xh7DhmGfQ44FJm6egRRBNv1lBNYslPp6yUotfDfxx7FDZddiLC4EGXDxlkXXIo9+yuwWoWQ1YeaIHD2rNmY+NpEbLHFllh7nbXbcl3pEqYbksePU2DB/AW4+5Zb8Nj996GeUDX2EaUxXHHaAoFF96wBRBYCI4N9jzgKJy0PrFoJRhy4H+Z//CHqMiYSRjkkyj1s0+lLz2oI0Eib2Aa8yEYxsDDspOPx85OXA1bPPQ//ufMO9OzmohD7MOEg22M9nHD6Gdhtj/7iHG1zbNLpGkaoq8uhSOcpQfvKgFWLcDuFbdnIL5yH+267CXNnqvIqOqrFsRoEAsrpKPYDFr358ozxuSCA5UuD1S75dqtveg1SQIPVNWix9KVqBbQC3ygFNFj9Ri2nvhmtgFZgTVJAg9U1abX0ta5OCnz9YDWnHKt1OQGhiztWmVlqist02gfv4v577pSRf4FRdMUSVjGGIIwq4+aQHEyO1cew1ai/5+GHew7ADj/aE6FktKZgqCadi0Hko8F18Ocrr8CCOTORcW2BmnSaeg3dMfywI7Dud74joI+ntIhD6a6k+zYo4Z/3j8ULTz2B5h49MeSgQ9F3620REhCKA1W5M2WYXkbuE5RaWvH4ow/jqX//E2YcoS7joRyWpSSLtVgEcBk6XNMErfkCgjSWUf6hBx2CuuYeAuoIWiU2lm5djoinqbTPty5YiOuvvBzPPvYgMg5QSE2cMeoS9N97IGK6jemArLhWucau6+LTT6bjT9dch76bbYKDDj4IzObkvecyGURBAMsC/DCB7WXxyfsf4I+XjMaUCc+jwU0RppFk3hJ6hzavhf1ZljhWhx15NE469bSaKIDFHaueYeCoA4dh7icEqzaiRBWFiaOVkQgG4xkciXEI0ghNVg4LSwkOOPF4nLgcx+qF512Ip+65Aw31QDn1Jb/VT7LYepc9cOqZZ6GpZw/Jm6UW8pmuX7qXBUyzIO2LHautfhlD9jukzbFKly+jBOhMnj9nJu6/6zbMnz0TURgijBM+hQiCQCAqnavFUhGlUkG+R+hadRNrsLo6vQvqa9EKfF4BDVb1U6EV0ApoBVaNAhqsrhrd9Vm1AloBrQBHHiUxT7+0AlqBL6fA6gRWZTifANEw8M6k13HD1ZehqS4juatq1F+VU9EVKjPrHPXPeAIoDZsj1HRzmtjhR3thl70GISJYJUbjCDkLjZIIjZ6NB++7F688+z/07tEscDcIYvRe79vY96BD0Ni9O/w4hGnasAj7SFjTGIjKGHfHHZg84WXJvey71dYYctBhyNQ3iCOWmZhCQCUxlLmuhoz2x6UiJr7wPB5/9BHM/HSa5K3aQiWZAmugtYVj7jZ6r78BdhswED/cfQ9kGxrgB76MhLP8iuPjvA8CU2rAnNDnnvwvrh51AZL8fAGiBcPGL8+5EHsPHCyQrx3cqQIrjsLPnjUHl140Bh+89xbOOe8c/GDrbRDEgENgm4QSgZAaDkzLE4A74YVn8X9XXoI5096H7aSwGSkbxwjtVHJqjYhg1cW+RywfrNqJjaMOHY4P330bzfUeokhFRvCeuGIRS7MMRgEkSK0UvZwGhLGBYScci+N/ccoyowBGXzAaj99+CxoaU8RWBCO0kJgu3IYeOP6Ukdh94CBZi6prlZ/pWnUsW7JlVwasqmgLAloTi+Z/hnF334Y50z9V68MCq3JZ4C0ziZlNTNcsc1YJdulY5hrypcHql3uf0ltrBb5uBTRY/boV1+fTCmgFtAJKAQ1W9ZOgFdAKaAVWkQIarK4i4fVp13gFVi+wGkuJEh2Ub7/6Cm665ko01XmsqkcsNlD1qxbdlxyppwuQOZjSYm+lsGQTEz/Yanv0H7IfDNeTUiH+hlYKAym3stIE+fnzcNP/XSdgjCVQlpPDwH2GYesddpS8TxYapamBMIiRmhZcO0VYbMXtN16PT957TwAuC58OPHoENu23FaIwQcJSLNdFGPlyfQJGLQc2UthGinmzZ2Py6xPx5tSpmDVzOvItC9DU2IRuPXphk76bY6vtdkTzWusgYOZoQoDKyXwWXrFUKhX4SjhaLpbRsmg+zv/dbzHllRfQnAGiNEXZ9HDGOReh/4BB4hytgjuBiTEdohZmz5yNK8aMwfNP/hu77LorfnPu+cg095RcUNtKEUQhPCcL3w8lI9U0U/z9njtwx19uRBK0IMdirziGb8YCVpmxWoaDocxYPe2Xy3SswspgypSJsOgFZhapH1XgeIwkDJEw75TOX9vA88//D+NvvZsJrDjopONw8inLjgIYff4o/OeO29DcbCJAAINxAqYDP3WxxQ4/wqln/xq9114bfiUSQHJqCXDDSGIHlglWLQW0+Wy1O1Z3QqtECKgoAILVcr4F99z6F8ya9jE8rjmd1EkiEJVlVeVSGYViXoAqvw5Dv628SoPVNf6tU9/AN1wBDVa/4Qusb08roBVYbRXQYHW1XRp9YVoBrcA3XQENVr/pK6zv76tSYFWD1c1YXjXiWFVeFZTgZLNwLQtTXnoRd914PTwzRepw9tyWkXtxOlbKfqQ5nfmm0n7OSihCVBPf2qgPhhxwCHJNzQg4ek+gZtPpqUqiXJiYN2cGnn32f1K+1W+LrbHR9zdRWapMP7WAIIjg2sxtTeDYKT6bMQ233XA98gvoELVQLObxnY03weEjjkVj914Ipd2eiJKtWIlkh8YJL0cVLhHUea4jYDEN2RwfinOVWbO8p9ZCSeCsbTmq4IjZronKVOXYum274txsbmjGX669Cjf9+U/o1cACKI7PAyV4+M15qryK8QG1bfDV88+cMRNXjB6NN154GohiHHn8TzHi56cqhy7rq3jusi8FTix4ouuWBUx/vPQy/O+f41DHOzQMlI0QNlvoExs+PAw5/Aj8bDlgNYUNyzWQWnJbsExXwC8dxHQnMwqAruHuzY0Y/+Df8JsTTkZTXR0O+ekJOOnny3asXnzBeXj8jjvR1OigjJIq1zJsiUowvSYce/IvMWifoXJ8AeYGM11Vhm9qRMsFq1xjwtIlwSrN0mT1WS+D+Z/Nwr233oT8gnkoFgrIF0tSqjV/3jzJz3VsG4XWPMrlosBcuqNZ0MWXBqtf1TuaPq5WoHMU0GC1c3TUR9EKaAW0Al9WAQ1Wv6xienutgFZAK9BJCmiw2klC6sN0OQWWBVZl7Dwlf4tkpLmQL6CQb0Gx0CrjzmG5JMCQYJJN8QRGaapGvDkST6eoKlFSkhIkZXJ18tHgZuHmsgijELVglXAviFM4jo0Pp07CTVdeiW7MYrWZjxrBtVR7OifuxTXKpnjiVjbPpxZNrGJqbeq9NgYOPxBrffvbUkTlKsIJP2a2pokMHa9xhEzWlfH3JE4R+Gy+J5qNEbMEy3Jg0mMZp7DNGJNffQl/u+sOmCx6Ij9NYyxsLWC3vQZi34MPRmDQm6qyVj1CXAFovG7O2jNTFUjCCK7jSVu94SiAmhgRjCSGS0BMYhcT7NoSYyBwNY5g2xaKpTK6deuGB+8fjzG//zUaMyZswkGO8BsmCpGD3543BrsNGCAj9dRG1qLyoqYzZ8zAVWNGY8oLT8MmjDU8XHDlddhm5x3g+0WkpomslGqF4vxNTBOO6+Hj9z7EZef+Dp9MfQ2ebcI36GgF7NRFYHrY57CqYzVoOx8dr3wGuP5eStjpI0xCOE4GESl0asC06VSNweF4MzXQUJfFo4+Mw0W/PBPdG+qxzzFH48SRZ1aiALjOfLT4XCUCMK+6eDQeuemvqK83EdsxrEilMZgZGy1lYPOtd8Xpv/41eq67jjicuX/oRwJMJfaArlzbwsdvTsWDd9yGfKlVoLJBx6plwXUd5H0fQ/Y7GFvtuDPyFccqZaWbdeG8ORh39+2YOe0jGfHfedcfoY6BrwBefP45vDl5qsD+oFxC4AeI4rBTwWpTczc01jfCyXgAnde2i4379MXAwYOQzeVEq1rA3uXe3PQNawU6oIAGqx0QT++qFdAKaAU6oIAGqx0QT++qFdAKaAU6ooAGqx1RT+/blRWoBavjxz2At6ZORsuiBVK0Q4coYRAzIgWsthKsFhBwrNlfNlglUGMxEZ2WbL1nvqk4NrM5WF4dmuuycLIufL+MfltvhwOP+QlyuSaViWoY8BwLU195Gbf/6To05rJMw5Q4AHGkiju1AlUJVCvkNmXVlKlGtDmm/6P+A7DVTrvCT2gxJKw05Ti8X2ZgppLzSWeoAZh2BUQSBBO3KdepaZgIjRRWGOFvt96Ctya9JsCtmtuZJgEKJR+D9z8QewzcB35kIDaYP2rLyLxKeBUPq3KeEtsSQFcAIeEn0TC1IlSlG1Q+uF2aIDQsxMxuNQxkLRtPPvoPXHLBeXCCebAzNny6ak1LyrXKhoOzz7sQP9p7oLhNGUfAkXSBztTMNDFn9mxcOXoMpjz7X2QzBlpKIdb/zsa49M83wu3VG25lZF6uxTIlz5aKe14Wjz/xJK4bcyGShZ+ytQqGTe6bQykyse9hR+LEX54u0QwqN5XOUIJdVRKlshpk5aqf2gEsWbIRiwZNjT3wwLixuOSsX6I5W4ehI47DCaefLs8eXccKrCaiTX19A66//FLcc8P16N3NQZSWwUl8hzoLYTcBK4eDfn4aBh9wKDIwYScREsJVx4LFeyPtdk1Mf3Mqxt9yC0pBEV4mJ7u6jimO4mIQY/Dwg7HFdjugWCrBltItQ1zLi+bNkaiEae+/h+222UZg9KRXJ0px1VZbbYk33ngDH374vjxTdK2yKKz6PwuyLvLsEvga4mzmGskzYRAim7IGzPNl1q5puwKBHc9DfWMTGhsbQbDaUNcAN5OhDRimZWPjTfpi0JAhyGazXfltTd+7VqDDCmiw2mEJ9QG0AloBrcBKKaDB6krJpnfSCmgFtAIdV0CD1Y5rqI/QNRX4usFqNlOPOs+FU5eREqPNt9gG+/14BBoauoNBmwSPrmPhg8mTcP2Vl6KpoV6NdhMuEcxVgFRthqggO9OqwLdU2tm/s3Ef7DV4XzSvvY4Ce2JlVFECdIpWoSbZlhQo0VnKLNc4EcClskkTZF0T706aLDmjZhrBsi1xhMp2USjwtcUPsM/wA/GjvQcgtR34YSiuUxpbSdKkfEpG4AmHpZNePjMOgF/YjiPwlO5gBQ8tiQXguehYTUMf/3nkQVx/1ZWI/QLqXAMhwTXBJfNTbRdFODjjnAuw14AhCAM6Q522BnreOkHgrFkzcfWYizD1hadgmaSQFgrFGLsN3g9njx6D2A9kuyQmFFduU0YXUHvGItx68424+5Y/oz4qIo0iRLYL38jggEOPxgmn/UJcmbwfwYV0vFZiGxRTVZEIfNV2DRqxAYhZl2C1J8aNuxcXnnEGetTnMOy443HiL05FvjUvwLwNrCYxGhobce3ll2PsDTeiZ6ONyAgUwCYstU3ZPgiADTbbCiN/dy7WX38DuLaJMu/R82DGdAMnSF0Dn0ydgkfuuQstxRZx6NqmjYznCFgtRSn2HjocW+7wQxTKZQHAAo4tSyIA7r3jZuTnf4a+fTfHp9NnoN9m/TBv3jy89toEcRi/OuFlAasssyLorr40WO2a77f6rtccBTRYXXPWSl+pVkAr8M1SQIPVb9Z66rvRCmgF1iAFNFhdgxZLX+pqpcDXBVYJGjO5HHKZeuQcB15jDr4fYfMtt8GBxx6HTKZRcj451s6p+Pcnv44br7ocjQ05xIRqpg0jVqPNS3OsEggSzHJsPuI4vZfBTrvvia13+CFiwxI3H+EdYZ/reqoYitmndDjGgYyK03EYicvSgOu4wmIL8z7FrTfciHkzZ8B1bIQck6+UaNkxT8l++QR5v4yddt8du+y1N3qusz4COT4BJSEjHZy8Pk76xwIdpazJssS9ymvitcnX/AyOojuI/RI+m/4pHrn/Pjz893thI5CYgSgB/NCHYxmSUerHQMnM4fRzLkT/vfsjCgNxCFejAHifBK2zZn2GKy8ajUnP/ge5bCK5o2nsoqUYY+Tvz8GwQw8X1ykhM7ena5cXaqQpPNtBS7mMUef9AZMe/xcazBCBZ6GY5rD/QUfgpJGnwPf9tvUhfOS9EHASRCvGrH5VVj5Y9TJiS4qkGClBx+pDD9+PUWechqZcHfY99lj89BenIZ9vFZBZ4bOSIdvU3IQbrr4Gd1x3LXrWUxlfXMkIKawBym0bLoqxgyNP+DmGHnwIbaj0NSON6FpmfIQBuAY+nPIGHrr7dgGruWwOtmHL+bg+5SRF/6HDsdUOO0k5VUyba8WV3Dr/M9x1843IiFPahutlYNse6uvr8cILz2G9ddfFqxNeQYkFViGjAGJxAav7UFoY4k7VjtXV6k1RX4xWQP0b1f9vr58ErYBWQCuwChTQb76rQHR9Sq2AVkArIP+jXmuB0pJoBbQCK6zA1wVWq1EAmUwd6j0Pdn0WUZTgB1tsg/2PHoG6+maESSRj/BzTfm/Sa7jluqvRkMkglFF6OlYVkFoSrvJm6UBVrsZU4FWcAnVN3bDbXv3Rp9/WMB1XwFYk+aMErZaCouLIVG5KcSMyisBzEJZ9zP3sM/zj73fi43ffR9Z1xFGqmKopmZoEc5GUUHH/GAtaWrHhxn2xw667YdPNt0B9c5O4TpnTSrjI6xLEyGPEarRd+rbk+iv3aBoIgzLmzp6FN16dgH8/8hDenfIGPAbeJiw/4jVz4xRGGtPsiTA1UEAGZ4+6FHsN2EsgZTWLVu4rTeA4LmbNmI0rR12EyS88Ac+NwXRTI2SUgAuroRvO/+Mf0W+LLVD0AxlFJxWWcimWafFcXh0+mfYpLvjV6Zjz3mRkPAMtqYf9jxiBn438JQKCVbMCTxmjytgFRgq0Zb0u5VflxEBiJkiiGN0aumH8A2Mx6oyRaM5lccCJJ+GEU09DviWv7ocZtHQAVxyrN//xavz16j9i3e4eymlZ6RilAmoNl+P+NuLERs/1v4szR12Ent/6NhxC0zBFZBPCxjAdA5+8MxUP3HkbCqVWKaVybBe2ZcKwTBRDFQXQb7sdUSiWZDxf4hFcF4vmzsa9t/4ViV9Ej249UCiWsXm/fpgzexae/O8T6LPxxpjw0ksI/KLA7jCK2sBqFa5qsLrCb1V6Q63A16qABqtfq9z6ZFoBrYBWoE0BDVb1w6AV0ApoBVaRAhqsriLh9WnXeAW+brDq5RgF4MHKeojCCP223BYHHnMM6nNNKCOBZTuwYeCjqZPw58suRXO9dNEjZfYpYeJicQCVRM9KjijdqlVSyWgAbl3f0IjNt9sZffpujt5rrYUgiRDT+Wox25Rbm9IaTx7Icqw48FHKL8J7b72J5575H2ZPnwavAnUJVuloJRE1klRcqQSJNqMEgrLASE57p6aLjb7fB31+0A8bfPfb6Nm7t7h1Lc+V/M+I2a6JKa3xdIWmYSSZtvmWRZg5fTrefXsyJk54EW9PnYpyPi+FUWHkw5dzGDCiFJG03KcwpTiMGaseTjz9bOywy+6SbdqWPStgNRUHK2HtrX+6Fm+9+ixsh1baBHbCki4bLWGKjbfZAeeNugBNPXoiiFXGrGTNUlWTSjmwTA8TXn0B5591GtC6AGYuh1332Q8jjv+5jLoTgFahoQKrypFZfbWPwFchORNbmecLdKvvgYfH/x1X/O5s1HtZcawe+4tTUCqWRNuqU5nHqquvx21/uhq3XnMNutdbKKW+REHwbhKm4Do2LMNG1s1hUTnCkEOPwvGnjBSdPdNEifGqKeEp8NFbUzD21lvQWmxFvZsBLdO2YwoULvgB9j3kCGyzw05Y1NoqsQ0sO3Po4J0/F/fdcQvmTP8EW2yxBeYtyOOD99/GOuusA7+ocmHpWGXUROCXJfqh6litBauiGSMUdMbqGv9+qm/gm6OABqvfnLXUd6IV0AqsWQposLpmrZe+Wq2AVuAbpIAGq9+gxdS38rUq8LWD1Wwdco4Lpz6LOIywxVbb4uARI+A5GTAek05Tukg/enMK7rzxBmQ9DwkhKUukpMep3bFa+7UUUnH0vAJXCWBl/J+A0MthrXXWxYbf/x7W3WADNDQ2SQmQ7CMFXTGCwMfC+XMx89Np+Oi9dzBj2jSUCnkBg7wocW0yd5XFUjFBoAKkBGWmweb3srgYed5ymc5SwM5k0K17d/Raey30XnttdOvRE3UNDchksxJtEIehFIItXLAA8+bMwazp0zFj+nRpmy+XWir5piZCv4xSuSwj6BzVd5DCZwaqZcLmaDm7rwwHPdbfEE3d1mL31GIgk45ROnTDoISZH7+LuHU+YCUCZ13DRRrGSFwL5TiD/Q48GD8dORKs3pL6LZ6HH3T10l2aAJn6LP5+1234v0vGwLWA3uuth3XW31AArmmRELLcSQHW2izcpcU48HthGgm8rc804aMP38N7rzwP13Kxzmab43ubboo4imWtCIetyoeX8fDGKy/izZdeQlOdBd9kARZgRRBYyqxbjuc7dAzDQmOPdXDQET9Gti4j6wXXRQ4ODNvG/M9mYsLzz6Ec+siZHmLLhOvZkslaimLsskd/cSATrPMaaFumA7hl4Xw8NG4spn/8Eb6z4UZYd/1v4+0pk5DN5dC7Vw+8+Nxz+GzObERRAL9UFLfxYvmy8iyznEqD1a/1TU+fTCuwAgposLoCIulNtAJaAa3AV6CABqtfgaj6kFoBrYBWYEUU0GB1RVTS22gFPq/A1w1Ws5k6NGZzMDyWTVloau6Odb+3EUy6B+MYfsUFml84H3M+mQbbsREJWDXgLAOqKicjnZFkjCy6MqUsirmm/BlH/GlJNWwLXrYO9Y0N8DLZttxOugkLxYJkeZYLBYS+z7BTGYOPUo7CJ7AME34UILUMGVs3JX9UmKbAMnFJEnJKrqq0ZUlcAMfWuR0zZnm/vE5COUYK0OFJoEvwxsIpjotze8LZNE4Q8PuEcn5ZzsljJ1EIpBECbkMnbZLAEpJqImCdvVxDpSRKSqSYdVohrRxvTxO4vEaHQDOFlbCFHogMFmzVIdPUhBNPOx17DdkH5TCS/QlWmUQQpjEMlltJRqmFKy4Zhcfuuwc9czYCBr8KSVWZsRyZ53XImXn+Wtcqv1f978RAZKgIBsvw4Mc+utkx4sjAIq4XhWqLS2B8A8Gp2DsRpSky1CsOEDmEuAYQpDLebxi2KguzAS+Tg2ll4HkNyDXlkBoxPMeDl7owM57EMMSRLxmsGdMDTBueq8AqnbuN3XvB9bLKMcsHS9bbQBwFmP/ZLPjlMvwgxDrrfxvrrr02CoUCPvzwfUz76CMkcYhyqSiO1Wqub/VfoQLNCqyKq9fkc8z14HNrioYE4hJdYbswbUv+IFDf2ITGxkY0NXdDQ10D3EyGzWjyh4SNN+mLQUOGIJvN6rc7rYBWoAMKaLDaAfH0rloBrYBWoAMKaLDaAfH0rloBrYBWoCMKaLDaEfX0vl1ZgSpYJfQZP+4BvDV1MloWLVBt8+LmjFAqlVDI51HIt6JYaEVQKiP0S6p0iYU8UspDoBjL96StXtx5gh0VNLMsZHJ1IFjNZbOwXbau2wqwkWxV2B8dpARkasif/Ew5IBV4a3erShWSAFVdCkRIAAAgAElEQVQFpVQBUMUlWS24aisI4iFMAZ7MWBWSWAGi5GSkdbx/AZAVBli9B94B74+HYikWUaGA2sqIveKY/L4Ciuq4Cq7K/VeyRlWGa9q2Dcf1q9tVnz/JfE1iuRaOjSvgSrjqy3oQ1HKbJKFvVpStAalKAxkpr4jJbZSSPJeCmbLevBZ+XdFYnZ/fY+SCh/U27Iuz/t8f8N1NN0G5XIRHB2jKEXuIfjyPa9nisL34ggsw+eXn0C3LgfdIdE4SE5bBkfkApslqL7Uu6iyLf8WcWsGvslaq8Mqu3FZkAEwsqO4pwLnmHyvhpmPSRRsLqJb7Z8KBPDMqR9dybIGRrpOFYTnwMiyYIty2paTKpLPVMsXpbDHfVyCmA9uyZTt5vsTZrGIouGZ00IpbWbJn1ZpyveQ5TQnMQ7S2tAg4DwMffrkkcJzfX5pjtfrs8llXz7PVFgvAfzfyRwNL/Xtxsxlk6xrQ2NyI5qZuaKhvFLCamobEaGy8yWYYNHgwsrmsWmvdv9OV3971vXdAAQ1WOyCe3lUroBXQCnRAAQ1WOyCe3lUroBXQCnREAQ1WO6Ke3rcrK7A8sGoSEsURyqUy8gSrhVaUVgisVuDqMsAq3XSu51bceLWZnJ8f9a+uzZIQld//HFhdotiquk31cxUyxW1QVLkPBT1WAFnt5yocFVhcs8/nt1E5plVotuS2td8XuLjEseiO5TkYMVAFq/xaCo8ErAZIo1DBXwGrFXdo5Vid9fwmdI6mDmJksMvAITj5jDOQra+T3FmCXdfzELDAiw5Ww4Rr25j40gSMPvcPKM+dDscloyagVtm1JlMUklhcryv74jNYu44rcpw2UClw1JFsW9fJwPX44cG2XTiOApaMCxB4KXBVfS3uYtsWRzNhZpujtALPCZe5FtX1qP06CgL5fhSE4kYmVC2XSxLhoMBq+9pVHavqetUfBqogVxyrLGRbAqx62QwyBKtNjWimY3WpYHWQxBFosLoiT4veRiuwdAU0WNVPhlZAK6AVWDUKrPxvjavmevVZtQJaAa3AN0YBDVa/MUupb+RrVmBFwKpyrBbEsVoqtMAvlaWsadmO1S8Gq47rypi/aq9X4/vVifXa7NRaqFbrTv0yYHVprr1auCoOzpqPxUGqApkdBatLHqMWsNLlSKdmIsVaCtgJnKsBqwljAuK4DQBXH5NaB2RHH50UsRRZwXSRelkcfdLPccChR8APef8hLIu5tRbKYQDHcRD5oZRb/fOB8bjp8kvh2hHMlEm5KmuVUQOJlcKK2x2rX/Yaq2B1afsty43ZDlYJRh3Is+Zm4bieAqsWnz1CS8JTRwFMOlYJUwWkVvJcBbLWjOoTrKapZKXWrlP166obmO5VZu76vo9SqShwVTmQNVj9suuvt9cKrCoFNFhdVcrr82oFtAJdXQENVrv6E6DvXyugFVhlCmiwusqk1ydewxVYEbDa5ljNt6gogLKPaLlRAMsGq56bRS6XU7CrAlYp4YqB1doogBV3rNL9V/sSSFqBZNVM0iXBau1Yf0fBavuxFge4bVCULtRKjIJyrsYyRr40sCrHqhLopThWa0flv+yjSbDqWA5CP0JomFh/o01xyq9+i75bbYc0DqkYgigS2Fh1znqOg1K+gOsuuxz/eewBNDopzCSQ0XxmwIZIYbebNL/sJaEjYNUUUKrAqkXHqpuBm6FjVTlTOe5vWYwCqMQG2Aqoisu1AlWrYLV64dX7rq5TLWDlehKgxhHzciMZ/6dbVTJYfR9xvLwogJV3rDoZT6IdbMetRAFox+qXftD0DlqBJRTQYFU/EloBrYBWYNUooMHqqtFdn1UroBXQCtDF1RGeoBXUCnRZBb4YrMYCh5RjtQJWvzBjddlgNePlpFinClYJrqqOVZWqql5VN2Kbe7XyPRmZbstOXSJjtSZbVWBqJXfTrCS2Cuxb4q1i6aP/7VmoHN1eKbDK8f5qkVW1xGkpMQByPV8CrAoAbosCqGSn1jy9HXkjZNkXR9Y9h3mpJgoBsOvAfXHSL89Cj6buiMNQtKceBsuSKuPqQRzjg2kf46qLL8IHkyeg2UsQlALJLA2jBJa1bLJKt+7yfoFemYzQqmOVZU8KrHqwHU8+Ox4zVpUzVeCpuThY5fdcgliBros7VqvPShWuLula5c8lzkGgeIiy76NcKqBUVBmr/Fntq7OiABYDq336YuCQwfLHCx0F0GXf1vWNd4ICGqx2goj6EFoBrYBWYCUU0GB1JUTTu2gFtAJagc5QQIPVzlBRH6MrKrA8sLp4eVXngFWWV9WCVTpV+apGAiwPrBLkVUFrFb4uVl61jIzVWji3JFxdEWi6rG2kwEpKqJaVsaoiBKqlWKr4qrJtBfKqgisFb2szO+lYJcgMGQewRMZqmrQDus78m5KRGDDYHMVR/hQIIgOxm8NRJ/4Mww4+DJbjyjqJa1YAN8SZyXgANlu9+NSTuPHqy7FozsdwTVZL8QlyEaG8zH9aXwxWl4eKlx4x0JZZarGkis5oZqq6AlVdNytOaXGxMmO1EgUgRVeMA5B9lu1YrcLVJaFqLWyV0io/QNlnDEBZogBUxqrKp619xqWoqoMZqxqsdsV3bn3PX7UCGqx+1Qrr42sFtAJagaUroMGqfjK0AloBrcAqUkCD1VUkvD7tGq/AFztWI5TLZXGs5vMtnVpexUzLKlgVuFSrZsWVKsVHlZ+tLFitQtjq4Wvh6tKyVZcEqSsHVhOkWDybledvc8hKwzwhqxrtV25HllMxBkBFASwNrIqDtsb52Jlg1TZs+Bz551i5kcJILZQiA72/9W0MPOAAdOvZq+JodWXknQBS7ilO4FkugkIR/35kPN576zVYZgTEZMZsuGfu6jJ+ef6CYive77Jdq8sGqwLcLVOgKj9ccatm5TNdrLbLbFXGAVQdq+3lVSoiQIFWFlhVn1Ei0SXBam0kAL+WdYtjBL4P32cMQAnlUjVj9SsGq7aL72/SF4MGD0Kurk47Vtf4d2d9A6tSAQ1WV6X6+txaAa1AV1ZAg9WuvPr63rUCWoFVqoAGq6tUfn3yNViBWrD6wP3j8PabU9CyaIG0wNO1GMURVHlVXsqrJGO1pryK480Ea2rsXbXWc1RdOTM5Ap4KGCOk8jI5VB2rnufBqslY5UB4bXu8/FJVGeVXYE39fEUdq0sWYC0GV9vcory6pRVX0UGqrp8GQ96P+m/Zuu3e1Fh+dX+CVCFv7Q7WGrBahartIFdBOgVGVfSA+qjmq6qMVfmIQiRRiDiJkVTgaxsk7sQUFDM1kDBBwTSQMksVJmDaKEcx4pQt9Zac1kgqZWOinVonfrJNGxYIQkMkKYusuJ0tpVwrD1aVw3NJuMr/Xtqttz0rpiraostWSqtcfs5KeRVdqirflw7V9pF/i9mqtgWn5nuqzKod4ApITdvLq5YEq3HMnynHKsEqy6sIVoOAGauqfKz6WmYUAJ3ZpgK6BLyMtTBtlUnsZjLI1tWjsakJzc3dUF/fKLmxkrEqYHVTDBoyREcBrMHvyfrSVw8FNFhdPdZBX4VWQCvQ9RTQYLXrrbm+Y62AVmA1UUCD1dVkIfRlrJEKVAHf/WP/jnffnoqFC+ZL7mc7WC2iUMij0JpvA6txqEBRFayKk7KmgEmNybeDVeZdZmrBasaTFnYFrdSvULXmxc9nrC4OVmvB6Yp8XT2BGnSvAMEKKOWo/uKuVAJVBTqRKGfpF7pYOQu/BKStdcNWgVq1yAqp2XZcAasV7URTuh6lAIkfvrgg6VKNoqANwH4VYLX24TXSlJ7axYHmciBu7cD+yuSidtY/nPbnhlDSFrBKmKpcqxk4/JqQspKxyudSZa0SsFayV+V7la9NE6bFlF6qAfkDwudhqoLhynVM12qIKAglV5VglXEABKsCyCv5uO1/ICCwrkRc8DwGc4Pp8l0crBp03to2+AeJbH0DGhobFVhtqIBVGHAcD9/rswmGDB0qcRv6pRXQCqy8Ahqsrrx2ek+tgFZAK9ARBTRY7Yh6el+tgFZAK9ABBTRY7YB4etcur8CqAasZcQdWwaoCYou7+RRsrbhUmcNak7G6IjC1DV6Zi5diVSHn0mIAqt+jc1QctysKVgkdjcVH/5cGVtu/Z7S7XQXIKrdvO1iNJF+VAFvGy+lYjSNxtLbB2cpo+lfxAItHuOKmXZWg9MveWy1Y5ci/OFYJJcWxmpEPAkrGGLTlqlagKgGrAFeC1UrBFZ/PKvjktSyZhVv9b4HfFWdzFawyQqNc1mD1y66h3l4rsDoooMHq6rAK+hq0AlqBrqiABqtdcdX1PWsFtAKrhQIarK4Wy6AvYg1VYNWA1XbHKkedl3x93rFaA1nbIgE4tl5x+dXGBEgma3tsAEfbl+yer47gt4PU6ui/Gs9XDtVqFMDnHavqZ4uXVykv7LLhKu+xDaxWgG01Z5X7tYNVulZVcVUVrIrbsRIDUAWrS89XXV7Z05d7QFWxlIoqUPot/VfdZcWkVg2uXxCj+gUXtbz7+fz1LOZYJRytllcxW9WlazWrwCozVulUrXGrqvIqBVa5TTUG4PNgdXHXarXIqhrnwLVSUQAEq8xZLcvXCozT2dz+LAPasfrlnkq9tVbg61FAg9WvR2d9Fq2AVkAr8Ln/B9CSaAW0AloBrcCqUUCD1VWjuz7rN0OBrxusZjIZZLJ0rC4ZBbA4KFsyJ9WUJnr1UYVTbWPUNWB1STcrgeCSrsv2fNP2QiIFvWrB6tKAavvPVdzB4hmtaqxfwVXySIG08jWhawWsJgoWVgFuFci2Abq4mrMaCFxlviphnZRb1eR0Lh2sKnC3cq+q/jXOYXWhlcDbZR91afpWt16e41XB12XDU3M5PyOUXNpLzseR+ooz1XaYsZqBLVmrjAUgcHXaxv8JV9vcq1XXqmUpV2sV3FdyVhX8XjZYrcZjaLC6ck+g3ksrsLoooMHq6rIS+jq0AlqBrqaAdqx2tRXX96sV0AqsNgposLraLIW+kDVQgaWBVeajWm3lVUtkrJZ9xAEdeCuXsVoLVhUEVYBsaQVFS4JUlUHZvn31558HrLWuwHYQWwWaS36uug3bHKSVYqkls1XbHa6JAqdtJVeLA1bJaK1xqMq2NRmsdIPWgtXafFo1+h8jZAxAGCKmczVm27xqnK+NMqh93ES/LyizWp7/k8cVPdtcqiv+MNeu3dKB74ofqw3IMv5hGS7Z6ja156oF7lWwyjgAp1JcxRgAFj3ZlqtcqZWSKmaoKqdqe5FVW1zAEmA1rsY1VD/LvwEFvP8/e28eJslVnvm+seZSq5BYhCTE0lKrMbuMGTCMjIWHRWhDLAaDDQYbLxiu7evxOuNnnrnPvdeeP+Yuc+f6znjsGT+AhDZ2hIdhkQRCNkigrbulFjICult7L1W5xXqf7zvnRJyMyszKqsrqWvILSCqXiBMn3nMyn+DX73k/+oyKvlFGbhyJY3XtIy5HiALbRwEBq9tnLKQnooAoMF0KCFidrvGWqxUFRIFtpICA1W00GNKVHafA2GB1uYVOawlRp4tkA2CVCuvUdPEqgqo2lKs+XxEJMAZYpQGwQWsVPlYzVunzdYFVYqsawBbRAAbI6sJYds6qgbkMMDVYHRQFwGA1TRnOJXGkilbxeyVYrcLLQrcNglUDuNcDV7d64isorKqg0bxSBagUWGXXak0Xr/JUIShe6s9uVVcXsxoOVo2+NE8SDVXtIlYMVzVYtYtXURRAt9Ph4lUSBbDVM0TOLwqMr4CA1fG1kj1FAVFAFJikAgJWJ6mmtCUKiAKiwBoUELC6BrFkV1GgosAwsOpmOZI05QI8rdYyWpsAVhUAVQ5UAwurMLWAfSOW+9vO1SpYNSmh1YFXy/XVo9+ZWuakDnKsGgjr5I4FVvszWllTNpCqtm2ouhKskpe1LF5VBatxEiE/hWBVs0ntXFWq0bWM2ggUD9tGOVgnWRirf94QLA3YhUrFqzwdB2AXr+J8VQ1XuWiVzlxVsQC6wJV2rNpgtVrAys5YJceqgFX5iRUFdr4CAlZ3/hjKFYgCosDOVEDA6s4cN+m1KCAK7AIFBKzugkGUS9hSBQgW3XDd9Th0/36cOHYMDsHAnMBqgm6ni1arhdbySbQtx6oCTAlyypzkXFHt2iPnnl4iTxmZueMwtKo1mqjXmmg2mwhrKuuSwKpZgu5WMzO56FQZEVB1oY7KV7XjApj5VSooVTNWKfqAslDtpf70nPs/IBaAYanOWB0ETqtgdYVLVmezGuBK+mWZcqSaBzlW46iHJI0LsGo7a82EsW9AVytdNQxyEjgsza4qEoCzDjQxJYg8rHiVykgddebBWaga2a5y7CpAV4+rDeVNvITtWDVgNayp4lWcs1pEAegiVr4H1y0LVxnYSvPXdgSrImI098uxMo5V+svFq6IYUa+LTrfNxauiXo/fX9lPr8wNdlXMBfXBoYf+3vBrzn4NUWvU0Zidw9z8AhYXTsPc3Bxq9ToyB/CCEHvOvwCXXHopyBUumyggCqxfAQGr69dOjhQFRAFRYCMKCFjdiHpyrCggCogCG1BAwOoGxJNDRQG9FH4wWCXHaofdqqcSrBLH68vMHLC8fzWwWj3eHugq6DTO0ipErRazMvvZYHUFpDWAdoRjFVYBK85j1VB6EFhN07iIAjBg1QBZZsbWha0GVu3jbD0UWFVHly5SG6xuz6+J6avdd1dHAbhWFEABVnXGqh/o5f9uwNDfFK+iOUVOVxMVQJ8JWN2eYy+9EgU2UwEBq5uprrQtCogCosBwBQSsyuwQBUQBUWCLFBCwukXCy2l3jQKDHKt0Y0OO1U5nY2CVFsITqFqLY3UwWFXOQZPLapb/D/rrusZlWLoNqxBOwTjlSM2y/jgAEwFAn1fjAAq4qR2rQ8FqUbwqU35OOo+GruOB1ZXFq0qwSv1e6SFdD1jty2ftc/ZuLVil+TeqeJVxOvdBZhMXQePfl7FaR1G8yg8R+LTcn5yqPjxXxQAwXNUxAD4Vt6IoAU85Rwmu8kZjKI7VXfO7JxciCgxTQMCqzA1RQBQQBbZGAQGrW6O7nFUUEAVEAQIj4/AEUUoUEAWGKDA2WF0+iV63hzTq6uXQo6IAUjicNeqMBVa59JB1N9WXmQkHjoalVZBqL/unz6qRAWZ/+9KrMLS/eJWBrWU2qg1Xi+dF5IHa3wC+sm3djs5xZYxrwVgDdXNQDED5YNdqnCCOe4jjCGkcg1yr9H6epUjzVF2Kdr2OP6mpJJUS2P7JLHTuW86/tp/UzboJpiiG4Vt/xIABrTzetKSels8HAfwgRBBosKojKAI/KFyqCqxahas4ooKOVe+Z+cOZuQTgKfpCogDGn3aypyiwAxUQsLoDB026LAqIArtCgc26p9wV4shFiAKigCiwmQoIWN1MdaXtaVBgfLC6hKjbRTIGWM2yVGWUjgtWKzmopso7AVcFyzgfgF4Vr3nZtykwpJexM1TjthSo3TBYJZhGGbI6F1WB0/J16W7V4FR/TvmkJjpgBXSlwlfoL5Kl4GqKNKEHgdUISaxdq2minZIarCpK2zc1dSrqiOlK59Qb1ewizGppbn26pinPSq+NwxbtV4Z8wHlHNTzo1lvNDc4qJfdpECAIagjCGvywhjCsM+QPAuVGLZ2qJVwtCllRQSvOXS0BLo1n2gdWKRdX5a0a2CoZq2uaPrKzKLAtFRCwui2HRTolCogCU6CAgNUpGGS5RFFAFNieCghY3Z7jIr3aOQoML161voxVcvURfNwwWKXV6Hp5t3GikqrV9wwgNPvYMAyVIlg25DTPDRytLvsnV2g1f7XvNcFR2ocjBYh1lrDUzmddAVaLmICyfYKq/EgzJOxYJbcquVZjZCkBvER9ToWzDB81uaiMkQmN0n/G2+yl9OoIc2T/LS1rq7IMBjasEPbws+Zc+Grw5qyXyI64RAVW9TJ/dquG8MOQowDoUQWrJVxVsNWAVf7rUyGpKlgdVbwqk+JV400/2UsU2NYKCFjd1sMjnRMFRIFdrICA1V08uHJpooAosL0VELC6vcdHerf9FRgOVhN0u901Fa9iqErL5DcIVk2+5obBKrtcmcbyX7Mkn0hosTyfCkgVjlQNR8eBqn0g1XasKmA67MGY0vq8gKrkWqUogCRFHGnHahKzg5WLWOnIADOjGI7qAlZ0dZTmOi5YXTkrDbA1LZpCVg6cPFvhkLWPX915euq+AyvAahhyHAC5VYNaDZ5HLlblUCV4yu5Wk7dKYNVTxauMo9XxBKyeutGTM4kC20MBAavbYxykF6KAKDB9CghYnb4xlysWBUSBbaKAgNVtMhDSjR2pgAF8N1x3PR44uB8njj/F+Z3kNk2SBN1OF61WC+2lk2i3l9DttJH0egwGyUWZ89LolCvbFxmiGgCSI5FBl++jXm+g0ZhBvdFAjQGXglrKEKmgp4KoRsbyPXtJ/4ooACsewM5XLZa5U4M6EoBbZqCplsLzf7molOU8pb4b6MnO235AWsBNXurf/7kNTI2ztHo87VP9rMxYVTEA9EjiWEUBJDGPQzYErDIz1pKNhqqr3aqWTtj+sljKC2scq8pkap+pBLGDvgC2YZUyd4c5X1ceWxYeqx7DBaWGRGsbsMquVXKssltVxwAQZPUJrIZlFABBVeNwpaJVHjlXlVuVM1YJvLrqfATfU8pXpfmeKIdxNQqAYgGiqIeo20O320a320HUi3gcab7weGkXNpXnKpzYro4wcMw5VZwBXQcV4qJYg1q9jubsHObm57G4eBrmZucR1mvIKG4jCLHn/AtwyaWXotFo7MjfIum0KLBdFBCwul1GQvohCogC06bAaner06aHXK8oIAqIAqdMAQGrp0xqOdEuVKAfrN6HE8ePseOUfHoE+AistlsttAxY7baRdPvBKoGmPNfL1Ck/VOeFlmA1QJ2gUGMWtUa9AlbJaUmISW3VTNSyWFX52YoCViZ3dUBsQDUKYFChqUHL/Ve8ZxysDGGVN5RB2SrO1MEZrP3FrvqKVxFIJahKOatJTxWvGgBW116zryxeNWgaq1FYfVOZqlUIO/w2OLMLkhFC7wOio26f1WcKtFfyZFcBq47jKjiqowDIqcr5qgxWKWOVwL6nnaoEVu0CVsrJ6nERKwU+6WHmQ6ILV5GzmOYBFxuzMlbpeRz1uMgbQVUFVnuF47gKVk0mLM1TPheBVYegqg1WA+5PqMHqvIDV1Seq7CEKbEABAasbEE8OFQVEAVFgAwoIWN2AeHKoKCAKiAIbUUDA6kbUk2OnXYHRYDVFt9OpgNUOkm63z7FaBavk5CPoVAWrgx2rCukRcBsOVZWTtQpUi5iAMcCqAVqDwGo1W7X62mhkZ7Ey7rMKWRn3K7/H0DXlqWW3VR4zHKwSUCWYykWQNFgl0Ko0LTNW7esw1zZ6Lo8Gq9D9HdSGXeSKPne5+wquktuYCpSNu7l9rtXRbtfyupTT1eTCUn9I12q/zP4KrBKMVO5Uk7Ea1mrwfYoGIEeqXu5vQVUCm3SMTzEBFlgl1yq5mA0AZ5CqHwaqlsWrVD6ucqwKWB13Xsh+osB2UkDA6nYaDemLKCAKTJMC499RTpMqcq2igCggCpwCBQSsngKR5RS7VoFJO1apWBEBQBus0lJmWp7cqM+wY5Xcq2UUwGiwyiDPVcvCx3m4vB9FDNgRACtv08ol+na+arVYVbnU3wak9lJ+8z4tkbfbzDV4XA9YJahKcNUGqwTwbBetAo2nZloyIK+cysDVtYJV5Xg1kQCrg9USrqqxMDCV5pkNVu3PaPm8y45VX0UBcCRAHSvBqq/dqrQ/PVyOCrAzVtmtqh2yRv8qWDVjQ3/ZaRxF7FJVYLXNUQAmI7eEv3Ttap5ysbV1OlaDeo37J1EAp+a7IGeZDgUErE7HOMtVigKiwPZTQMDq9hsT6ZEoIApMiQICVqdkoOUyN0WB1cBqp106VjvtZXR7o6MAhoHV/igAVZ2dgZL2PtKzqmPVhlBrgqu6XdVeWXzICFh1rQ5yqKr3FMwb19HaD1cV9RwIVqEgKW2mfeOGJDBnXKvkfIyTCFlMYK4KVtWxp2JjHYuR6j8jX/PIu2Cjf3/UAGe1cr7u8M12qKprVQ+VsWqiAvrzVu3iVbzsn8Fqnf+GtQbDVoannKWqclQJqlKmKs1HG6wq4FlGAawVrHY6KmOVQOukwerCwqLKWG3UBayeii+BnGOqFBCwOlXDLRcrCogC20gBAavbaDCkK6KAKDBdCghYna7xlqudrALDwCq5Cqk6/coogDbSXjQ0CmAUWCXHar1Jxas2DlZJhWqxqiIawAKrRO+qS8bHB6tVB6sNWVcWtuJ2s/5l/qWLVbXFMHUMsEpQVblWCazGXCismtdqwKwB0JsFWo1+w+CqgZwDZ6aOCRh27KjZbLtQy/0IrBJUHnzr3Q9WdaEqLl5V44xSgq2+p4pXMdzXWaacyapBK+/j+wVUtTNWizxcKwpgmGNVwOpkf6ukNVHgVCkgYPVUKS3nEQVEAVGgXwEBqzIjRAFRQBTYIgUErG6R8HLaXaHAuGC1vbSEVvskej3KWB1evKoKVhmA+qp41VrBqu1gJZhWVFDX7lYbrNqg1ThhFXDUsQDWaJlrprcG5ab2LfuvOla5MFeG3Mk5dxP0vAJTlbFSgdRRYNWAULt4lXGsxgRTtWOVK8pTASt20ZbgtjoBR4PV1W5Vh3tHbTA9CJCOA1Z5LLTjdNwvjlrur1A0/6+Vw7t6xioVqaIIgBBeoIpXhXXKWC3BKuWsEli1oWoBXLWjulq8ymSpcoE2XbjqVIBV1/cYDM/MzYOKV4ljddxZJPuJAmtXQMDq2jWTI0QBUUAUmIQCq92tTuIc0oYoIAqIAqLAAAUErMq0EAXWr0AfWD1wH06cOKbyUQkopsqx2lpeRntpGe32EkcBxARWdUV0BkxUVCmnXFUNEhk2ZhSmyTjNK8BqUztWCXAFoDxUIoCLBkoAACAASURBVGd6VfiKKACz/N9cXQFS+8BqmafqEkSlrEpa/q/vzGgRuwKD5lZNZZPydeuCSMOKVSUUBZARQFV/eSk4HUfXpyFhnlZgpwVTFVy1s1fVOalQVBXuGmDHVeapcBUVsIojJEmEOE6QMVgtIwTWk7E6tMhUTuropfoD+GrV8atGrNzUK2td/4i74uI8fAiPztDJSyrzyHHTpJuKi1CQVb1fbmU0ABWbooxVmmMqCqDGMQAqY1WDVS5URWDVg+dSFIDlWKV4AP3ahvsMUAGOZaDxoHmQaLhKsREqYzUtMlZLx2qvcByryzZzcmXGKv1DgOuovFfOfXU9OBRbwGC1gebsLOYXFipgFfCDGvacfwEuufRSzjOWTRQQBdavgIDV9WsnR4oCooAosBEFBKxuRD05VhQQBUSBDSggYHUD4smhU6uAcf8ZwHf9tdfhgYP7ceL4UwyMPAJIFAXQJbC6hJYGq71eD3HUQ5YlDF4VWFUPBolZyi5OdnOyw1Atua7VaSk2FbBq8HNyBjJgomX7xFc1q7NdiQWA0p8p0EowSsGp0rHqaQBH7ZkiV2o/wwALIKcBnQGrhBPtHNU+yMowtVrcSr1WYDPjpf82JDWvM8dEBWj3Kv9RgNah4/R57YzVNCU4FyuwSkWQKAqAAKt2qxpnZIE1TcZqP2EcOKdJX5NrWt2Bh0pVo1oRekrvcv7tkG9K6SilrFO1E19dybGLI1XRKv0Zzw21WwlJFYhWILUKT41r1TS3MjvXnNLRUJIzVoMQIT1qddRCHUERUBQA5alqsEqxADoKgJyhfByBf52vSnCTOtofA6DmPEU0JPQPCwRZk0TB1SgGfU/ou9PrttHrdYsxpN6XzmsFVnnOugayenCo+BaBXwus8neICr/NzGJufh6Li6epjNV6DZnjMDzes1fA6tT+oMuFT1QBAasTlVMaEwVEAVFgbAUErI4tlewoCogCosBkFRCwOlk9pbXpUMBeNk7Pb7z+etx/4D4cP/YUg0LCVkkUgVx3rdYyg9XlpZPodtpI445eBp2AHJsGOBFUVTWGlLuQHYaug8DzOQognJllNx3B1SAM2JVHoFQ5VsuK7yXQMm5UBZ+UI5WKCSmoqgCVhlMEWvXnXvGZhlaVnFVGdOxYVU5I4yotlu/r9wguD1rOr7RzVARA4WZVVFLtr+Ggfm4vZedjtT7shLUdrVmGCEBE+bYMWRWwI0it9s2Rm2Jcuv82w1QkeUj2KLtSh2/kDh26EQQdUSjLJMeOs9jfxAGUkJcDU41gxXjwlWgTrdJAu4eNc9jEL+ixtPtOM8pzctA88H0Xnk9/PQS+KlblB4GaRxruFxDTU8Wq6PMwDJEmGTtFszRDt9tlhzVFMtC4UP8VSE2QMnwXsDodv5xyldOggIDVaRhluUZRQBTYjgoIWN2OoyJ9EgVEgalQQMDqVAyzXOSEFTDAkKASQaHrPvUpBqsnTxzn17xMP8sQxz202y10Wm2OBaDl6bxwXOd9urTUn511CpClnouM3Ha0pNl1+C+77cIAM56HWo3yLkPlFvTJnaech17lTsq4VdlpSgCVIWxZiMp+bjJVzZJ/9ZlCjkXhJd2+4oMlAKU+l9AuQ0pwWMM7zk/ljFU7K7V0oqqIVeXUJdDGMQEGnMLEBujIgaKNsuhVma1K59Cux9xBnGmwyhELuh0NYTOkrJe5jv5pUUYgrJguq4DVUdTVYcw+erOxrFrArzfHLOcn8G3cxAry8lJ3HdtgIhuK2AGOiNBREVrTAogzVDaRAPqZVSSLQSm7PqGdqQ78QMFV3/PQgHZLk7OV5innrNLyexUBwOAVDkcJqDO56HQ6eOyRRxD1usi5cFXGS/65FFleQlVxrK42U+RzUWD7KyBgdfuPkfRQFBAFdqcCAlZ357jKVYkCosAOUEDA6g4YJOnitlXAZHve9MUv4pEjh3npMjtW2SHqsGu11VpCa7mFqNtht14rNnmSqqASQSi7mI+CjcScyGWYMgILCKo6GYKA8iJ9zo5UjlW9Xr8An/0FnxQGVUGbDOYI4DIwtbMqeYd+NqjbU9C1pKrKUKvhJsFODU/tJfkGOlMUgooCUK5RFXugIgDUPmX2qslTNa5XNrMa0FpkuWobb3G8zm1ltyOBVQJ2MTLKVU0SRFS8ipaaJwmSVGV6Ii0LOa2cVFbO6VpnnMliGHDccB9sf7SqGasic5Xb0uNC49f3Wn1mf27G1Bzl5HZWbtWMW4XIBqZrYOsHDFVpvlHOai2ssUuaYCktnyc3a1G0ipf/B/Apc5XAqu8z/M8z9Y8GzWaTC0bR9k8/fAjddpvd0nGPwCpFH2QMXmkTsLrWiSf7iwLbTwEBq9tvTKRHooAoMB0KCFidjnGWqxQFRIFtqICA1W04KNKlba+AXVWdAOCXv3QTDv/4hzhx/BjnQ3IxnjhBp72MkydO4OSJkxwF0Ot2kPV6CvYlKYOkEqomDJnIAUpZowRWaSOnYL1WQ72pMiFrxrFKS7FVymZfIaK+KvS6wFHpdlQuRgXhFJglSFZkVer3TGGs0rla5ocquKqW5Bv4aRy4dsZqRqZdDVZ5v6KAlc6TtQCpaYvhIr2P0pmqYl0tYEw5tKYoE3dDgWp+xDnSmIogxYg4XzVmqEpLzinTFnls7Kor5tiI1fqrz0ez7n7Anm5OoQjDb3Vzva7fjlgwzZAOg5itw07W/vTWFWfQ7uKiullf3wb0R79FJljPIygaIAxq8MM6arUmQspYpaJWAeWnqlgAUySKi1pRwSr6jFzWgQ/P9VX+KZSj9YxnPB1u4OLhHz7MY+FkOeeokmOVQGsURQJWV59psocosO0VELC67YdIOigKiAK7VAEBq7t0YOWyRAFRYPsrIGB1+4+R9HD7KWCKRFHPCJLecN11OHTwAE6cOMbQyHMcLpxEmartVgutVgvtpZOcuZrpjFVyo/LSee3mVJBSgVZ2V3KBIrWkmlx/fjiLOmes1jXcUkDUFJJSsNEuSqVurxhtFcvIzXJytZ85xo4OsGMCjPLVyvbqnAqc9uWomsJb9Bm5SI1T1YKwpWNVwVY7m7WEtQqYloWuykgBlSpLm+4DF0HSYDVLkGYJRy7EcYSE4GoUFY5V4p/DACrnpA6JSlWFomh5ff8+fUW9hkxT1d/hGaxlMS3jLi4bynMKi1Ab+1O5I2r5PnF3k1fbX39LVbXKXBWjUJyaIbsm0kY/q1umDTI1+7S83w8RkFM1qKviVUGDgSm9x3EBPsUFKLhKLmrlcK0XTmoqdkXzg2MKyMHt+3jGs56JJ594Ek889hgDffqu0HeAvivG/S3Fq7bf7530SBRYiwICVteiluwrCogCosDkFBCwOjktpSVRQBQQBdakgIDVNcklO4sChQJ2Nfsbr78BB+67BydPHFPwigBjkrJDdXl5iYtXtdtL7GaNO10FUDUMLIpXMSwjUKmLWGmcxhmrtQYazTrqDarOXmOopVymtKS7P8WzzEXVYLUoTNWfsapgKxW0UsBNAVXzuixcVTVbFiCV8zEVuCtyVq3l/YRtCZzyEn3OWlWxAKbwV1/hKQ5cNcv0yberHa4WGCzOq6GzgbsqYoDyXTOkSYQk6SJNYoZ19DeLCLZqcKcLaw0CnbrW09AZztdjXKAF7FQQ0y5mZjBoATvzSsxC5QwKDxt0qp8aHkoQVTt2qzfLBED5vQqzVaXB9P+YIl3WKYzLueiGBq4K2tKRHhwvZFhKy/8pCiAMGwhqBFl9DVGVY9VkqxbPCbBSXADlrDrKqUrno7Gh63za6adzfx85coTnOsFvOq9ycKvCVgJW5UdWFNjZCghY3dnjJ70XBUSBnauAgNWdO3bSc1FAFNjhCghY3eEDKN3fcgUIBt1w7XV44P79HAVAUNWlqudpgm6ny27V1vJJtFtLiDpdLmiV6YroBBPVcvlEO1dNbmkGcjrm2rFaqzdQb8yg0Wio4lWBz+CK+Rkt5bdUqBap4n0GOFbL9/o/JzdiX/GrClktwWh/4ao+56rJUO1zqvbDVXt/7n5fkSuFG213KzNWuz1diIpcraZ4FY0FAVV2rPLScspcjQtHqw3DV8LQ8adS1cHrYDiWzfP13+bazJTHhLs42gE7/lUoPQsQryYKL+UnOEpOaYKqXlBjx2pYq6nl/l7AkQAlWDWOVcpaVe+rvzRHHZ7D9JfGZWZmBgsLC/jJT37C/8jAxc8opoELjqkIhziKuchVp0sF37qII4rOiPvgtZqf5h8XFBCmeUsOWoceFHHBReGooBZdg89guDk7x3mvi4unYW52HkG9xv2j6z3v/H146+WXoV6vF5qsRUvZVxQQBZQCAlZlJogCooAosDUKrP+Oc2v6K2cVBUQBUWDXKCBgddcMpVzIFilAQOj6a6/DoQFgtdPpqiiAMcAquToZLrKr0warPmqNJuq1JkcCEOziQkGuyw5K9dcCZKbCuwZaGwGrqtBV/21aFU7aTlRTxEpBy7K4lA1E7RxWu60VYLUCZW2gq9yqKmvVnL9YSp4kDOMIrCYEVmOV3Wn2M9Nkp4FVzr3dRLBazhNXFaMaAFYZmnphAVALx6qv3Ks2WGWoSXNT95scqTR/CawePnwY3W5Xg9VybBRYjdDrdtHtdcYDq9Q+RQ2sAKvqOyJgdYt+GOW0U6uAgNWpHXq5cFFAFNhiBQSsbvEAyOlFAVFgehUQsDq9Yy9XPhkFtgtYtQGqeb46VC0zV41L1XasGoWKLFEdUGqg5MCiVcVyf+VQrULV6nt0DgbDVUfqOsCqWVLOLsc4RpxEyLVj1QarG4Gq9qwpoPOGKl8Nn4d2SIA61+TcqoXuFjg3cRAEVTkKIAi5eBXlqhrH6jhgVblZNfxfBaymiXJrG8cqjduawCpFWWiXtXGscgYsxRA4Cqy6voewXl/pWK2FyDkvVhyrk/k1lFZEAXGsyhwQBUQBUWCrFBCwulXKy3lFAVFg6hUQsDr1U0AE2KAC2w2sDgKso6MA+uHqILBalWiUA7XMUV3pWK26W20XatWxSufsz2Q1Gayq3UGO1bWCVXP+qit3rVPiVNzIKj6pNDC5q9mIE9M+wzYblNvXbsAqQVE/CBisVqMARoFV27VqwCqFJFSjAGzHahWsmigAcqz2uj2OBVgtCoDAKs9bjgFQz00UgOMFK8DqwuJpmKcoAAGra53qsr8osKoC4lhdVSLZQRQQBUSBTVHgVNyPbkrHpVFRQBQQBXa6AgJWd/oISv+3WoFpA6srluTrwlQGtq4GVu24gNXAajW3ldGicbIOiALYvWCVoh4UUDU3zQQsy8JXa/sWrAWs+kENgZWxulbHqgGrJgpgcXGRM1arUQBFxmocI9JRAORcjXqrZ6wWYJWLr6kIAuNYJbBKGau2Y3VhcRFzM/MIKWNVHKtrmzyytyiwigICVmWKiAKigCiwNQoIWN0a3eWsooAoIAoQpBjhaxKBRAFRYDUFthtYLYoRjZ2xWnWslq9LjFeq0AdDrYzTQWB1UBRAFZaa15OIAiiKV0URV5xP0ghZrIpXbUYUgFHF0U7SwXNlI7e55udZZehSUTS1EVIl0jr4jKrw1/Cf9tXAqokCCMMaO1YZrFK2r++PlbE6KgqAwCo5VjudTpGxSn0l8JqmlI+79oxVx1MF1+woAJPxOhCsLixy8SoBq6v9usnnosDaFRCwunbN5AhRQBQQBSahwEbuOCdxfmlDFBAFRIGpVUDA6tQOvVz4hBTYDmDVvhSz7J/eq0LWwZEAar/BGavlLRpXeLcyVu2c1cEAVeWrDvqM0aCVocr9p8JdA3JV7QJXfZ+PWbyKMlYJ2k2yeFV16jggX+awjTRc761u2a5LhcQ0VFWRAKPbTUfA3nHA6qDiVVycyqXCVj47QsctXmWiAKh41SDHqp2xSlEAKmO1PZHiVQJWJ/RDJ82IAmMqIGB1TKFkN1FAFBAFJqzAeu82J9wNaU4UEAVEgelTQMDq9I25XPFkFaiC1TzL4OVAnCTodjtotZbRXl5Gu7WEqNNFEvdAuZLkzssZJmbIMlXAh1/zeym7+Yid+UGIeqOBRr2JeqOOWq3GxXZoubPaDHArASm/q4sGmb9UVZ6WTJvPyixVfZwuADQIzJZg0M45pZYUOM0GQNEsSweCVQNb+WhzzXStnJuaMTPMcgUUlRb0Pn2ul74TrGUAq/eh12mKNM1YU64sT25VehBQtcBqFdJWZ8LoG9JRDtDJzinTmp2T2t+31RcasKN13I3NrxZc9zyed/QIQno0VPGqIIBPS+sJqvoePFp275WQlYGr72nw6qs5qKF9HMcwYLXqWKU5lPAYJoiiCFG3p8Fqh6MA+LuioXv5jwCUp6r6DJfcqpStSu9RFIAD16O/HuAF8AMftXodjZk5zC/MY4Ecq3OUsVpTx3oBztu7D5dedjl/xzaauTuu7LKfKLAbFRCwuhtHVa5JFBAFdoICa7jz2wmXI30UBUQBUWDnKCBgdeeMlfR0eyowCKy6Wc6gqNttM1htLbfQMWA16jKMJFjEbk565GqpOrFCek1QEsgY8HhBiEajgTqBoUYDtVpDQyO1/Flt6q/iWBq06r99wMwCq1X3quu5BQSrQtmq8rZzdVBBqtWKW9lFqfqcqpYLlcFqxcFafc+8ztKM4SpBVQarSYQ0jkEV5um1iQIYBVZXh6qrL61fzwwdWWRq1QZHAda13V73zQcGqwQkQ1AcAOWshrWGyiolqF+AVYKqCqwS2AwCVShKOVoVWDVwlcDqTLOJhYUFHDlyhDNWeR4wEE8RpyYKIOaCVVS8qtspwSrtq+a4bhO6YFUFrLqOB8cGq75y2NL3p26B1VkDVuk75gc47/x9uPRyAaurTjnZQRRYRQEBqzJFRAFRQBTYGgXWdue3NX2Us4oCooAosCsVELC6K4dVLuoUKrAZYJXcmARbq2C1Xm+iVquzK9A4TvvBKt1SqTxOG47yMnJruf8KqMoV1Ut3oX38MKhaQE0GwWrZv52zan8+CLQaUDYIrA6LBBgEVg2cJrhqwGqSxkg5Z/XUgNVR022U+5EX869uPt2E2bzypOWccBU4DQIEYQ0BOVdDcko3GJoSWGWQyo7VEqzSewQwB4JVAFGSFGD1qAVW1T8ykFtVg/E4Rq/X43+U6HaoeFW3+EcIAaubMBWkSVFgwgoIWJ2woNKcKCAKiAJjKiBgdUyhZDdRQBQQBSatgIDVSSsq7U2bApsFVsmxShs5VtmtWp/hv7SkuR+s9uegKvhkRQEYqOoOhqsEXRnSTgisViFrFZJWP7fBKpx+QFvNYR0GXNk1m6il5AxXB4BVO+/VANpx56oqTrU+Aro9werKTNh+sOrzvOMYAP5bLxyrATlU9ZJ/cocax6rJXKXPaOm97Vgl5Sgag6IAyLH6iAVWjZu4BKsJw9SOBqtx1C0ycgWsjjtjZT9RYOsUELC6ddrLmUUBUWC6FRCwOt3jL1cvCogCW6iAgNUtFF9OvSsU2EywSrDL9YMCrFIUAGVdlmDV5KwqKW2XapESABTu1kGu1cLNOgCsDoKCdgwAnbMaBTApsGraHlq8quKQXQ2s2v1aK1hlF7CAVY4CYLDKjlYfNlglOK8yVhVYpXxT46quglWKAqACVRR7YdyqnLNKUDyugtUevy9RALvi51IuYgoUELA6BYMslygKiALbUgEBq9tyWKRTooAoMA0KCFidhlGWa9xMBQgMXfepa3Ho/gM4cfwpIo1wc2woY1UVZlIZq4PBKoErO2O1vML+GAD1flmoaoBrNdefDwWrlbJJVGjKyj8dFAOgYOhK92kVwnJDduErnbE6bhSAHT1gg9X1ZKyOniOjwWqOfsBtt1Vk3g48wWgnLM2jzdnW6Vj1PQRDogBssMqFrbxyjg4Cq51OhwuWqcJjKmN4EFiVKIDNmQHSqiiwWQoIWN0sZaVdUUAUEAVGKyBgVWaIKCAKiAJbpICA1S0SXk67axSgyvPXX3sdDt2/HyeOH2MXnrdJYLWMAlDQijZ2leYa7DkKxlaLT1GV9GEZq6Mdq/3AsOpWtZfX25BzQ2A1J97mrChcVZwb6YrPTBTAsIzVQUDXtDfeRNwAWB15gtFgdSPV6dcKZe35UWSscgxADX5YQxiq4lV9UQCuyVklkKqLVumYgCpYjeKYowAWFxe5eBWBVZ4nFbAaR3bxKslYHW9+yl6iwPZRQMDq9hkL6YkoIApMlwICVqdrvOVqRQFRYBspIGB1Gw2GdGVHKmCD1ePHyLGaw8MkHKtUhAqFY5UKVzXqDc5Ydf2y4jqXq3IIgNKzlWCV3nUJtmq4ys+tB4NVlyqs9xevKqAtt6u2jYDVjJ2pKwtdGccqt8/QFGDDro4ZWHHOUWA1paXkKmM1iSLO5kziiB2Rg/Jax59wmwdW8xHVq0YXtuLSVwMvgcd8jdEFfeCdIGkQwCewSo9aA2FYVwWtKAbAigJwPR++fs9EAXABK+1Y5Q46DhiszsxgcWEBhyljtQCrFAeQ6EiABP1gtYOo11tT8SrHoQgChwtwURwBKJpAx2nUZ+YwvzCPhYVFzM7NI6jVuG+eF+C8vftw6eWXo96oF/8wMf78kD1FAVHAKCBgVeaCKCAKiAJbo4CA1a3RXc4qCogCogDBhk1bbCryigLToEDVsUpRAB4cJGmCTqeNVmsZreUWOq0lRJ0u4l5H55Kq5c9ZliLP1PMiTzRTX0uCXQSxavUm6s0GOGM1DOH5AcNQ2r/qTjXHVZ2r5jWBVX7oKIGqk7XPCWsNIO1nQ07z3O73sOc21FT79McEGGjL+9G165+lFYWurAgCu9CVcaTSWMRxzI80jsCRAGmCLFYZnfbP3Vp/+szN6qn8wRx2g8wm5VU64oyismk/gLeACBzXg6NhpB+GCMOaKl5FYJUgauAyNCUYSXOF3a0EUsmpqvNXHQ1a7biKJE3RaM4ox+rhwwVYTVOVs4qMCo9RvmqPH71eF92uAauDM1Y5KoOc2wRSuQCbB8ehfyRw+XtDYJX7EoQIqQDczCzm5xewsHAa5mZnEdZryOg75gc47/x9uOyKy9FoNvu+V9PwGybXKApMUgEBq5NUU9oSBUQBUWB8BQSsjq+V7CkKiAKiwEQVELA6UTmlsSlUYBBYpWXYBIuosrkCq8voLC8j6k4erBoQaktvw1J63wZcnnarrgWsGng7ObDan8E6Dljt24eoolPCWYKmpghSFaxm5IbcsWB1ZRZqOc7DHatqn+HHOgTk6T92hTMN8gnYO57PTlUCq35QQ1irI6DnHr1eHayyW5TBZpkDTP/QwFEAC/1RAGbc6B8kGKxGPURdAatT+FMql7xLFBCwuksGUi5DFBAFdpwCAlZ33JBJh0UBUWC3KCBgdbeMpFzHVikwDKySQ69rwOrSMtrkWO32kKzTsVpr1BlMkWOVljYXjlWCV5WLr4JVhmXk7jPwbKRjVQE7xdxUy/1glaAoY07+u7pjtd+dSpEAdKBxrWZ2MSxdyGqQY9UGq+rsanm/casauMqu1ajHkQDkWM0TWmaulprvPMfqamB11Kwfbmk1+auDwarDYNXEAPjkVjVg1Q/g62X+oxyr7Bb1PJ6j5hw0Ls2ZlWDVFK+ibGI1dhF63a44VrfqB03OKwpsUAEBqxsUUA4XBUQBUWCdCghYXadwcpgoIAqIAhtVQMDqRhWU46ddgTWB1U4XSdRdXxRAo45Go4mwpsAquQE5CqACVu1ogOK5AavaoWiWUFMkALHTvsxVuyiWHlwbwBVxBbwsfzhYLcCpFXFgQCiDVQ1Rqy5Yu317+b4dPTAarMYM5yhblYpZZUlcuFnt9fPVKIDVlvhvVhTAyJvgPB2a9zlufwd9PyklYFBhLJ4HlMVLYNUPlEs1rCMg12q9zsv9+bFKFADtw2CV55dyxpKTePXiVQqsUhQAxWj0ehQFQHEOEgUw7b+zcv07RwEBqztnrKSnooAosLsUELC6u8ZTrkYUEAV2kAICVnfQYElXt6UCw8FqwhmRHAVgHKsbAauUEWkcq4ECq7SVgKzMZVWO09J1SsV87MxVl3IoTQEr6zO1j3bAWtDVFr4frJJjlNyn6lG6V/uX6VczVscFq/ZxKwDsUMeqKlwVJz1kMeV2KrBKkQAlTDWu27VMKXW7uhrQXNkiLbsftQ3/1DVVvKzDzXhn5Bge0Szl/K51U2DVBRefIncqxQEQVA0pDqABLxgfrJJr1YBVgquDwCrNA+NYLaIcLLBK3x8CrZyTm6XFfFcaaBe2ZKyudZhlf1FgUxUQsLqp8krjooAoIAoMVWDtd34ipiggCogCosBEFBCwOhEZpZEpVmAUWO10O2hPEKyaKAAqtuN6NlgtEduwolWFKxWqeFW1aFVR3MoCtrl2s44Gq8Mhaj9sLeHrqmCV8kEpMYDjBsoHg036iN4bCFZVnirnrFpglaAqgTkCv2ZbW/GqMs90rWDVYfw57KjROak2WK06TFfrxzg313ZBMtLFOJmp4JMfKLBKUJVcq7Vag92qDF2HOFbV+z4XszJg1cBVGhP6hwEuXnXkCBevonlggGqZkRtxZAY5VgWsTvEPq1z6jlVAwOqOHTrpuCggCuxwBca599vhlyjdFwVEAVFgeyogYHV7jov0aucosNPAKvlRh0FVA9YMZOOg1cpdWtU5OixjtepipTZNHuposJoBTj9Q7XPJZs5wsEp5qokCq0ncQ5oox2qml5LvNLDqQbk01Tbodnn9t9D9ubn6DDp7l5bxe0GIIKA4gBoCzlmtwffDVcEqwVWCrzZYpXNFBFYpY3VxAUcPK7BK45qmVHiMMnBVATKKcOgJWN05P4DSU1GgooCAVZkSooAoIApsjQLrvyvcmv7KWUUBUUAU2DUKCFjdNUMpF3KKFeB8U8dhGHTtNZ/Cgw8cxMkTx3hpM3lJCep1Oh20l1toLy+h3V7iojxJr8xY5YJKnEGq3JSFZrgorgAAIABJREFUOzPLiqrtBKhq9SbqFAXQaKBWrytoVVneby7fgFMDRwsHK0GzEU7VQY7VQTmcRdZp4STV/bYiAapO1SynhesZXysXr6o4UblNymul/XS71P9hUQAG0iLL+ZgspXYVoOOl/wmB1YgBa5qopeTVPpWw0hToUpmxk99GOVbLKAfKPa1uDjl3h26j3a4YeSzPDt2yObEC7hQxQY5Vzw8ZppJj1eM4AIoFCEBuaeNY5SJVrsvzkR78+QDHKmesJipjdWF+XjlWu101vqkqWpXmOY8djVnU7aLb6zB8pbxVet92GKu56sHxeLYX3wXX9eA6VDjL5YxX0GtfuWj5+zM7h7n5eSwsLGJ2bp6vL6dr9nycv/eFuOyKy1FvNIbm2k5+bkiLosDuU0DA6u4bU7kiUUAU2BkKCFjdGeMkvRQFRIFdqICA1V04qHJJp0SBscBqm6IALLBKkKjbKYpXDQWraVa4SgeCVV/lV9rL/s1FDwOro1yq9mcM1qwiV1UxRzlWq1mq5WsFVgvH6hBoWi1WNTJj1YBdDVVtsJqkMVLKWWWwShmrCszZ8JrRokMFwDZ7uowGq/bZuaiU9cYgsD2Z3vYDW9JA1ZkisErAUoNVzlYlsKojAQhSUu6qjgJYAVbDsICsVccqwVECq/MWWKVryZK0H6xGMaKeAatdfj4KrFIbZs4OBqsEe71Vwep5e1+IywWsTmZ6SStTrYCA1akefrl4UUAU2EIFBKxuofhyalFAFJhuBQSsTvf4y9WvX4GVYPUAThw/xq7MwrEqYFW7Tk8tWI3JpcpxAHFfFEB/Xutqjs/1z43+IzcHrFL+7Sgm7I4ExsPBqsNglYpUBexWDcipSoCVnash56yuFaySHkmaoN5sYHFBRwFox6rJViUnMztWK2A1jnqI42ioY1XA6qTmqbQjCkxGAQGrk9FRWhEFRAFRYK0KCFhdq2KyvyggCogCE1JAwOqEhJRmpk6BKlg9dP8BFQWQZfBMFMCmgNUaPCoiZDlLbfE37lhVTljyTo6KAqhmqFbdpX3RBjoKYC2OVbqmqsO0eg5+TfEClSgAEwEwHKxS6/23n6sZV0fdrI46dvRN7kroartWRzlWCVWPKolF82Dczcxldi5rxyoBVIaptRBhUEOgM1ZHgVWPCl7x0vtK8SoAcZJw8aoFAqs6CmBl8apEwOq4gyb7iQLbVAEBq9t0YKRbooAosOsVGP/Ob9dLIRcoCogCosCpVUDA6qnVW862exQYClbTFB5lr1LG6k4Aq67KirUzVosoAPbeVgCkXju/2WB1nBgAA2oZwHLGKj0opzPijFUCqyoKgLJsVc4qx7lWiCTHG+j4A5qhJu7ABpunCqyabwg5TnN3+FnVNQxHuqOgrJm71Ws1UQC0pJ4AKRWu8sM6gjBAWGtwMSvOUh0SBUBglT/X4N+G/zZYPXz4MOcN09UZxyoXruJs3Bi9Xg/dbpuLWIljdff8ZsqVTIcCAlanY5zlKkUBUWD7KSBgdfuNifRIFBAFpkQBAatTMtBymRNXwAarn7r6mr7iVZsBVqlwFRXgqdX7Has2JKOLXLNjdYeAVQM7Uy6SlTEdVbmpKjvVZKxyAauY4GqP4wAMWO130PYDyQpXHQhWJz6BKg0OvhnevOJVBrzaENkGq+SK5hiAgMBqiFp942CVCkORY9UUr3J07i0Vr6LxqUYBCFjd7Fkn7YsCk1dAwOrkNZUWRQFRQBQYRwEBq+OoJPuIAqKAKLAJCghY3QRRpcmpUGAlWC0zVjcTrFIxIT8oowB2I1itFsgy7lWaWCkzVQVVYUHVAqxmBFYjxFS8KomQa8fqoBgCE3kwyMFpJnHp/Fzvgv/VQgbKr8vKG+LVjl2vj1a5lGkzWjOUd10uXkUPAqt+GCJgsKqKWIW6ONVaHKvULp0riuMiCsCAVR7HNGXXapapIlZ2xqqA1an4KZWL3GUKCFjdZQMqlyMKiAI7RgEBqztmqKSjooAosNsUELC620ZUrudUKbACrN5/ACdOqOJVHhyGRN1OB61WC+3lJbRbS6rCea9buCsV7EuBXDkueZm6XtauQJcDz/PZLdhoNFGr1dix6gdBkbG6UbAKJ1UwzXF5OTy7FrlEfA6H02InGwUwMCdVr82vZqrSawP/DACktzLOVlVwlTNWLcdqksZICaySa5XBagJysQ4HqyoaQHFGp1IkSb03ukyU2WfYzFsNjvYfd2puipWuNNY2WDWOVZpzJVilAlZ1C6yq4lUMX3WWavFXRwGY1wRqTcQCjYfJWO0Dq5yRq6AqAVYC4vQ96fa66HU7iHoRO1nZpaw3FVtBRbbYnw3HdfT3wYBhF67nAY4LNwi5n/Qdas7MYm5hHgsLi5idnUdYD5E7LjwvwJ69F+CyK64AOcNHxSicqt8XOY8osFMVELC6U0dO+i0KiAI7XYFTcw+501WS/osCooAosAkKCFjdBFGlyalQoApWTfGqPFXFq6gKeqfTRbvVQmv5pAKr3R7SaDRYZZjIQFGBpCCoodaoo15rFlEABqzaoMk8N0WLTGYqvW+yLu0s1eJzJ4br+nAdD3muwaqnYKJDwQIEXK2t6iatLrEfnL2aIcvTwmlq70NND3OoVsGqAqkKBtptVMGqyVcdBVbt844D0qoA0r55XRs6Hf31WFtJrfV+1VSPVwOrAUHJgJyqdZ6DqnBVwNDVs8AqzS8uWmWBVXpt5ljuOAy6CVouLi5yFECn09GuY8rFVa5V5VglsEoZqx1+0GsCq/wPEHouq76Ts5bmpwMYsEqFtwimugRL1XMnCPl1WG9iZnYW8wRW50/D7OwswnqNc2w9P8Se8xVYbTab3K9x5sR61ZfjRIHdrICA1d08unJtooAosJ0VELC6nUdH+iYKiAK7WgEBq7t6eOXiNlGBzQGrDvKMCi2RezVjs5/vhwy1GvWZscFqUXzKKko1FLS6uQJUulCVqgxPPkDGVysAk70sX2WcUl9L0Dn4vZVg1RxnA84qSB0IVrn41AiwqgsgccYqZXfqKAAuYGUV3lrr1DDHloW9yhY2D6yOylhd6xWU+zu6w0UcAEN0GmsyeXpwPR++H7Az2qcYAHKs1jVYJYBKjlYGq/RcAU6Grj5BVxUjoMCmnj8arFLGqgGr3W63cGfbBayiqMf/AGGDVSpIZuZCObdV++yKnRRYvfxyNGdmBKyuf2rJkaIAfS/l/9vLPBAFRAFRYAsUkB/fLRBdTikKiAKigAYak2QCIqooMDUKbD5YTRkcrQWsMsjiZe0lEK26VBmXaiClICpxqdKZqvan12ooq/8feTWwOhC05gRf+x2rVbBqw1IDWweDVfWTVXWsFnAuocJVFAXQQxarGADO8EwTFbWgDl4xT1f7IbRdjJO6ceVzGspJ42b1ivS3XbJr/WKNYhtO1u/INNfGx5DjkyGpDz8IVQxAGCKsNeAF6v1i6b+rIGsJVsvPXd+AVTWXojhZEQVAzmyVjUsZq1S8ihyrPfS6FAXQQbfTZfcqjaGJApg0WM30d4yjAASsrnWayf6iwAoFBKzKpBAFRAFRYGsUmNT96db0Xs4qCogCosAOVkAcqzt48KTrW6rApoBVzg8towAKsFqvo14fPwpgNceqDVZ5yb9ePm1DWOVWXQlXJw1WB8UArBesEjxNKFs1jpEmET/nfFXteNSRrQOB5Wpg1Uy2yd605sg1WK26SJm5ZuP2auVXYRRYHbbUvYDq5FgNfARcvErDVS6aFhZuVIarA8BqAV0JrJql+gDiJC3A6tEjR2AcqyVYLaMA+sFql8HrZoDVgKIAHHAUwHnn78NlV4hjdUt/VOXku0IBAau7YhjlIkQBUWAHKjDZe9QdKIB0WRQQBUSBrVJAwOpWKS/n3ekKnFKw2migXmuMHQXAUG5IDIB5vz93FXA9yqYkmyTdlunsSuXvXFFB3oah1aJQxolqu00JFtuO1aqr1YDUQdB22GcDM1ZNDEASIWW4GrMLsgSr5dL6jbhB7bnr5kA2oTtZG4ZSuxvp42iwqmIm+jflcibIzkv8g4Chqk9wVRevIvc0uVb7i1YFHAvQ52TVRa3MMn06T5wqx+ri/AIKsJrnRb6qcRxTpmqP3KrkWu1Qxio5VpWj1Z6LXLxqg1EANlg1GaszEgWw03+apf9brICA1S0eADm9KCAKTK0CE7odnVr95MJFAVFAFFi3AgJW1y2dHDjlCpwqsEoVy+tNAqvDHatmKIZFARRFfizgat5zPQXwFKSiWzIFV6mgVdWxWnWX0nkNWB2Us2qgqA1WB0UFrBes0nEGurHzMSHHaoQkjZGaokdcFCnqy4I159voFCb4SbqlGkBvtD0DQ6ndzdxMfm/1HGoOUGaqB4+cqhqsUsZqQI5VylCtFKhSGaueKmqlgSpBVppfZo4RqyfATYWhFhYWuHgVO1YpozfRhasy7ViNqXhVV2WsMliNijGm/RnW6uJVAlY3c5ZI26LA+hQQsLo+3eQoUUAUEAU2qoCA1Y0qKMeLAqKAKLBOBQSsrlM4OWzqFRgHrFJGZKvVQmv5JNqtJS7Kk0ZdnSuZaCiZArnKmsxzu3jV+Bmr9mBQGapRUQBVxyoc4+JUf6kPVMiKYZmu7K5AltNX/MlA1tXAakaFpqggF6iAFT1fWezKgM61OFbNMVWwSi7VlOAqZ63GyFIF5kzxqo0UsOrTWUNVem8SYLUYs76s1c0pXjXsy2vAKuem+gFHAdDy/xKskpOVclTDPteqyVilfwTwdUGrvuJVrsNjQWCVilcdPnKY81NXA6u9bgdRj8ZSfVdoK/+RoAS36y1eRY5VapWuURyrU/+TLgJMSAEBqxMSUpoRBUQBUWCNCghYXaNgsrsoIAqIApNSQMDqpJSUdqZVAQJ2n7r6Ghy6/wBOnjjGAMgj2JYk7Lhrt5bRXm6h3V5il17U7ShIlFFBpYyhY5arpc4F9KPnmXLnEdwM6zU0G7NFFICrK7GrIlMEPGlpd3k7ZeApgyhyIer9bODKgAo5mjMZ3vHLf4DZ05+OKO1x8aJHjv4Tvn/zzXj0yBGu8h7HCXxfFbhSkCvn5d95miPJY6RuijTP4OY+km4Cz/HhUlu+h24SI6McV9dFRlmZKfU1BToR3LkZRL0Owk6EtO4iT4GMepU7SJ0MUZIgyDx4ucdgNs6piFEM3/WRJDkyJ0eS9Lgfdb/JBY/avRbva4oeEdBLOGc1ha/hnClglbPTlEDy6OX87ONdp4uU3JqjDl0JVGnvwREMqryVGudRS/0NdO7/Tlrt6g/sfqn2yLGqogCogFUQ1lTOak399b2wgKrsSqX4CAKpnLXqwQ8od5WAvHKvmnlIGsRJgsaMcqwePnyEvwd0mUXRMQ2/OQqgKF6logBozhnoXrh62VFNxdfooSGrS+dUz9X5XThByK/J8d2Ym8X8wjzm50/D7NwswpoCq54fqIzVK6+ARAFM6y+5XPekFBCwOiklpR1RQBQQBdamgIDVtekle4sCooAoMDEFBKxOTEppaEoVIDB0zSevxoMPHFRgNU3h0fLwTQKrBIMIdirnXglWbdhWBavsQS2WUCtHq3ndmGvgne//KB5+8D489uMfYP6MZ2DvT70EcGv48o2fwrEnjjKczXNyCxKKpeX/5DwtB5zhcJYzgKXYgla7C88FoqjHxY5oi3sRt0MNtNIYC/V5fOh3P4o77/gOvnTNpzD3zKeh0+4i8Hw4UUQxrwzMkiQjisgAznHJUZsggY84TVFLASdO8cxzzsFVH/gA/vG2W/GVz9zAEQYUCZCza7XHRayIjKZwtEvYgEt1DXRtpOXwrYSSg/fZyLE8cnS5Gplyjwq4Wp6vhKrjfNUUpC8LkOkr5Xad3FVRuvZGojkE4hWUpHGjfFVyq5q/5FYNyK1KUQEMVhVI5UxWKwaAj/U8akwDYEeB1WYT8/PzRRQAA22OaiBYb6IAYkQFWO1qsBr35c2q+a3B7RCwqiINBKyOM1dkH1FgkgoIWJ2kmtKWKCAKiALjKyBgdXytZE9RQBQQBSaqgIDVicopjU2hAgSFyLH64APkWD2+bcHqimJW7FgFZusNvPn9v4bbv/JF/ODeO4CggTPPei7e+p5fxn2334K77/gO6rU6elGP4ZbK1HQRxZFCgRnYMUrwNskz9JIeXN9DQmAvzagMFpJuxACOCGaaZejmMZpBAz9/2Vtx/4H9uP+734U710AaJYwYnSyDkxK5zREjReLkDPzyJEOe9pDkDjw3QOA4iDtdNBcWceHrLsLDhx7Awe/dgThVQJXob7vVhpMn3NXU0a5Zho6VolwE6yYwfxXOXOtWekf7EW2fp7SvUX0JI05EvSgB8rA+mTMQaDXFq3yfwKkqXqVyVusIwxrHAARBDZ52tbKzlZyqNCd89ddAWXaMsoNUnTlOYgarC/P9Gau5dqrSvKB/jIhjKl7VBcUAUFwAOVgp1oFc2WYbClbpHxr0OblvAlbXOhFlf1FgwwoIWN2whNKAKCAKiALrUmDt95/rOo0cJAqIAqKAKFBVQMCqzAlRYH0KmIxVA1YpCmDp5DCwuox2e3kiUQBVx6rqfQngbLfqCpjKTr/yQRDv9Hodr//VD+P7t34DD917J/z6LJAAl7z3fXjqyMO45atf42Xgyv3osIMQWYYgcNlFGqWUnUrLwGsca9DrLKMWeOhSbmycwWObqVoKzkvvXXKf9uB1YnQDD1ma4DTXxfGozVA1qDeRez6yToyMnKYBECPhttzMhV/zUQ9CLC+10Is7cAOKXciRtBMQpKPl6e2oh04co95oIklddDsn0F5eRo0iCPRmkhPUEnMDFdc3F8xRCnYOcoqO167yAxet9S337wepq986m5bUngS+VdfoHPqV+oSBKj2zHasBO1IVVK3x37Be51gKigOw4Sm7Vgugqp5zzio5lXmukfVYjb8qXjWPI4dV8SoG7WmGlKIasgxZAVZ76HU6HO1AGauUm7saWDX5sCVYVUW1JApgvLkne4kCk1JAwOqklJR2RAFRQBRYmwKr3x2urT3ZWxQQBUQBUWBMBQSsjimU7CYKVBQYBVYJWKZJyq47ylhtLS2jQ2C1t/GM1cFgVVOzwoVp4KkCZrSE32Ro8opvHQVAN2BztTre9Ku/ie98/cv4wT13wAkaWFw4A5e895dx6J7v4Tu33449e87H8/fs4XzUR48ewQMHDyJPI2R5hvkzno7nnnc+5hYXkUYRfvLQQzhw113wQ8pmTXHGM56Fs895Dg4+8AD2XHAezj73HPzooQdx8Dt34WWvfQ0e/uEP8ZP9B+DO1rD3vAvw/PP2wm8EWD7ewl133ImjR35IC/gRRxn2XfAS7HnFhex6fPKxR7H/7jvw4MH9aM408ZKXvxIPP3SIX8euh5f89KvwsgtfibDexJNPPInbbr0FB27/qsoF1cv+q7mdoyf58KRUlXM74GjFKldptkSgBvYaGGogbdlA2dqo3NYS8OrzW27cKlgt2tYnp2vhpfy+KlzFUJUzVmsMVikKgGEquVq1Y9WAVQNZaT92NlMcAGc6gItXkWN1caF0rPaB1TRReavsWO2h2+0wXCVnNMU62AL3OVbp2jwVicEgtXCs9oPVWthAc36OowjmFxYxOzcnGaurzU35XBRYhwICVtchmhwiCogCosAEFFj1nnMC55AmRAFRQBQQBQYoIGBVpoUosD4FBoFVylilqvc2WG1R8aol5VilJc7rLV7VqM+g0WgwDLIzVqu9twtUVZ/3uVV15mptpom3v/+3sf/Ob+PHh+5Ffe407Hvxy3DOnn344o3XMCx921Vvx+HDRxmOPW1xAd+8+et4+OGHcda5z8XPvu61yF0Hjz7+OEcGnHvOc3Dnd7+Lb3317+GGNZz7gj249Iq34d777mW34kyzwU7GL9/4Bfzihz6AW26+GTd96jrsu/CleMdV78RDDz2EKGrheeftw4njx/D566/BsUcfwdnP24P3fvC38eDDD+PII0dx9plnAu0WPvG3f4vTnvlMvOPXfh133HYzPn/Nx/Hqi16PX/rAB3HXvQe4UNJ5z9uDbvsk/s//5U/hetpFyU5VjSeLO9F1Vqha3xTi+ATmmewkNZvlJzVOUvpI97XqNh15aqvdfjesdVSl6Bl1yPUDLkDFUJULWNUQBgqseoEqTKWKV6lYCM5b5aJVCqZy8SrOASawyrS/D6wePaIcq6S/KV6VE1hNEs5bjXpdjgGgf5iIOCM34u9V/3wui2ORC5r6IWB1nRNRDhMFJqiAgNUJiilNiQKigCiwBgUErK5BLNlVFBAFRIFJKiBgdZJqSlvTpMA4YLXbbaPdammwusROvEmBVVP9fJDmNkBVXKs/AqB8DTRnPLzng38ItxZiefkYvKCGJOngwbvuxj98+5t49WtejQtf+Sr8H//+/0Kz2cCznnEGlo8fRztO8NpfeCPmazXc/D++gmNPHedc1b0vfSneeuXbcPV//Pc48OCD+KmXXYh3vPvduPv7d+HWr30dUauFhafN48RjT+DDf/B7uPnr38BXrr8RL3jxPjxt8XTsv+8ARwDsedkr8C/e/EZ85bM34nu3fQsXX3YlXn/lO/Fv/6cPo7W0hDNOfzpOO20RPzp8GHNPewZ+6f2/ju/cdis+c/3V+PBv/w5e/PKX43d//1/i5BNP4GmzM3j2s56OBw7ereVSy/8LRyg5S0eFlnLNrVHQ1bqVrYSsDgWauicFLCwgaH+sg2Kq/Qv76T2VQDvaRctjr9sd1I+iVRuukuPTI8dqoIAqFbAKVMaqAqu6UBXDVBcuF67S7wU6CoDAKmWsKns09zJJUp4/C9qxSm5U2mywSlCV4H3c66mM1a4pXlWC1RKumvZVkTPOU2W3qnqusoDLKABxrE7Tr7Nc61YqIGB1K9WXc4sCosA0KyBgdZpHX65dFBAFtlQBAatbKr+cfAcrsBaw2lpeRqe1NrBK5I8gEQGiWqOJRr2xwrFqck+rMto5qyrnUgGuPscqvwaaTR/veP/H8NChg3j08MMgv+3yyeNYPnYMyyfbeOGLXoQr3/MuXH39NXjo+/dg1q0h8h3Mnv1s/NzFb8Tdt38bD3z/+6i5Lnp5jqd6XXzsD/8IT/3kx/j4X/9HvORnfhZvueLt+ML11+Du730PYRByZqYXevj9P/oT3PbVW/D3X74R82ecju4SVYRvw6/V8FMXvhI//8Y34Ouf+zzuuPUW7HvVK/HrH/tdfP3LX8X/+OynsfTE4wjnZpF5PhbPeBbe9f5fwXe/9Q188fprcfEll+G9v/phfPqzX8QXbrgWjz18CDM1F07oIkvI+eghyzhYFY6Tc6QBu0eNkBZotN+yl9gr4Kk+VWXA1FYtXkUZpnYG7oopzwGvyrHKD533Wramn1l9okPoPH2lrSqMlXCmyU7ty1mlN6ngmM2CdTwE990h16mKAqBsXRovylmt1RRYNU5VylFlxyrHAiiwykWvPJePVQ5SigEwYNVkrC7g8OHDiChjlcEqRQBQxmrO8RmU4RtpsMpRAFGvL2O1nMMe5/Wa1wxWHYoC0JBVg1Vy31LfwlodzTkVBbAwv4jZ2TkE9TrrQIW6zjt/Hy678grMzMzs4F8l6boosPUKCFjd+jGQHogCosB0KiBgdTrHXa5aFBAFtoECAla3wSBIF3akAquC1TRFt6McqwRW260lBkarOVbZnUjQDwoAEhSqN2ZQr9e5+A/BLj/wVVEgq7K9LeKgCIAVYJVAFHKEdR/v+uDH8O2vfRkP3HsXwsYs0S6Voek67EK96M1vxfkvfQl+dOgQbr7pJpw8/iTOf/GL8bKf/ll89e+/hKM/eRgBAy0fjzzxFN7xrnfjBXv34t/96z/Ai3/mdXj9G9+C6/7ur/HYo48ydEMvQeyn+Nif/Bm+9bVbcOsXbkR9bh65V8fPvOoV2HvBi9E87TTUF2bxuY9/Aj+4516czGO8+p9fhLe9/V3odFq46bM34vavfgOAh7lnPAPv+9CHcPvNN+OrN30Jbi3AWy67Epdd/nYsnVzC1Z/4O3z5S59GmHe5sFLUjRRIdRXRTHPCyeXtqNFvtYlpnKTj7r+yPRVHwNxbf0j9GOwudfphKMNVRVMH3Ui7FmhV/aPz6D0pBsE6MtNvKwBPc05HAYQqY5WdqxZYLYpVMVylQlVqngYEM/1+sMr5s7CLVy3gyOHD6BVgNWbXapZRLnGCRINVcntzFECleNUosOpqsEpw1amA1aBWw8zcfAWs1pBzpqyA1dXmunwuCoyrgIDVcZWS/UQBUUAUmKwCAlYnq6e0JgqIAqLA2AoIWB1bKtlRFOhTYOvAqqrYbvIrB0G9QWCV3YNWLIB6naPWCPD2D/w2bv/GV3D/3XeiPrsAN8/hOg4yJ0YcZ/C8Bs5+/vl47ZsvRpb08MVPfBzPXDwdr3jdz+Mr//0mHD36E26LikItL3fwtre9A+eedz7+tz/9PVz42tfjol94C67+m7/Ck48/rlyFSQY3dPEbf/zHuOXr38Sdn/8MgoV5vO+3P4p6muALN3wWwdwsLr70Lbjlizfh4J13IKuF6EUJavM1vO6tl+CSt1yCmz/zeXzib/8Gz3zuc/HeD/4mbv36Lbj16/8dThbhxInjOPPs5+Cd73k/fuGSy/HxT3wc/+kv/w2addKOqCRVo88YbLpeoO2nGjcOcqyOSALIxliSP/jro3yn5kaY3KrEeodtvPeAvtn7G6Bq5qf6rHJdRV6rwrKqXRUZUYJVn4FqkbOqwWro+wwty4JVPsPqwrFKYNWjfVRUgJmLtMy/bopXHT7My/zpHw/KKADi+THiKFIZq1S8SsCq/OqKAjtOAQGrO27IpMOigCiwSxQQsLpLBlIuQxQQBXaeAgJWd96YSY+3hwJbAVZV8apwLLBqw1UbcNlLp0nJ+oyPy9/z6/jurV/DD+6/F35tBo4pFOT6XDgoTIFmEGL0S5h/AAAgAElEQVTJy/He3/owDtz+PTyw/3686Rffhju//W3c9Y/fRaNeY3fro8eP4d/+xV/i7ju/h89+4j+zY/WfX/wmfPJv/gpPPfkE6vUmOt0umkGA3/mjP8bNt9yGL/y3/4J3fvjX8LLX/Bz+8vd/H1Hcwp4XvQhvuupyfOPLX8b+796BmPyZcYYzmrP40dFjeP2ll+G9v/KL+PM/+F1kSY53f+T3cNvN38CtX7gBvd6yWuLv1fGjR0/iNz/2u/jF97wHH37X23Dk8MOo11xkWQLPcYmvIs1oSXkGzZ7XPMHGTF8d2e4gqOrSm3AV+KxkwBJgNee13anmJFXXawngCSabcIByb3Kt8tyAyk31uXAVuaNVzipFAbiBj5DdrARWfbXsXkNWzl/VRa0MdCWIbkgxAdRGs4mF+Xkc4eJVbeRZzkWpCLqSYzVLY55vvW6P3d7dno4CiOPi+sWxuubpKQeIAqdUAQGrp1RuOZkoIAqIAoUCAlZlMogCooAosEUKCFjdIuHltDtegVMNVgls2VEA5Fhlt2WFBlbdqiS0AatV2EpOxkbDxzt/9aP41tf/Hj/YfzeC+gxygo5egDjKcd4L9+Hxxx/F4w8fRmN+Flf9yvvwwP4H8M2bb8HFb30Tnn/Oc/Glz30OD//wh4jSFJe/4yq88jWvxl/8+b/B8uMP46de8Wp2rH7ir/8fHD92jKMA4jxDzcnxO3/4p/jGzd/CF/7rX+PX/vhf4rSznov/8Gf/Gr6T4RWvejXecMVb8cVP34AH7rkHL7/wQiw9tYSD99yNx5d6eMPbrsIVb3sr/vc//2N4uYd3/8ZH8Y+3fAPfvOnTeM3rL8L9D/0I9xx8EEvLXXzw1z+Ed779SvzW+96LR47+GDXKWs1iBVZzBxmBVZfKQa3cjGZVsGnvuV6wajJVqS2zXJ+fF6/7+5QTZB1RZGvYDbUyuZa9NGC1fFdlERCspYgJn+Gpgqucs0qPWoPfCwKVWWqKQxFkJRBLgJXcrFy0Sn+uIKjHUiUpFa9qYn5hHkfZsdpfvIrIqipeRWCVHKtt3oczVuNEwOqO/8WUC5gWBQSsTstIy3WKAqLAdlNAwOp2GxHpjyggCkyNAgJWp2ao5UInrMDWg1WCbAqa2tBsUAyAXbTKQDyGrQBmZ2q49N0fxD/c+lU8dOBehM055GnKEK3TauEVr30NfuHyt2P/wUN42swcHCS49uq/w/KJkzht4QxcdPEbcNa55+DRJ5/EbKOB0+cX8cmPfxz7DxzEgtfF81/0crz6oovx6av/DseefIJBZtKL4NYcfPTP/jW++Y3b8M3rPoW9r3g53vNbv4OHf3AIjzz+JJ717LPwtGefiWh5CZ+98XqcfuazcOWbL8fxx47g8biH573gPHztM5/DDZ/8OM489xy895c/hDu++S18/rM34Jc//Bu46F+8FY88fgK9Xgc/dcEe/O1/+g/45H/+f9Go+/DYCZpzIStaxq+iALLBYaVWUanqFDKQ02SUjgKzAz+jQlWcsaoyUEvAavYeBHtVmSuDSUffRFdLXJl2S0BbZK2SA9YhgykVTKMiVQFDVFO4ijJWAz/Uy/7VPq7OVlWgVRW2KvNXvQLUEqxNkhjN5gwWFua4eJWKAgDPNZWxqsGqjgLoUMZqr8sPAasT/vGS5kSBTVRAwOomiitNiwKigCgwQgEBqzI9RAFRQBTYIgUErG6R8HLaHa/AjgKrVBCJ3IM6wNM4WOllI/Rw5p6X4cmjD2P5qcfhhnXGdipvU7kYzzz3eTj3/L3IoxgH7rwTTzx1lDNes24GJwzx3PPPw5lnnYUkinDnP34XTz7+KGr1WYTJSQRzZ+D0s56Dh++/h7MzCWJ6VP09yPCcvS/EEz96FN0nf4KlXoLnv/Al2Lv3BTj+xFPYf+8BnPW858HPM9x/cD+Woh7OevqzsfdF+1Cfm8EDB+7FfXfcxaAvbNZx1jln48lHHsfhw0cQI8M5zz8Pe/bsw0xzFvvv/T7+4bZvoOknvH/cixhOmuJVDFcH2E4H5deOcoyuZ1I7HG5antw+p5unuknKu622rgCrvZXXMAyoqvPk5NS1ji3OznPEhe968HzlVvXDAGFY5ygAdrEW8NSH5yqnqile1fcZOVd5DqkHuVFnZma4eBRHAXSUYzVLEw1Wcy5eRRmrBFMpBoALWPXEsbqeeSXHiAJbpYCA1a1SXs4rCogC066AgNVpnwFy/aKAKLBlCghY3TLp5cQ7XIGVYHU/Tp44zs47WvycJCl63TbarRZay0tot5Z5iXPc6/I+yFJkVDyJ/uYZsizl5c4M7jJd1Ijdgx5q9SYoX7Ver6NWr+mM1bIYlS1l4U41haoMVOVl2eqWy44GcJFgOfHRCICa5yCjjE2XsjYdpI4HP8+R9LpI3IzfC3IHXq2OxCE0lyOJU3Q7ETsoo7gHL/C5j0kEhGkb7cxFN8lR86hlVSMqzzNEeYROO8Zc0ETm9hDDQdRJkCZdOHmCul9DL03hpCmCMEBEGiUpOr0MHhWxCgC3FsL1QiRxjBOdJb6+wPXQ7bVx8uRJRFGKXi+D7+cIAw+uQxBPXT8VrqICXQyPya3KV8eirZiZhZ/ULMMndyfTyMLvOXQ2V3ntqJve/lPzwn/LjKxdqtTfAreWp7XY7MhvlrkWO6OV2iuczgRWqRgVO1ZD9ajVEXIhK+VkdT3aR0cAuPSeLmZF0JWhrM5gNXPOcRAnCZozlLG6gCNHDqPXIcdqXhSvylIFVmkORb0ejyHB1yiKeHwN0B6VscqF0Sj3ldzY1D/HhetTJrGHoF7HzOwcg92F+UXMzs4hqNf4Hw7oWvecvw9XXHkl91E2UUAUWL8CAlbXr50cKQqIAqLARhQQsLoR9eRYUUAUEAU2oICA1Q2IJ4dOtQI2WL3mk1fj0P0HcPLEMS7I42mHHoGhTmsZrdZJBqz9YDVDlqZcvCfLaSm0Aqu0EXAlckeAiMAq5VtSPqUCq3UGRXZBqoFglZaZa7A1NAqAHYpgGKUKFyloR4CPoBTDRp27acAbQWHus8Z7BQymfmeqyrvax+A/KlCUa3hM4JiKJ+Vl4icVMNJA2XaDUjtmM8+pD7w4nulshjQh4EZ9oQJUOdKYIFzE7kiqMJ8lCS9BT5OI+0X8NKNzUTukL11oRoCVrnv47Sidl/pG12X06C8oNTxltdqq0nFwnuugL5RxoRpwSgZXrj1F4zviGzgsKoBGOdfnzyySW0ZIWFEAIblW6wgYqhJkVfEAnK+qYapLYJViAQjIajer+ky9Z9qNk1gVr1pcwNHDR9HrdlhTAtw09+kfImis4jhGRBmrvQ4XsYqjHueuDgOrJAGdh8/lkktWPeesVw1WqT9hvYnmrHLMzs+fhrnZWQ1WAc8L8YLz9+LKq67i75n5bk/1D5xcvCiwTgUErK5TODlMFBAFRIENKiBgdYMCyuGigCggCqxXAQGr61VOjpt2BXYNWPUMQKURJZBKYFW5VquAqQ+uGghMENUCowxVNYS0/9rQ1Oxj3LlVsGo+Z5BKEJccvnqjIkgeOWvJzUqOxyxFynAaSKIYSaIcjkkaI9dglYAdOYMBD2maqGvUOaUEWA1UHndOK6hq731qwCoDVV7Kr8897LS2q3UogM2xEqyq4lWck+pTBABFARi3KkHWAAE7VrUrlaIAyKGqi1UxWOVHv2OVukmwu95oYHFxEUcpCoAyVhmslvmqNDZxFKviVb02g1WKj+Dx04JXHaurgVWHoicCX8DquJNb9hMFNqiAgNUNCiiHiwKigCiwTgUErK5TODlMFBAFRIGNKiBgdaMKyvHTqsBawOry8kl02lvjWDXgyQApxqeOU7oJLVehHRGgXJrGoakAp2mjBKNqGX3W5zo1rwcDVzp/FawyLLTgrA1k1bJ9Bd94owgCMpomBEqV25XAKj2UUzXhrNc4iZCxW5Vcq1RVnvpDRtcUHh2fEnF0yZpbLOsfikd136gvhVOV+6EIZj9k7f9GbNSxykmqlY6NKpY16PtIxw+62bbbIaBqHMoETmnJvw1WfXKvkmPVwFOCqTZYJZiqHasEWAm4sl7aFUtjQHEWBFY5Y1WDVQLkpnCVAasEU7l4VbfLsQACVqf1V1aueycqIGB1J46a9FkUEAV2gwICVnfDKMo1iAKiwI5UQMDqjhw26fQ2UGAUWCVERZCo2+lyFMDy8gl02goUlRmrk4sCsJ2lxn3JKamVTFUDVQ0gVeBLAUJaFs/5lNbycFoeb5ZZ2y7SEoIqSGrAqHGXqr/lUn6zvw1U+/Nk1YDablfTdwJyBgTTczgqboCiCnh5P/1Hg1V6TfskvHxcuVcZrpp4Am01TeIEoe/x8n+ONOCcVb6KoTPLNomye5KZKoFdwGMoOXjbKFilVu3CWnwJa7xzXh2slkv2WWsNVoMawVTlWDVglYArZ7BSHIB2q5pYgLJ4lXKsmsJV1CaNBy2zt8Eqz4E0tVyrMTtWDVil7w9FAQhY3QY/eNIFUWBMBQSsjimU7CYKiAKiwIQVWOPt4YTPLs2JAqKAKDDFCghYneLBl0vfkALjgtV2awktcqxSxmqvt2lg1YamDOPGAKsEvFQWJQFUBVZ1CSdmYglDUwVX1aZAIj/TLs5hYJXNnDoSYBBQtcGqWebN+3P+qiraZOAsuSkJzFHRJFr+T5mb5DalvnBkQUZFtGKkWcL7MYzjOIAIeULgTlWeJwBLMNX3AnV9DFzV+w4FrQ7ZDOQtl6O7DGQNhnVHWVYrbXJbThltME7RKdu1WrpMR98+W3W2uAf9cFVn+XIT/UXQBoFVzljVjlWfikG55GhVGaoGqhJIpblkCllx3qnlhibgbYPVTkdlrDIUp3FgwKqiADbLsdqYaWJ+fgELCzpjtRYid+k7IBmrG/oxlINFAUsBAasyHUQBUUAU2BoFBKxuje5yVlFAFBAF6P/YDrdoiT6igCgwVIHxwGoHbSpetayKV9Gy5s1yrDI8025ThmN68Xffsn+9jx0LsNyLiiX+qg2VsUr7zDYb7GClazUxAQaWGrhahabl65VO1kEwlsJRqxmrtDyfACnBt5mZGXahsruWwGsa85LzdruLKE7QbrcZzjXqNXiuw5mr7FrlIlZUtCrhrFUCqA5BvNxFL3HQjRIEvoN64MCDKoC12o+h0QGOx9EDOVx4BJ2zaOxvylrAKjlTDXgl12q/W5Vx68j5aT4snMvFBaqxySynbd/coWX+gYoCIMdqH1j1Qp3B6jPoVvmqpniVAq4OxQK4ft+8StKEi1ctLqiMVQNWTcEz5VwlsBrpjFVTvKrLc2ESGaslWF3E3OwcyJErYHXsqSs7igJjKSBgdSyZZCdRQBQQBSaugIDViUsqDYoCooAoMJ4CAlbH00n2EgWqCuwGsEpLvP/Z699QXJqCV+TgU8Ds4L134aknn2DYRcvDCW6ys5AcnhrrmeX/VTh6srVUxAgYx6txKGapOl7RvbyIADCwNslSnHXWWTj99NNx4MABhnCU70mAzXFyJKmCmhdffDH27XshHn/sUXz7tttw/8EDSFOKAEiQElhNKQYgQRbHDFZdAquODzecw6te81o89sgR7L/rDtT9jCHj0FpQGi6bMU8zB71IZbYGgYfQLx2oq31TJgFWFXAdDVa5KJfujIGmpm9uPh5YJZdqOAys0nzgIlUlWA0C5VqtglWOAqCM1eYMFhcXcOTwEY7JMJCe3cQ8bjGPccTFqwxYpViHaIJgdV47VgWsrjZX5XNRYD0KCFhdj2pyjCggCogCG1dAwOrGNZQWRAFRQBRYlwICVtclmxwkCjDoMdmR13zyahy6/wCWTh5n8Og5DsM9KtDTbrXR5uJVy+zES7pqCbTJIaX9yXGZ5Wnh3OQS93ojB2CtUUejMcOOPy4oRK5A7U4lx52j9x/lWKXmjFPV/K3VG7j0nb8Ez0sRhjOYe9bZaB97Au2lJ/n19//hWzhwYD+C0Eca9YiCwvV9xJnPUNHJI+Tk90wyIE+pMhRSBzjZauOiN7wZnZPH8A/fvBkzzSYS6iMXj8qQIoGbOfBzcpjmaCcR/NBHAAdp1OUl/f/s1b+A571kHz5z9d9g+XgHrkcM1kEQncSxrot/9e/+byyedhq+c9vNOOfsZ2Phac/Af/mr/w/33HE7PJcKVimnY9yNEJLDNE6QuCk6AE5fPBcf/tj/jLsO3IEvXv1f0cxdxEGKvJuhXvPQIQjruAjhIiEI6flwIrr6HLWGh6eOR3jpa38OP3/55fiLP/kjzIcRXBp36n8KuAHltxI8pqxZwAlIrxwu5c6m4PHjD+jB8QYOCCZTKq3jkdsY8Ih96ngCe2FBEZtAblM7D7ey+MDOZa2C1WrxKzOXzbzgJf1BAC8gx2oNYY1yVhsMTQlwK5iqQDsXrGLAqqAqQXlTvAqVKAByH8/Pz5fFq8glrHNxqQ8MVgdkrDIcN8XLSBZu1yv0Ua9dznzlnGCd/crXEyiHbVBroDlL51/A4sJpmJ2dRVCracdqgBecvxdXXnUVxxUYPeRnThQQBdaugIDVtWsmR4gCooAoMAkFBKxOQkVpQxQQBUSBdSggYHUdoskhooDOGD2VYLVeb/aBVbM0nuGVhmprBavkTl3q9pClEeYXTsdr3/QW/GD/Pbj/vrvg+TXM1ursyKRl4U6esVuU4ChxVDo2z1JCrQxZaYk+cUCCY8vtFt73wd/CE0d/jJs+9xnMzM6gFxNhVMeAck+dHCkdkOUI6KMsQ0RwNgCSVhsXvvLn8PyXvBBfuPa/MVhljuYFOHb8Kbz5kqvwxje/FR/5yIexdPxRNOp1POvM53KhquNPPgonTxAlMaIkVZmtUYKUilhlCaLcwfz82fjARz6K/Qe/h7+/9hOo+QHcEMi7PS4UlQYesiyHn7lIXaCb55idWWRYnuURoqUernjPr+DNV12Fj73vl+CkJzlIwKN2vBC9OCXECjdPSR3ECWW4KhcwXQhpRCCS9KQ+Exj3fRfwXQaseZozdCbCWk1rKcEqpc0Ov4U2YLUKVWnkMivjlV4bkKgKmGlISsDUBqu1GnwvhB/o5f9uUAGrxr1q8ldpwMqiWKTddgWrNK/2CFiV33VRYCIKCFidiIzSiCggCogCa1ZAwOqaJZMDRAFRQBSYjAICViejo7QyfQqcasfqZoBVgm7sfnUTzM+djgt/7vX44cEDeOjQfQjCBpC56EUxg9UexQE4LgJ2VKoiVnHqIM3JbZuBMjQDds9myNMES0Qk4y5C2t/z0I0TBoFcJIsyM2nKuC5DxiB3OBOV3JuZmwFpgpe+/HXsWP3yDR/HEoFVN4cf1HDk6BP40Ec+gmec+Sz8r//qj3DmfBPkD31yucv9cJGiEyXo9hLEaY4ooeJcMbrdDpo+m24xt/hs/NLvfBT33vVdfPWG65D5NeR5hEYWI/BctIkfOyG7aslfe8a5z8HFb7oE99x1N+684w7Ukhjd1EXuOViMO8iRwG8EaCdA5tXhByGQxnCSHmrkWiV46vtI3AaDU4KoblDjYmYB6EFgOeb+uj4QkCu4k5BRduDGkQoEqYeAVbqxNhm7g1sYHF3ADk8uSEUu1EC5U4O6cqwSWPXJLW3AKjlWaT/jWFVgleaTcrMqRyv1kzZa7k9uUNuxSp+QY5ug61Y6Vl3Px57zLsCVbxfH6vT9kssVT1oBAauTVlTaEwVEAVFgPAUErI6nk+wlCogCosDEFRCwOnFJpcEpUWC3gFVaup2mXZx+xpl4+Wsvwj8duBcPHdqPMGwizj284AUvwPOfvwdeGOLHPzmM++7+Pry0h4XFRZz3wlcgCKn0U4rHn3gCDx46hKzTQev4U7jwojfgxJOP4cB99yCs1/HMZ5+NvRfsw+xMHU8cexK3f+vbSNod7N27Fy/YtxduLcCBu+/F/ru+DyQRfvqVr8dzX3wBbvr/2XsPeKmqc/3/2W3KmVNAsaEGAoK9E3uiYolGjYoiGks0xhI1ptyY683NL//c5N5rokbTzU1PxI4au8ESO3bEhoB0pAkInDNnym7/z/uuvWb2zJlzOA1Oe7efyZmzZ5e1nrVmMnzPs573vtvQvC4LspKSs7B5zToccOSROPfSS/HnW36HOa++Aivw4FsEeovwXA/ZIrDTqLHY74ADsd1222Hdhg144623MPvVGSi2tmD4dp/CeVd9HR+88xam33UnvnDO2Vi6aAHee+UV1CcdfJx3cdJpZ6Dlk414c+br+MoVl+GIiZ/Ha6++hnUfL8cjd9+LZMMwHHnM53D7z29CQ30Srp3ELnvvhwMOPhRbDR+GtavX4JWXZmDR7HdhBnmYiQTO+eqVePall7DP7uMxesw4LF62DM8//jDWrvgIKSsEGVoJOFMBLtswK5a/V7+tdCGrWvUHOwKrBE/jhaDi58fBqm07DIgtigJIpJBIEVi1S+CUl/2bVMCqDFbtKG9VRwPoaAFqq1cFVilHVQPXvgKrdjLJcQICVofIh7Z0c4soIGB1i8gsNxEFRAFRoI0CAlZlUogCooAo0EcKCFjtI+HltgNegcECVslN6hEobRqBQ4/7PD58920snPc+YNjYY/8J2G/ffbBo4QJeVj92/O5YtGA+ZjwzHaNGj8ERE0/E6pXLkC+0YuTOn0IuV8BjD9yPVUsW4avfvAYfLVmEBx+4D7vvuRcmHnMs1q5bh/Xr1mDYVsPx5BNPYFhjEyYePRGz534A03Fw0EEHY9pdd2Dum2/giM+eyGD10Wm3YuMnWVCkKBWsMsM8sq0+zr7gqwwy35o1E68+/wxWL1qAwC9gQy6PPfc7GGedcy4Wzp+P+fPnYcT2O2Cv/Q7E89Mfwz13TMVW22yHC664Ch/MmomnH3wQ1/3ud5jx0ou44/d/xLaNSazK+fjfm3+OVctWYerf/oiLLr0Ee+87AfPmzMXaj5fhvjvuxD4TDsXl3/wazjr2SFhmEsefchpOPH0SFixYgBXLlmLUp0Zhh5GfwrQ7b8NrLzyFTH0d/v7AdMz9cD7ee+MldvvuP+FgLJn7Pv78u9/Az65H0gpR8AJYtsHFqcgv295GSQG1im3xvOzAsVoNVun68UxRwzLZYczuVEc9nEQSiVS6Il+1nLMauVYpxzTKWaXzyckaz/R1PZejLCjjdOXy5Zw/TD3w/aDPHKt2MsGOWoujAMSxOuA/lKUD/UIBAav9YhikEaKAKDAEFRCwOgQHXbosCogC/UMBAav9YxykFQNPgb4Gq6XszB5krNI1TNtBGLpoaNgKnzn6GCx4/13Mn/semoZtjRNOn4y3Z76Gd954FaFhYqfR43HyF0/BQ/fdxe7RfT5zKF586nGsWb0S9cNH4Jzzvow5776Df9x9O6747vexbPFCTH/8EZx9zjnIF4r4x333wc23osFJccGmxq2Ho2VjM9atXsO5pN/893/Hoo8W4cE7/o6jJp6CUXvthsem3YrmT1o5Y5WKVwWGC6NIhaAS2OvQQ7HX4YeiPp3Gm/96Bs899QSQTOKKb12DmTPfxD23/Q2tzRth2kkcceyJuPCii3DDjf+Lj5Ysx9e+fjXemfkannjoYfzw5p/j1ZdfwQN/+wtGNCSxvNXDD667HmtXrsXPrvsxDj/qczjr7HNx59SpmPXGiwgLLo4/fTLOu/wSTDnhWIz+9Dhcd8NNeOKJJ3HbX//EEQDp+kZccOkVGDt2HG780Q8Q+K34yz+ewO9u+S0evPX3SCbTOHTiCZh0xhn4wy9uxuLZs1CfooxVFwRNua5VTXSq3isMVdv7Bk2FxTrxlqqVv2pGYNVisEpxAARWKQogDSdBGbLlLFVe8s+/q4JWGqzy/nbAalNjI1aUwGo5CoBqm23p4lVxsErFqyadeaYUr+rEvJFDRIGOFBCwKvNDFBAFRIG+UaAz3/36pmVyV1FAFBAFBrkCAlYH+QBL9zabAlscrCbrkKpLI5GgnEub8yt5o8zSyLrY1eJVylFIBYZ8NA0bgc8cfSwWvv8u3nv7Deyx5z7Y6+Aj8PD9d8PxWpFwkliX9fDFSWdixdJFWLxsCSYcegRe+dc/0fLJOqzdmMcxJ5yM0aN2wk0//TGuuOYHWL38Izzx+CO46CtfwUsvzcA7b72JhnQCRcpttWy05nIM5Hbfa28k6upx8OFHYM4H7+PB2/+KoyaejE/tOR6P3Xsbmj/JwrQoU5QyWanqewDfy6HoFtE0bBsceuREdn/eNfVWFHI5TDn/Atx4w3X4ZPkCWG4BRd9CKzL4f9ffhJnvv4HH7n8A37jqarw18zU89tCDuO4Xv8GrL76K+/+qHKvLWj389w03Y8Xi5fj59T/GYUd/Fmeecx7umToVs2fNQNDqYuIXz8S5V1yB046ZiBNOPQmXX3YlvnP1VVj/0UI0pkxsyPsYs+9B+OY138evf/ojLF4wB9OemoGLL7gAaz94HZl0EiPG7Y/zLrmcQfK7Lz+LtE3ZrhSsEKoq92H7jtVaE7tWLADz1yjntPIcukfbr+CUjcq5qZSvyjmrCqwmU2lQPIDJGasqR7UMVtXvTgRY1Wu2mps8xwyGptUZq9SewFMZq9TTvgKrHAUwfjcBq5vt01IuPJQUELA6lEZb+ioKiAL9SQEBq/1pNKQtooAoMKQUELA6pIZbOrsZFCAodMdtt2PeB++juXkDF+OxokxJKpjUms0i29KCfLYZhXwBbjGPMAj4uIAqwFOxJ/o9VBXsuSoUP1RjCXKl0ilQ8apUOo1kMhkVB1JgNaSMyE2A1fiSbP1cg9nQCJEyLKSahmHCxKOwaPYH+HDWLOy2797Y9YCD8ch99yAdFpGwU1i1IY9TzzgDa1cvxfxFC3DgIUfgjWefwca167AuV8AhRx6F3ceNxU3/89+48ns/wIqli/HU9Om46KIL8dxzz+GD999DnWMjNEO0FopI1dXjCyedhEI+hw/mzcURRx6DJYuX4KHb/47DJx6HsXvshpueOeUAACAASURBVEfvm4bmNesZrHoGRa1acP0CwqCAuqSD1qwLM92Isy68GMsWzseyhYtw0uln4Prr/wfZj5fCLLRyIaoWP4VvXPdTfDT/A0y7+15c8fWr8f7M1/HYg//Aj3/xa7z90mu4869/xHbD6rCqtYgfXncjVi5fhZv+54f47MSjcerZU3DfHbdj3rszkd2YwwmnnIqLrrgSxx97HE6d/EVceMFX8O0rvgZ33UrUO8DGQoAddtsH3/n+j3HLjT/GovlzcffjL+Lrl16CpW++hEyDja3HH4DzL7kcD991G9568WlkkgRWQ3hhyEWiDLfWYn81L6odq22havnrNT+Lf9vmuIDY69HTEmi3y1EAFANgJxLssCWwqvJTowdnrBKIjQpXWQ4oZ7WjKICmxqaSY5XaTO8DKmzlBgTLPS5iViwUkM/luOBYsVjg/WEEmVVfqMgWFV1TDae5zCCa/khARbOs6CcV4qKcWMtCIlWHukwdGhqb0NQ4DA0NDdwvfv+YNnbZtQxWN8PHhFxSFBgyCghYHTJDLR0VBUSBfqaAgNV+NiDSHFFAFBg6CghYHTpjLT3dPAposDqXwOrG9byGm0AnFevJFwistiDbkkUu24xiBFYDgqkarPoBQyMGq7T+W2deRkzNtC2k0+maYJVAWMCwUfWtPcdqR2CVKHDKM5HYahgmHHsUFr43Gwvfehdb77Qtjps0BU8+8jDWLF3M4Mpp2BpfOvdcPPXPB1H0ihwF8Pzj07F+zRrkDGDy+ecjzLfiL7/+Da743vexatlHePShB/HVr34VCxbNxyMPPwzHsGCFPlo9D8efcirGjP40pv75j1i7ehW+fNnXsKE5i2l//RMmnnwixu++Bx6edj8KGzYiII0cA7nWHMZ8+tP4eNVKLphlOilYqQzO/8olWL1kIZ575mlc9Z1rce9907jtactDc6uPT+++D/7zJ9fhtt/8Gm++8y6+cuVV+PDtt/DQtHvwXzf/HEvmL8Jvf/Fz2IaP0HJw/S9+jQXz5uOXP/kffO7oozHp/PNw59Rb8frLL8EtuDjli1/EZVdchRNOPgX77rEL/venN+FXv/wVnp3+MOosE3nPx6lnX4BjTzwZN//3f+KTT9bgjgefxTev+BqWzXoBdtLEiN0OxPmXXIqH77wd7778HBpSBoLA4zFFEMLqYEF/dcZqNVit7VKN5knQ1q2q5whBS5pzlLHqJFTxKvpJUQAVxasIqpp0XBmu2pYNetD5BDNL14z+0KAyVhuxcsUKFPJ5Bqo05+lR9Dz+3XeLKBQK7Dym9w899z1X/bGBs2MJPpML1gLlwZbBqgGT9hFkpQcBXoKsVITLtmNgtRFNjcMZrFJBNnbVmjbG7bo7Jp15BrtqZRMFRIHuKyBgtfvayZmigCggCvREAQGrPVFPzhUFRAFRoAcKCFjtgXhyqijAy5eVY3Wzg9VkHZLsXE31qmM1MALUBTacYU045PiJDFaXfDAXrunj4Ikn4FMjR+LNV17EhuZWHHnc59HS0orHHpiGnUfvjIOPPBbzZr2FZYsWYfzee2HcnnvhwWl3Y/abb+Ly716Lj5evxLS778bhnzscnz3yc3j5pZewZNEi7LDNtliweAn2nXAQxo0bh5t+8hOM3nknnHfxJZi/YAGeefgfGLfXnhg1dgweuvd+5NZvYFeib4VYs+YTnHzyF3HUxKPxjwcewpp167D/AQdi1z32wL1T/4JXZryIEydNwTGfPwEPPfgAXn1lBrbfcSwuuPgyLJ0/Bzf/94+QGTECX/vmt/DBzNdxz6234kuXXIbjT5uEP/7uN1i8YB5OPW0Sjj/xZDxw97343c3XY/8DJ+Dib3wLb896Cx/Om4sNn3yCkSNH4rKvXYYTTjgR25oWzr/8Khz42c/hzrumYuG8D7D33vvipFPOwD8ffhiPTJuK+qZ63PbAk7j6yiux8PXnUJdJYrvd9sWFl1+Ff9z2d8x68VlknJAhokWOywDwrc5HAfQUrGowT1CS8lHJnaqKVyXhJCljVTmlHYoDMCujAGwCqRQfEIFVcrDSeCknKUU4qPcJgdWmpiasiMCqcm0rsOoSVI0cq+TsJrdqoUCO1SJ81y05VnsLrNbX18NOJgWsyqe4KNDLCghY7WVB5XKigCggCnRSAQGrnRRKDhMFRAFRoLcVELDa24rK9YaaAr0NVjUg07mpJcdqDbDaG45Vg5ac532khzdhn4MnYNn8hVi1ZCngWCgaCRx22MEYO3Y06jINmD1vAV54/nn42Y3YevvtcfRJpyIDwDGB5lwrnp8xA7PffQeWS8WdzsTalavx3LPPonFYA/bYey8cdNBBSCeTaN3QjHvvfwDrmjfgyxd8GSnbwfz582E6DnbaeSdM/8d9MBJUqX0cnvrndLSsXw/HsRFYJooFF8lkHY494UTsu//+nDn78epVePzRR/Dem69wTmfWM3DYUUfhC184id2KgZXEM8/NwENT/4Jc8zo0brMNJn3pfCyc+z6eeexR1DWNwJcuvwoTJuyPoJjD008/jZE77oxVS5fh1v+7BU1bDceJk87EF046mfNG//bXv6C1ZSPOmjwJl1/yVWyXSCBIN+Hzk87A0ccfC9sANm7YgOnTn8IrTz+F/IaPkWzI4Jd/uhX/+R//gZVz3kMq6WDEp3fDaVOm4KmHHsSct95Amg2UBizTgO96CChTop3N0BMker0SrKrs3HbPDfya+arsMK0Cq+RYTSRT7Fq1LZXvW5mvqqMACMaq13QGMIFVcpfSRu8TcoMSWF2ui1dFUDUOVt1iQTlWGazmew2sOsk0MvUZNDQqx6qA1aH2SS393VIKCFjdUkrLfUQBUUAUqFRAwKrMCFFAFBAF+kgBAat9JLzcdtAosLnAKi0FJ9AVB6tUvIoyVglc6WXWPY4CMA3Yhgk/DOEiRIKWd4eAyVmoBDILMBM2QstCPp9nMGq6HnYaswsvr3/+yX8it3ED/CDknMx0KgE31wrfSsDNF5BwHHhhgNZiHhbFCZg2ivkcF0Gi5d8E1eqSddi4cSNcz2X4lc9mYSUchAhhWya3j3SmPhN0bKZoBTfgYlaZTAr5lo0wQx8Jy+IV461FF6s+XgNyUjbUN2B9cws2tOTR5IRwEiFyXgDPsGGbAayAiidZKIY2H5tMOVi96mNuX9IBxxYEXgA/tJCuy3CGZz5HOblFmLCRSQO+m0Ng2Ch4BBlTaKhLIJvLI1fII2MESDkmWjwPdn0DPNLEU7rkAiCwHJieBwcBLNtAntyZCJG0bc7e7R5YpbPaB6tAULtwFYNVVXiKHKhUuKpDsFrKWy0D1ThYRVRgTRWvagtWdSQGQWHtWN2cYFVnrA5rErA6aD6ApSP9TgEBq/1uSKRBooAoMEQUELA6RAZauikKiAL9TwEBq/1vTKRFA0uBLQVW06kMRwH0NlilrE6HcjJNqvZucQEggqkK6uqqRhaDMXKN+r4Ht1jE9juNxh77fQavzXgen6xaCdtyUPCoAJcPyyDIasIyTXiFosqPtQwQQDP8kIt2+YHP3I0KDTVvbEU6nYFtGygU85x5SeWZyH2qczgVKjTI+ghuczKFQtGFQZCQ8lc9yuZ0USx6vI+2bLYFXrHA903XpdDcQoWsPHg+AUQCtx7A7UjA8OgGBG3z2HrrJhTdPDyvyEWkLAKOoQHPJ+Rp8O8EeBMJExs/yYFsu1ZoIEUFlQLAdX2EJpBMJ2D4Poquh9ACigFgwwD1LghCmI7FQBp+wMWlAjPk3FDKkyVDqkUXaWfr2LG6abBKR1TnsPKYtwdWnVQpYzVesIohbFTMKu5mVRmnqv10XTcCq8NijlUCqzS+ND6cr1oRBdDa645VBVbLGasSBTCwPmultQNDAQGrA2OcpJWigCgw+BQQsDr4xlR6JAqIAgNEAQGrA2SgpJn9VoHNCVap05Zjc64qgVXtWGUAGuVX9tixSpDQtuAWigxYabMdh8smeaEHixyVVAQIBrxikR20Bd/FTqPHYK/9DsSzT03HxnVrYBkWvCDkpd/FYh4BFJAMXQ8+QkadVMU9LHrsNA1DH6bhs1MxkahHay4PM/QYthKApCJGjk3FiAy4tHSd2lPwGXQSkKPfKY+UnnP+qh8VP/I8uIUcXNflAmL0M/RdeK5HHYMfFGD41LYEPGqDQ5XpybUbMuQMTYudoja1FVSxPuQq9LQq37Zoib3BIDSMwCjnhyKERQ5j6iftZ83ARa6onWbCRGCYCH0PSdNBkfpjGgxQGRYTVzUM1gmcrxoicJWDtW/BahKWQ0WskkgkVPEqmo8apGqoSqCVHokoCoCgarx4VQmsZurQ1NiEFVEUgAar+ufmLF5FUQBtwSplL1CxKxvjxu+GSZPPlOJV/faTVho2UBQQsDpQRkraKQqIAoNNAQGrg21EpT+igCgwYBQQsDpghkoa2k8VqAarBOWsEAz1qKp5a7YFWVq6nm1GMZ8HLXVWS6A9BAzoAoaMXPWen4fK2amKoHcLrFJOJ/1Hm44MqP6p3YTkGPWDACmqkO77RD+jqusGQsr69APYdhJ+gYoqKUdlMQjQMHwr7DByJObPfR/51laEtKw9VBXb6UFuT+pb4HqwKA6AwKdHblZyZFoIAg+mETDwDMkxChOBXwBZPj0fnFPKztYwYIcq6Zy0k8gXXc4n9Yt0fQKUJgpukZ2kVAzJK+aBwOOq854foEgFkrwiXQxFgpVWAJs8o54JDy6oeBd4Ib4HK2HB9Qj7EmiFur5h8dJ8wwwYeNqUG0pgl+ITaKk+gTmfHL8BYVgQ6CZoSpd1yJnKvliKdbBoUsA2DAQUsRD4sCzqLrVcFXqi9lKWgWOYMGkO0f+0s1U7VjkDoWJr3+2qMHfZscrzjeZM3LFq2QxUKQpAgdXIserY7DJWUNVmVzIVu1KFrdRPDVZ5HhKIjjlWm5oasWL5Co6VKDlWAxpzgtgeF6qi4lWUsUrvH8pbJYCu+8ezmq9L91F91H9kMGkfg1KT28B/ELAdblMiVVcBVusbGmDTnDcNBuECVvvpB6w0a8ApIGB1wA2ZNFgUEAUGiQICVgfJQEo3RAFRYOApIGB14I2ZtLh/KUCOyDtuux3z5sxG88b1DN0I95D7Lp9rRWs2i2xLC3KtLQz73EJewdMSWFXL57k6egRVCSLFwWo6nUYqVcdV1Sn3UhcHIiUIYpp0fAyUaUhGOxmxRoCrtD8Go9oDr1zNnZlY5dc0DX6pvQQ7FedSgItAIz3igFgfHz+PDw5D7i/9pNd03/Vxej//Hh3Px/FvIQNJfayOCwjYteopt2qxAM+nKAEPgaucrT6dSfRXXbFiU37T2hv1jvBq5RbPP+0oz7Tr81XzVAV92248ZmSk7fql+QyCv/FiV3qM1Vww1ZJ/y2HwyBmriRQXsCKQajsU8UCOVAUs47EAKgpAFbFSkFYBY9qKrou6TIaLV61csQL5XI7HRM8hGkOKfnCLLoqFPENVyrJ1ixTJ4LVpL4NqAtglIEz3shRwpf0xsErtSSbSSNWXowAyDfVIJJM8xy0rgbHjd8WkM89EJpNRf9iomvfdlFpOEwWGnAICVofckEuHRQFRoJ8o0N3vhf2k+dIMUUAUEAUGrgICVgfu2EnL+4cCvQ1WNVDsEliNoF8lICs7VsmBGQeopFzJsRpFCtQCrASdaItDpmpQSq8z8AxCeDWgajVk1cv4K8BpBFfj19bXrd4XEFolIMuAlIyoBHJ9MFQleEpRAHGwSnEBUZEsxXEjR3AMnPG+Dr6N8nL+NtOtt8BqW5yrwWqoJ0Hp3jSO0S89AKu1+6quzQXCCKzaDmxdvCqRRiKVZJjqOMoJapnKnVqZt6oKXzkORSGYJbiqwSr9YWD48OH4aNky/iMDu3Sj8QpDBVkJrBYIrOZb+RjK+yU4Xg2CewJWGxuHo17Aav/4AJVWDDoFBKwOuiGVDokCosAAUUDA6gAZKGmmKCAKDD4FBKwOvjGVHm1ZBXoTrMYhYpsogHSmfcdqzE0Zd6Xyc1poHnOsalAad/rVgqqsolmGsxp0xn+WwSaB1QB+HJDGYg3oNX0sA7KaILXsQCVIS67SOAgt/x6B1Qjo0nJ9BqtRISSCc55bhOsW2QEZ0u+cxaoAZskR26VpohzBlRu5GtWesCMq2+F9artnqxMAtoR7sgTleWm/pVyrThJWIlHhWCVoqh2r7EilPFVbZapqt6oGq/G5xsWrMhk0NjZiOYHVqEAaZ+CGVKgschsTWM2TY1XAapemqBwsCvQTBQSs9pOBkGaIAqLAkFNAwOqQG3LpsCggCvQXBQSs9peRkHYMVAX6I1iNAy12WxrKPVjtaNXLtTcFVvX1tGuw2rWqHau0nJ+X9xNsjKq914oCUPvKebJx4Fnr2nG3YuXrlFEbxSjEwCoVviKwysWtfAKrXpt4AjXfYvbPTUzA+JdVpWPZsbo5weqWgKp6fPlnBVhNwIryVWnZvHKstg9WGcaS0zWKAqDraecqjUE6k0FDQ0MpCkADVeojvY84xqEqCoBiAXrqWCXom0rWlaIAxLE6UD9tpd0DQQEBqwNhlKSNooAoMBgVELA6GEdV+iQKiAIDQgEBqwNimKSR/ViB/gFWywK1gadVBaw4d1XnUlIOZgy6VscFaMdqtfwKpCqwqECn+sn5qjonNvBL7tA4DCXnaByqxh2k7UHVOFiN3xc6mzaKIOCq8p4Lz3XhegUunMUFkaiAFWWtxqIAujql+tKxGgefXW13Z4/vDcdqexmrdG3KWM3U1zNYXbF8ObtSec5w0SoFx2tnrBaU8zhWnEvN085nrJbAaqYO9Y2NaGoaBipeJRmrnZ0dcpwo0HkFBKx2Xis5UhQQBUSB3lRAwGpvqinXEgVEAVGgCwoIWO2CWHKoKFBDgd4Eq/FiTl3LWK1sWDUg1dmZtZyplL+qXYXVrtZaYLW2a7UMVgmucvGfmCNVA9OOilpVQ9UytFURAfHf1S8K3KqMVfXQVeU5qzMOVjkKgIqEGTWjALi9myhW1PbLqmSsts1YVYWreL9p8k+tq+f7GL7VVvz7qpUrGX7r8aP3kB6/tsWregZWjaiYFjtWGaw2oKmJMlYb4CQT9FcGKV4ln+yiQC8qIGC1F8WUS4kCooAo0AUFBKx2QSw5VBQQBUSB3lRAwGpvqinXGooK9DZYDSMnaFfAalx3+lJVAqScsaqiUmtBVY4C6BWwqopXaccqt6eGY1UDUOobQ7V28lYZsiqSSkmrCqzqc3gJfjmntQxWya3qlYtXuYVyDICvwB0t2df3jGvG12ew2t5X0loZq70FVtu+a3TGamDE71E+jseyB8WrAkPpr7dKl7OplvMTkKTiVaUogDSDUtsxSxmr1WCVzuNjbLsEVrUrlfZtP3Ik1q9fj9WrVsEyTRSLRR4XHQXAjlXXRZEzVnMo5Atwi70DVpOJNNL1GQGrQ/FDWvq8RRUQsLpF5ZabiQKigChQ/j4nWogCooAoIAr0jQICVvtGd7nr4FGA3JG33ToVH879AC3NGxjsWYbBuZ6FfA6tLS3IZrPIZZu5YI9fyMcq2auK9gRT1RJ6gn/a8algKBUSSqVSSKcySKZTSCZTpQxLep3wmMaBcUBGCuvfy45UnXlJbkITvh+UXIXVeat8PmPXWCV64qUahtJzXtavHtVuVHaU0n8BAVTKQi3HB6jRL5/Dv0WuUz6HySuXq6qIE4jvI+iq76nhqusXUfSoaJUHnzI7uXCVKm4V+gHgB6wV1ZpiZMl8lveAYGa7WJVAJEPO+BFlMAlYpfZWz+xqXKuBudZAjWDlVr6Lxy+056atbm8clpYqa7XzVmuztF7diEJWoVyelKeagJVMIOGkkEiled7BdrhglU2uVC5YRT9tLmCVME3YJjlWCc7aMAwTHkUxhAG223Y71Nc3YN68eaXMW11wjMaSilvxeLlFBqr03iG4SvCV4h04b0JvpooCUH8s4D8NMMg1ab9pwjAtGNo1S7DXtuEk06jL1KGhsQnDmoZzLAE5VkN6j1k2dhm3GyZNPhOZTEY5rjfhYB48n2DSE1GgdxUQsNq7esrVRAFRQBTorALiWO2sUnKcKCAKiAK9rICA1V4WVC435BSIg9XmjesR+H4JrObzOeQisNqabUaxAqwqqErHa+gYoutglXCfGaleC6xW153XEJRdhYYBO1RFreIxABrm+QwUK4dUAzlVqKpcgKoEVgm2EjR1KdO0NnhV56nl+wYFn+qs1ggwa2Bb2q9zWwF4sWxXhquxOAAUXQRFl8EdOR9d10Po+fAZ7gJF3ZWoT3FWV6uvJY4XMjptd4tfp/qgwGyrIbHUznz5NavFrxrnWg3S42PqSVHjoFrFtsoQPoRlhHBsB0nHQSJBPxNIJBO8jyA/wVQCqZap4arNkDWwLTjJJANLml8EyynHdMyYMaivz+C9d95BLpcrOVRVrqqCxwzDNVgtKLBaKOTVHyM6DVYJqhJcLYNVMyqmFQerTY3DOOvVFrA65D6vpcObXwEBq5tfY7mDKCAKiAK1FOjMd0tRThQQBUQBUWAzKCBgdTOIKpccUgposDpvzmx2rPYFWI0LXg1XqYo7FQci4EaAix4ExqjdDECdyPmnnZGRU4+vE6gl8PqLGkPamGO1BFmjXNV4TqrygeriVmVXq4ahIEAaA6YazBqhATO0uUvx6+nfaRl7oF2esWJUBKldhPDMyEnLgDfaCB6zwzYquMUu3EryWOH2bDOD2x4fPyQM/S7Nee1aJbekZ7WPbA2isrSRkbQKxRqV1teKpf1aq640quzQJNV8mEYIGgXbBBwTSJjk7LQQRFEAtk05qhFYjXJVbThsBSb3KGltOTYSiQRWrFiBhfM/RL6lmV/TxapIcwLgOi6A3jvsWCWwmos5VvmYWCxCu47V2mCV5juB1Ux9Bg1UvKpxOOrZsZpEyP0Sx2pX5oocKwp0pICAVZkfooAoIAr0jQICVvtGd7mrKCAKiAL0D9q261BFF1FAFNikAnq5cDVYJWhkR1EAW8qx2hFYpdd0ESENz6jtyWSS9/MSa1oOrZdVM7RSGI+WU+vCVyVGqV2o0ZJ6xVnJfaqjDKKPFLKIRq9VF6ZSGao6O7WyOBW7OQMqMsV4sJTFqnNWfUOdW4KHIa3wp6iBgN2sFG9AhZI4b5UcsL4CsezUjS3vJjOoxsb0mhVsIgqggxlBsLc9mGkqvFw6W+enMi+le3bIZEse2zZ3ZxAduYPjYxM1BPDbv7Cn822jE/V402CTJiEv6TfhWCYS5EKlh2Pz8n/HVMv/KYPVtChSQrlV6fcwRaBSZbCSw9U0TBQ4I9VT1zANXtpPMJXuSe8VDVn1c5+jAPKg9w496FiKdRCwusmPJDlAFOgXCghY7RfDII0QBUSBIaiAgNUhOOjSZVFAFOgfCghY7R/jIK0YeAposErgpzpjlaAUwaT+AFYJYFGhIM5ijZ6T2uQcJACZYMekgqnxLFbaRwCzOmsyDkkrlvrHlv3zMeyIjblOo2X+tNMP/VKMAK/Rr3Kn6nsosKrAbbU7tlTMiqMAKFIhQEjxA1EUQMEtlnM7fY8hpCqGVap9pQBtqPJWQzKHtvONlMyhSsF2Nk1Wa7zsUxRA1X5tNiXOa3X0Lbi9SFddkKzqurrgVwmUttPcsEagbCkKwFBzw3JUxirlqzqpFBJJKl5l8/J5ylAtFa7inFXKVVW5q4TkU+kUw1V6D1AuMGWccgyG5/M+upeOa6AmlqBqPAog7ljtYRRAybGayaChqYZj1bSxy/hyxipBa9JANlFAFOi6AgJWu66ZnCEKiAKiQG8oIGC1N1SUa4gCooAo0A0FBKx2QzQ5RRSIQKCuZt7XYDX+RaoiCiACqXoZvK7Wzg5CR1VwZ2BJS82jnFUFWdUQW4bFTtb4FnebxsFqvIAVHU+gUy/7V6A0ymOlvFPOko3yVxmslp/zfiaPOp+1DGd5X81MVnKqUpEqD76vCiC5nnI6KmjnqYJEnnJxMqzVsQZR56pW1lfOcXqxwwPKy/k1uK28QBmtlqBq5Pj1zdgS96p3lsGL8dXWdnFB7aDWaDg7zHCtzt3lEY5cyrYZwrEAy07AcpKwqXBVMg07oQCpEzlUNUzlvNXoYfOcMnku8fyyLXYQU/Eq2nwvytU1lHNV94mW/nMcwGYGq3WZDBprgFXKZN1l/O44IypeJWBVPuJFge4rIGC1+9rJmaKAKCAK9EQBAas9UU/OFQVEAVGgBwoIWO2BeHLqkFagPzlWOypeRYNE7kEGrjqr0wAc2+al8jYt/Y9gagmuRpCNlnUrylpOWVVAlFFfCY4yYCVHapS1Sq+ygzQCgmrZelAqZkWXZBBLwC2Wk0q5qwp6KhCpi1gpAKejAyqzV+m6vOSfYwA8VYWeC1flQcvKqfBR4FMhrQjwRVA1MqtGXTNg9CAVhbJSK7eYRzVGMSsAeHRCR75IWkqvt66kttA4srbtbG3zWpVjmTdy0ZJj1bZhO0k4iSSSyRScZEot/7cdmLZyp1IEAM0tOpbjJiLASrEBBF4Ni1zPEcmGwXOCoH68aFU8Y5UguFcssLtVRwEQgCXgil7IWK0FVslsrDNWzzhrMjKZDLdPHKtD+uNdOt8DBQSs9kA8OVUUEAVEgR4oIGC1B+LJqaKAKCAK9EQBAas9UU/OHcoKdARWrSg/kgrwZLNZtGZb+EFVzv1CnsENFeqhJewEBsvQkcBitOydo08Ndv1RHmpdup6XVatsVLsEfgjq1QKrJedqFAEQX+pP48bgKGKmGqjyzwi0KgirjmEQF1Wj0o7V8lL8mBOV2h7lfvLPyJWq81c1KC1B2RicLS3VZ8CpblYJViOgqgtQcQQAwVsFVRnaRe5Uz3XhuaqafKDBKsUFUOAqc77yV099tzar+TWAjVpjxs6pnvfKYVt7K3HVCFaXj1LndGSEpQJS8a0arkbxuG1uXIvz37n4VQAAIABJREFUcjs0O61qboXLmQtSOSB3s0NglR7JBBKJJO9TcDXKWI3yVnUsAIFWKlbFTmgqfGXbzOWVKTksLfnX7lQaN523SsBVgVUqXpUv5awWizSO5DjuoHgVZwSTU5aKV5kMfOknP7dVXxLJFNKZ+sixOgyZ+gbuF71/LMvBmHHjceZZZzFY1e/tofz5Jn0XBbqrgIDV7ion54kCooAo0DMFBKz2TD85WxQQBUSBbisgYLXb0smJQ1yBTYJVz2c4RGA1m21uA1ZDDVbJ2UnFn0I/BiIVROKsywhW1dU1cHZle2A1noUaB6UM72JL/SsgKkPZqFhVBFV5SXgpFqA8yPHCVxrwxZf/lyFqbJl/Ve4qA9DI1Rq/Rjy3le5YnacaPzaeycpgWoNVKl5FS8k9Dy47VQsIXBUNoCG2Aqu6MFblBO4gQbVHM709+KkuyqWiOrh+R1+R2z+Pzip7Xam/FK/QNus1fuNSxirDUhu27cBJJOBQxmqCnKspBpSWo+YkwUh2q0YuVZ3LyvCVgarK7FUFsch9rF3F5YJV6j1QuZ/Aaj6fj+BqDhQToKIc2gOrer6aMI0yUCX3LN1fg1V636QyDQxWG5uGoZ7AaiICq7aDMWPH48wpCqzKJgqIAt1XQMBq97WTM0UBUUAU6IkCAlZ7op6cKwqIAqJADxQQsNoD8eTUIa3ApsGqh3wuj9bW1gisNjMwCooFBRc7AKsaNGqwSlAoncqwYzWVSpfAFcErctzpZexx52EcjlaDVQ1t+ZjIGUsV3uNQtbpoVW+DVQ1Qa0HV+L7q1zsNVgmuElSlrFXSmh4M5xRojCHjTszjjrFr+4vuy45UpV/1dTYFVjdVQKl2uxRY1ZENyqka+WPb6avO1SUYarDjk8Aqu1SdJBIJBVdtWuJPcDWCr+xUjWIDuKBV5A7V+0Gu0cg+Wwus0pjoCAkdD+AWi6UogEI+x1msnuf2CKxSe1KpFFKZejQ0NqJp2HABq52Y9XKIKNAdBQSsdkc1OUcUEAVEgZ4rIGC15xrKFUQBUUAU6JYCAla7JZucJAqUlgvTUubq4lUcBeD1HKxqNyC77ZJ1SNWlOe9SF6HiLE1eTh5hswhiVUJVBc2qXawExDRY5ecmH1R1XPkrGkPc6D7xzNO4A7WWgzUORuOO1c0PVl14vouQXaxuRf5ruR9qIisdKyFlBViuXSeq9C4g32xHm1aR3MG14Gr757b/FXlTX57VzKgGqso9WuvcsmNVLaXnKIBEQhWvIsdqMooCoKJWFBdgR27VCKyakXuV5ybDVwXqdVYpZ+BGERiq0JgqOFYCqxzj4EOD1Vw+BwKr9HtvgFV636TrBazKR7cosLkVELC6uRWW64sCooAoUFuBTX03FN1EAVFAFBAFNpMCAlY3k7By2UGvwKYdq92PAtAwMg5WybGqwKrKWNWgtBqUtYWqlWBVg0R9XAmwxiMAFImNIljbfk3bXGC1vXgArQdPKg7sjIpf1YgCIDjHBY/cIoNVlbOqCiZREADfI1YgSwWPUn87LvbUUXGrjsBqdUSDWQGnFdTtHljdVHgB9aey+JU+w6xxz5LbOYqfsBwHtuNwxiqBVcooVcv8E6polY4A4CJWCqTyvigKQM8rELDX4+XTsn8fvlcGqyXYTvmqUYwDLf+nfGIqYEVg1SdAHncZUw4wLfuv+ENA+1EA1C52fdc3iGN10H8ySwf7WgEBq309AnJ/UUAUGKoKCFgdqiMv/RYFRIE+V0DAap8PgTRggCrQVbCaa23hKABdvKozUQB6SbUuXlULrFbiszKoK0Mn7VYtL8tuk7Oq3asRUGXOSIWAwrAm+CsDUAJl5SJVlY7VtlmrZcdqOUe1etm/KloVuS2rMlq7AlY9rwgqYkVQjmCryulUk60EV6NqTnE3rp6OlcCTLKvtg8ygg8JW1J+ILfKlTb5M+VodgVVVaqv2xhEOsZfaRDdE91B1oyrxe3V/KyIkKAoggqO2QxmrVLgqhUTcsRqDqobOWWUHqwM7ihGgTpfgaixjVTtVOZrBj1yrXNhKAXDKxy2B1UIOxUIRQW+DVcpYbWiUjNUB+tkrze7fCghY7d/jI60TBUSBwauAgNXBO7bSM1FAFOjnCghY7ecDJM3rtwp0Fay2ZptVIZ5CfpMZqxosVmSspjNIpctRABqObgqsMsyLg9No6Xs1XC05XWkJd3SM9jtWQ7v2MlA7D1ZV/mdbqKr3KbCqYwYYRWoq2qFjldyQHorkVm0DVpVLkje+d+XXzw7ZaI9mIaNNxF2i1XC1vct3BFb1Oe1l4ZIztuzyjFyjHRSwKkUBGLp4lQ2bi1cRWE0gkUzDcZw2TlV2r9oqa9WxEiqDNfqdrkn7dfEqvexfZd4GnHvLcQARWKWx86rBKjlWPZcGrCxTNx2runhVk4DVHs1oOVkU6EgBAasyP0QBUUAU6BsFBKz2je5yV1FAFBAF6B+0m1pPKiqJAqJADQU2DVbbZqx2F6wS2KpL13PxqloZq/ESRxXuw1jmatw9WJ23alD19JJbNZazGuVxxuFdR8v1K/NWO3KsdgRW1XkKrNJxle5VbRxVEJcW4auq8qr4kQKrlHvreoWSY5WWmOtj4lA17uOsBVbjYLLDFfubfIeQ87fsMFVgVW/tfwT7YQfFq1iIymzdOGw1NETmnVTkrG26a3WzGYRGYJUKUVHGKsFUigHgnFXHUcWqoiX/5FbVYFVFAzhRXIBdhvkRWCWoWgFWKZqBIgHaAasUA6CLV/U2WG0ksFrfwC5cKv5GfR0zdjzOnHIWMpnMJkdTDhAFRIH2FRCwKrNDFBAFRIG+UUDAat/oLncVBUQBUUDAqswBUaCbCmiwSnme8eJVBI8Ih5ETL5/LoTXbCnKr5rItKBTycKscq5QZGoTkplSOynieKIEuyrWkwlXpdJozVslBqItXcdPJjRr7+0g8Y5WRWlVBqurfCSwRVOUiQ9XFq+i6VUSxBBspJiC2xLvafVpd1Eq/rva3ha6VwFYNinKYhpyrWnodyuEYf5QqzrPjkYpVEVwtMGCl537gIiBXpHbJMqstf/2ka9XKHY1PjY7+AkX3r85S1eeSX7Pii26U5UpwldFoB9+C+RgCyFFWakhntJOPWkoqqJkVS1Q15lpt5+9p2mFKkNQmsEpRAAmC+SpntVSYinNVI6hqUe6qzbBV79PwNQ7zS27mqICVjgTgCADaR1Dc9+C7bmUUAOflUsaqAuysc8yxqt4CFHNhggpo0R8J6LmO0YCtYK+TTKMuU6cyVhuHo76+Hk4qySW+KPJAwGo3PwjlNFGgSgEBqzIlRAFRQBToGwUErPaN7nJXUUAUEAUErMocEAW6qUBXwSrB1WKh0O/AanURq2oYWy1PHIBq+FkLonYMViudqG2X/BsROI3cq1HBKb5fSFmpXQCrPhU/ipabB/H4AZUjS5say25OBG6Txq6qUFh8I+itoG05p5XLZXVhrUAA6m/U1hrt5LzV2EX100pwW4ardL3yFrleYcCIclEJUDKM5MJVEVhNphSsrICoJiyTlv4rsEo/dWErylplCBoJwmMWuVY5CoAcq76HgB8qa5XcqzWjAASsdn9yypmiwBZWQMDqFhZcbicKiAKiQKRAD77KioaigCggCogCPVFAogB6op6cO5QV6BxYzaM1m2XHan8Hq+1mrlYNctfBaqU7VRe7ItBY7TrVkFP/LLl3S2BVuXs3DVZdLoLEjlV2REaFkjSQZfMj0choqb0uKNXNb6Rak1qFqPiS7PxVhcC6ClW1/Mq7G2tgiY2qJ1E0Lj+vhrZlwKryAMj5qgFwvO3asarAKkUBKKcqF6+KOVY1PCWnqHqusldtJwKsurhVrFHasVpRvCpQ0Q2VjuOoeFU+jwIVrypSEbIiQ1numzhWh/LHrvR9ACggYHUADJI0URQQBQalAt38GjsotZBOiQKigCiwRRUQsLpF5ZabDSIF2gOr5LqzDCOKAsgjl80i28dgtSvFq6oBa60hi8cVaChWDTv1cv9q52q1O7XtebFl/7oAk6p0xWgxqMpc1fdnYMcZqwRVI7DquVxRnvaHgQ+vAqwypot1rwsW0mrYHLuMehq/blQwi+AngdUqIFp5bMdvEF7Nz2DUiDynGrWGMCsDB0pHcL5q1KSaPYwiCZS5lFyrahm9TUv8uXBVirNIEw5FATiwKGfVomPs0rH0nB81wCpdszTGURaucqd6JZcqve5Fhaz8GsWrBKwOog9O6cqgV0DA6qAfYumgKCAK9FMFBKz204GRZokCosDgV0DA6uAfY+nh5lGg/4FVVYpJgVHdZ/W7yZmU6sGMrZSlSnmUsWJV0bnVxa3UddWSedoUKONnkduw0n2qXldO1Z6AVX2ugXJBq/L91T0rwaoXFa+K3KpeEQFlrNJyc4J6HNeq4wXiAJSoIrlK25krHbzE7enEN9ny5SvxZi2Xa3szVicOxK8QS4pVzY9iB8r7NYSNXbVN8SxVWUuDVc5I5SgAAqtJJJIq29exHRh2LFO1VLyqHAWgiljRgwpYkUNX3V9FAYQKpga0/J8yVcvFqzwG45SRGzlWcznkCznOWyVYLo7VzfM5JlcVBXpbAQGrva2oXE8UEAVEgc4p0Imvo527kBwlCogCooAo0DUFBKx2TS85WhTQCnQHrBbyeXjFgoKNDJh8LszU8+JVZVdkreJVnXGsxgsNVYPVOPyLu1XjYLM952lXwSrpq4pWqZ8EaEv+zAqw2xaskgvSY7cqFa1yQe5HLl4VgdV4G6spakd+1U19Ue2M11Vfo0tZrkRjq6ltdLMKuBpdPA5ZVWksJq0lB218T/ydrOdyKQogAqN2ggpYqRiAZDKlildZ5FilPNUyQNWFq0pZqx1EAfh+wPNezf8oZzUI4BF01WA1X0A+34p8XkUBSPEq+dwVBQaOAgJWB85YSUtFAVFgcCmwqe+rg6u30htRQBQQBfqRAgJW+9FgSFMGlAKDBazSEnJdtIgTQEsOVvapKjQXo4FcqInch+xXLTtGNwVWNSjdVBQAHVe+lgKrkT2W29JevirtJ2ejBqu+R1CVfo8KJLFjteys7coS/GoNqieqdvJuagLHoWpnvvyGBgFmig+IikDFwLKymJbRafneamSi1IBodxmudtRGDVY1IKUoAJ2zmkymowJViSgKwIryVcu5qrqwlXatEqzXWwnCUyGxWCSAht5twGqulR2rAlY3NavkdVGgfykgYLV/jYe0RhQQBYaOAp35bjl01JCeigKigCiwBRUQsLoFxZZbDSoFOgVW8znkWlqQjQpYkWPVLeSVI5PgUgwyEUCk/9SS6UCtTDcMzq1MpdJIp9NIptLsHCRwpSEYM7dSVfpoObfCcVFVdtpXteQ/FgcQd7O2iQBQtY4qwGo8DqAaltaCq3GQqpftMyhlPts2QoDjBaBgqmK4lTEA2s2qz62IAqDczpJjtciglXNXtWOVHbA6zoAxbXlORoWlak3STTtSY17R2FgoINsVhKugqN50Pmn5CptuSWfeZBV5rCpBojRfCLIbtipeZdsJ2A5FASThJFNwKB7ATkAVrYoeps15rORitTl/NXKy0jGmyTmsNJAMteMZq+xWjeIAoueUs+oViygWyLGaQy7fimJBjSMD9mgu0pw3Tbs0L9UcpocV/ZFAtYHBLuXCWhaSyTqk6+vQ0NiIpsbhqG+oh51MstqWncCYXcZh8llTkKnPdEZCOUYUEAXaUUDAqkwNUUAUEAX6RgEBq32ju9xVFBAFRAGCDL3zL3XRUhQYYgp0B6wSMCrmczXBKgNII8omrQKrBFVTqRSSqbo2YDUwQpgVfFB9rWInamSRrIanGlBpOBvPXo1HAuhV6NVRAIwkY1C0erl/rWzVOAjdFFgltFoNXavvqX+vBqvKpUpRAGoJOTtWA7XsnMBe/COv4uOvS2v0qyd726+y+tpdA6t03XKsw+Z6S1mR1bXcxlj2LgFRDVadBCw7CSeRQCKV5iiAhK2KVxFANY14nqrJha3oGA01GcCaZmks9VhpoKryVikaQEFWim2gsaP3SS6fQyECqzSmPQariTTSDRkGq40RWKV+hfTHC9vBmLHjceaUs1BfX7+5ZJfrigJDQgEBq0NimKWTooAo0A8VELDaDwdFmiQKiAJDQwEBq0NjnKWXva9Ap8BqrhWt7FalRzMDo+6AVYKqyrHa/8BqLagaB6u1HKYdg9UYtKWwgUC5WktgFX7NOAAF61SeKoNV1yvBVdqnncBbCqzqGVejdFQnJuPmhasdg1UDtKSfHasEVjljNcGOVYKmDrlTo3xVBVbLUQAcIbAJsKphatytGgerrluEWyiyW7VAGasFFekgYLUT00YOEQX6gQICVvvBIEgTRAFRYEgqIGB1SA67dFoUEAX6gwICVvvDKEgbBqICmwKr5L7j5cwxsNpRFAADSnZqKldlZRTA5gOrhqVyMHUMgM7FjLtU23es6gJTbZf0a+BaC6wquNn2HN4fVY8vgdTIGVsLrNK+ahckO1bpUXThekWEXLxKFQrTLlg937pi2I9r0Ha+tu9YrYgbqDnRyVlc+x3Qsy/I7cPZarAaH3+Y5OBsH6xqR6pl0lL7yJ1aKmZF53XsWK1e/k+/0zioImM+3FgUAL1/6HcBqwPxE1LaPFQVELA6VEde+i0KiAJ9rUDPvjf2devl/qKAKCAKDGAFBKwO4MGTpvepAl0Bq9mWFuRaW9D/wSot3W5bsKo9sBoQB42W18eX+lcv448XjSovx68NVhl2kktVkdQKd2ot2BpQNq0fwOfl5BFUZbBahOu68AMXoRdFAVTltVaC1Y6/jnaUFNArgSo1slh79gW5fbBazm4tv4Xi+bq0lN9xKF+1rWOVnKyWBqqctWrBihys7F4lKBvlm+pYCcboUcZqKQYgWv7POcNbCKym6jNobJIogD794JSbD3oFBKwO+iGWDooCokA/VaBn3xv7aaekWaKAKCAKDAQFBKwOhFGSNvZHBToCq+QBJYCkHKstyLZkuwxWdUYqLbvenFEAhmWxvHGwpp9r3WuBVYKl/OgEWK3OY6ViW3ppd0X2aiy7le5d7XaNg1X9PO5YDSgGwHNBy8njWat8Hb/sBtb92txgVc+Rzs7fangbb1+1Y3bTX557BlapcBVlkFZHAdhWgjNUuYCaaUZQNe5crXSs6nZXZuGqolXxjNUw+r3asUrxGQTM43mw3SpelUhDwGpnZ6IcJwp0XwEBq93XTs4UBUQBUaAnCmz6u2FPri7nigKigCggCrSrgIBVmRyiQPcU6DRYbWlBNts1sMqgM1Sws6/Aqoat8Z8aZjL07ARYbS9/tRqs6uOqwWlHYDUOZMtwVYFVXbxK/XQ5d5XHq6PiVWg/DVV9Ue2ozl/vfZWNw9XqqIKKeIZNTtuug1W6JLlMCZrWAqvkSHVsBVa5eJWljtU5q8q92jFYbS9jdcuA1To0NjahsWk46hvqGRxL8apNTiQ5QBTokgICVrsklxwsCogCokCvKdB730Z7rUlyIVFAFBAFhoYCAlaHxjhLL3tfAQ1Wabn51L//HfPnzkFz8wbQ0uYKx2pLFtlsrSgAn5ewh1Sxnpazc5Em5arUHI9AGi2zTiVTSNfVIZlKI5lMKregYTJ4ZfderHsavmnHq4ZlcUeqhqW8r4ZjtQRTI8rXxrFKUDVyl2qoqaFoCaZWOVm5oFW0HJwQZnVcABWpKuWuRv3RRbCUHuocugY/p12RZlz8iB5UVZ7iABioFqMiVhQHoMAquVY1IFXL98uwlABbuxtB7g7AKo2F7n+XZpq+ZakZYSlvtap5PNbxrRr2Vrc+ClPoVHP0tfUcqQSrSSQSSS5epcGqBqoMUmPFqzoDVnWhqmrHKr1vaJ/nFlHMF9jtTY9iscDj2tXiVQx+TRMGRRdYFhLJNNKZDBoaG9HUOEyB1WSyAqxOPnsKMplMpzSTg0QBUaC2AgJWZWaIAqKAKNA3CghY7Rvd5a6igCggChBs6MiGJQqJAqLAJhSgojt/+8tfsXD+PGzc8AlnjpbAai7Pxauy2eYaUQBxsKozQMvAkW5LoIuKAaWSdUin00imUyWwqopMGQw4rdg3qU2BVX3d0nJ/vo5yKlYDNga3Vf3XHxk6N7O9KADlSi1HBdBlyhBWvaZhpM7fpJsREGS0HDvfgFHxe/y8iiXmgc8Fq2g5OS0f910PrkdLyVWOpwKrKu+zq1tHYDWk9rWzaU3bc58yAGVwqx4hWZVJKxqT2HVrlMeqAMNmVZeCDr5dV2esdghW7SQ7OxOptHKnRo5VHQeg3Ku2ylplp2vt4lXVUQBxwKqfE1wlsFooFFDI5ZAvEFgtwncpCiDmwDWp4Bf9cYF+qodpEEhV8QT80DmvEVh1kmnU1WfQ0NCIxoYmNDQ0IJFKgXSybAdjxo6HgNWuvivkeFGgrQICVmVWiAKigCjQNwoIWO0b3eWuooAoIAoIWJU5IAr0UIHBBFbjcJVkiQO3OBhkEKrjANrJWNVgNe461XCNzZcaugYEUiPQGoFVfS8ConQcg9VY/mq127UE6QI/lrFKQI4crEXleKR2UtZqtFXnq3ZkWGUtOpgnncG0lQ5ZgoGKi7JTl13H1EtyIJO20d0iyFr73srhq7dqsNphcAEBcw2XuWiWqpzFLTANhqSlKIAKsGrzfgVYlSNUg9USaI3AqnJVG3yMngMVebhR8ap4NICA1R5+GMnpokA/UEDAaj8YBGmCKCAKDEkFBKwOyWGXTosCokB/UEAcq/1hFKQNA1mBwQJWOXbA0q5V9dVMuQHLo1N2mSpnKa/Kj4HVeDErcKxB5ZJ/BdYibBgvfMVXiyrH80Uj8MrwT/0eB7Ttg1WP81TZ5UhZqxQH4LkIIrCqM1s1pNU9q15mX2s+9gSsRgyVIXEkbJUXNeRMXbKpUrQDdMwD/JpvDR0DEF/uXw1WO3pPdeRYpQGnXN/aYNWC4yRgmcqhWs5YVW5VjgWwbdg6gzVyQWtHMsU1lNyp9FwXsApDuJ7Hv4tjdSB/GkrbRQH+/w35t71MBFFAFBAF+kAB+fDtA9HllqKAKCAKRHChM2YrEUsUEAXaUWBLgdVUOoUUxQFEGau9FQVgWCoKoLSkukYkgO56m+X7oVre3yYvlaGpWn4ff5TzV1VOajXopKxZlZta+bGkr8HHk6Mzui4RVwK1dC/fJ2hHjlUCqyqXk8Bq4JaLV7EDNtr0PTrLALoLVuPn1bonO3tL5DXiruQapeSCGnOOi5pFkQEdgdVN9SuucdyZvGmw6sAyFUQ16KetoaraR1EA9KD5qR3Q1Y7V6pxVet0lyEpjJlEA8lkrCgxoBQSsDujhk8aLAqLAAFZAwOoAHjxpuiggCgxsBcSxOrDHT1rf9wpsMbCaSiFVVwlWqWiSyuIsg8iuZqyS61AtBVc5prwUnOBqtDycrlztcIwDVlV0SxfeKkPP9oGrArHgYlVq0+CN99PDMEq5qHEwqwhwdH5V8SwN62g83AisUt5q4FLeqoK8uk3dmTWb48sqX5O6zHZVVjoq4MXdBKzKlsZdqQRj4/i52rG6ucBqIpEoRwCYFAdALtUyXK0NVssAPr70XxewErDanRkp54gC/VMBAav9c1ykVaKAKDD4Fdgc31UHv2rSQ1FAFBAFekEBAau9IKJcYkgrsCXBKhWvSqWoOntU8bwXwCpBLX29akclQdeKLICqwk9xWFnbtdpeHECsEFEEZunLoElL4KHci9rNGi+SRRMtCKlCfLnwVXVRpDJYVdmq5IDst2DVMLnoEi2Rp6TZUvQCg+q2ftX+AlZ1niqBfQarUeaqLlxV27GqoHtFpmqUs0pjKI7VIf0xKp0fRAoIWB1EgyldEQVEgQGlgIDVATVc0lhRQBQYTAoIWB1Moyl96QsFBjpYJQei4zilIkPxJeLxpfpxbRmiEgqMXKDtuVNrgVc+1iBAGiLwfHiFIoqFAgLX41sQMvXDgNtD7bIdR+3XMBXKfar3tQGrbhFuschFq+ialLGqYV78vK7Olc3xZTUIDBQLgEfL4EOqTg8kHBOObXAxqxBKE9raFKfqQ8eqBqu83N+grFXlWtVuVQ3qK6MAKsFqPA6gJljN51Ao5FEoFOC7LsIwBuNNyv5VxbFKERbUDtOCQW5rekR/fDBth8Gvk0yjrj6DhoZGNDY0oaGhAYlUCoFBujsYM3Y8Jp89BZlMpqtTQ44XBUSBmAICVmU6iAKigCjQNwpsju+qfdMTuasoIAqIAgNMAQGrA2zApLn9RgGCdAR1qFDS1L/fig/nfoBsy0YuwGMZBmd95nN55LJZZLPNaM02M0B0C3nlxoyK91DxJw0HybVIACnuHCVYRS7VVLKuW1EAcfgUf85CGsCIkSMx+aIrEJombNNHQOvPzQRCN4e862LY8G0w89npeP21GTj30q+j0LIRzz3yABYumI9k0kZQDOGHJkLbhOfnYYYhPC9Ei51CMnRhugUY7Mg04YU+fHgIAgs2TBRzrTjl9DOww+ixKHgmTC9A6PoMu5YtnoM3X38RK1csh2MneW184LswLCqYxfIhDAyGsBwf4LsIij68wEfWb4UXeAjyLoKCB9MC8l4BlGdKyNL3Qm4Tx8uaQDEEHBAkVJmtLE0E7TyfHL0Gj4l6XRWYonxR3/WRdoAiNdi0UHR9OJYBg68RwrDJhQsUPTqeUCl1g5ypQGBbyHkmdt51H5x0+iSM23V3LF+8EH/85a+QX78cpu9y3qydTMKn6/kekrYJ1/VYHyLQjq3EoDYa1A4PSDkOQtKxncJXqm8qY6AEmqmR0cZFzDgn1YGVcFj7RCKFRCpZAU4ZnjK8jIpWWQRWHT6mFljVkF1D7nh0gwarm6V4FTlqHZvBajpTh8bGRjQ1DUdDfQPsZIKjNAisjt1lV5w55SzU19f3m88YaYgoMBAVELA6EEdN2iwKiAKDQQERl9JrAAAgAElEQVQBq4NhFKUPooAoMCAVELA6IIdNGt0PFOgIrBKvI4AUB6u5bDO777Y0WCWptHOwGqwS4Nt2h+3xpUuugpVMIwgKKHoGvNBE0iJwDCSTdXj3lefw5PTH8c0f/hQb16zGI3dPxaJFi5BwLIaZdN0AHizbQD5fhGOnYLQW4BHcswAPBlzfYCBKzktazo/QR2s+j6/923cwZp/9sTGXR5qWlIeAG4awbQOrli3BtFv/hiVz58IioGmacIt5OKkkfF9FAlA8KWntBi6xR3hFF4CLfD7HgNd3AwQhvVZU0BoWTDupIC3HCpBAFkLDhIbciaSN0KNiSj5Mgo5EZmHAMkMG5wGDSROG78Ii562pIDtBRlV8C6CiYG5UjIuKOlFxrQRlkYY+isUAvuVgh9Hj8Z3/958Yt8feDHSXLfwQ/3XttVj30YdImBQFECDvGghNmzNvycNqmaQ1LcE3uK90PZNE43aa3F86WoW0trMZFiH8ihfjBawUWCUgSW7m2mC1GqoqF2v7xaviYDUOV+kPEAJW+8EHmjRBFOglBQSs9pKQchlRQBQQBbqogIDVLgomh4sCooAo0FsKCFjtLSXlOkNNgfbAKkEjwm5twGprCwr5fD8DqwYaG+qw52cOZ2g5bFgjRo3bE8l0A5YvmY+1q1egPtOABbPfwoqVK3H+1deiecMnmH7/3Vi79hNstdUwbFy/AS2frIEZFlFkwGmiqXFrNGbSDJLXffIJWnJZ2FRF3g+Jp/ISd9MysH5jM776jW9hzJ77IkCAGU89icUfzsP+Bx2CcXvtB8sy8cazT+Gf0+5CsVCEZyZQl0rBTDnIFXLwCjn4rTlGhK5Na7oTcFsLCFuzyGezyIdA/fDhaG1pRqElq6CknYSTrgcCD26umcfEtlNwGuqRTCVhGQE2bsyhkNuApE2IMmQ9TCsJz21FLp9HpmEYTMtBMbsBbiEHEwUyvqpCVAR6yc0KB4m6BtTVN/Ay+WIuh/zG9fByWaTSdch6Bk46/XRcdvXV2Niax+OPPYY3XnoRC95/C2FuAxf3Yp5r2XCNJAzTQUN9E9J1afihgWa+1kbYgYcwKMIwyDkcwqaCUqHBzuD2N24tb3G8qsF7aUl/DbBKAJUzVKvcqhqsEpTl5xQTEC3L5+gIcmZTxqrncaYsu7QpAoEeAbluff6dMnFp3hRIr0KOHeE9igIQx+pQ+2iW/vaxAgJW+3gA5PaigCgwZBUQsDpkh146LgqIAn2tgIDVvh4Buf9AVaBdsOp5HAXQW2CVIFU6ne52FADp275j1YAZuiiEDtzAx+hPj8aJp5+NYSO2xxOP/AOzXn0RiUQSYaEFW223PS745vfQmm3Bwvfewo47j2JouebjtXjpqcew6IN3ACeNCYcdhd133x3OVg3kDcVHCxbhpX89heWLPoRphrxUn5yrlmmhJVvAV6/6Bj69655Imhb+cPPP8MpzT2PCEZ/DlIuvROPWW+GDN2bg9j/dgmR9PSYcdTx2HzMedVs1YEPLRqxesghvvvAS5s2diz0P3B8HHX0UvLyLB6fehvfefgf7HHIozrrwAnw4ew7+7xe/ZNfpWeedhwmHHIIP583F3Xfehnw2h2OOOR77HTIBI0ZsjWK+gOXLluIf992LuR/MwQ7bbYuzvnQePjVmLGbNfBMLlyzGxGOOw/bbbocnH38Mt/75T9hmmIWw6DFMDEwbSDViz/0/g88eeTR2Hj0aTiLJQPqDd2Zh+iMPYfmqVTjsiKPxhS+ehr333xct2VY8/9wzeHjaPVi58EMkbY+CE2AZNtbnAnxql91w0qmnY7c9dkfTsGFw/RBLFy/EI/fdg3defxU2iuwAJsdw4FJkgYo42BRY1YXBtFtVzxXOJHWcNo5VDVVp7AigUrYqzS29/N+IHKvdiQLQoFXA6kD9RJR2iwJKAQGrMhNEAVFAFOgbBQSs9o3ucldRQBQQBWgpbeV6UNFEFBAFOqXAlgKrPc1Y1bAs+gdvFWQFEqYBlyicEWLkzjvjuFMJrG6Hpx99ALNnvkKWSYTFFmw7ckecdum3gMAH8huxcWMWyYZhSDdthfdfex5PPHAP9vnMEZj4hdNRzLfgzVefQ7pha+y3/wFY+uE83Hv735Dd8ElpyT3BvNZ8ERd97evYZe992a34zCMPY/7sd7Hr/gfgwCOORroug9eefRLPTX8Mp545GeP3Pxh+sYAVq1Zi2PCt0JSpw8dLl2HqX/8Kzyviwquvwg477YS/3/I73HHrbbjmBz/Akcd/HsV8Ht++4kqsXbcOP7nxZxg1diweuP9e3H7r3zB58hScdNIXkXfzeO/997DV8OHYfddd8eG8efjpddexW/L7P/wvjNtjTyyYP4+dmttutz2GNzbhj7/5FX5108+ww9YOgrwHx3KQh41DJh6LL19yObbffmdsaF6PfLGIrbYegVTCwpuvzMANN/4Ml3/tKhzxuaOQy7WybzTlWLj9z3/CPVOnwgG5cD0kzDqsK4T4+ne+i+NPPgVvzZqJQjGPXcaPx04jd8Srzz+Pn1/3P2hdvwqmQZEAzFeVbbbDb9fqRXKQ6nmhJz2Ni3KsOrC5sJmKAnCSidJ+y4wcq5ap3KlUvIocrBR1EMFVLmxFjlVD5dNuKmNVwGqnPnbkIFGg3ysgYLXfD5E0UBQQBQapAgJWB+nASrdEAVGg/ysgYLX/j5G0sH8q0PWM1Rauct5XGau1wSrlhqoMUc/LY+fRY3DcaecgM2xrvDD9Ibw/81VQBSYvuwE7jh6Nky68EmHgYs4br2DmGzNx4KGfxW4HHYplc2bhyQem4fhTz8GoXffGu2+9jOem3YrU1jvi1C+dj0w6hUen3Ym3X38Njp2GH1CVdw/ZQh4XX3U1dtn/QLTk8rACD3BdOJkMA7k1K1fi/ttvw/YjtsFJp50BK9OEl556GE8/+S/sMn4PnD55ClLpFF5+7l948M478cUp5+Dw447Dm6+9jNtvvx3Xfu/7XLSoqbEJd991O2a/Nxvf+/7/43iC/7vlN1xQ7Nvf/g623m4k7rv3Ltxzzz0YsfUI/Oi//gvDmppw55134YknpuO7/34txozfFQhcrPl4DRYtXowdt90G//uD7+OjBfNQlw5heFSNPoHU1tvhsn/7Ng777JFYtXw17r/nLixcOB+nTj4b++6/P5oa0vjFTT/DsqUf4bRJk3DghEOwceMneO7pJ/GvRx7C0g/nwLFoebwHx0ig1bdw8llfQovr4YUXn8eIEVvhoq9cjAMnHIzlSxbjv//j37F+5WIEnotEUhf2Upmv7W1R7StVvCp2HBfXMhUsbResWokIpiqQSrmydgRUCTrrKIDOglWOAqAYgCgaQByr/fPzTlolCnRWAQGrnVVKjhMFRAFRoHcVELDau3rK1UQBUUAU6LQCAlY7LZUcKApUKNBVsEoQr9iHxas0WFVFlpSTkN2EVAXeMhH4Bew0ajSOOfVL7Fh95tF78d6brzEs9PPkWB2JMy79Jtx8Fo9S8ap583DE0cdhwvEnY8nctzHjicfw+dPORcO2I9G8dglaPlmLMNmIbUeOghN6ePbR+/D809NhJVKcEWqEAfKtOVxy5VUYt+/+aMl5WLNiJTasWcu5n9n1qzHn3VmYPXs2TjvzHBxw+GdhpFL49Q+/hcXzlsB2GvCtH/4Q248djbnvz8Ktv/wlxu26L86++BK0ulnM/XAeDjrwIKz9eB2GDR+O5SuXYc3qj3HAARPw1htv4OYbb8Bhhx2CCy76Csx0BgvmvI9Vq1dzXMChhx6K+voGPP/CC/jDH/6Ib3/737DXnntg3cercdvUqXhlxgxsM6wRS+fNhuXm4Zk+rNCCFyaw855746p//y522XU3vPrcC/jdz36KRYsW4gtnnoNvffdazkN9evrjuP4n1+PCCy/E+Rdfho+WLsZvbr4Rb738AurMEKbpc+asDSAX2EhutT223XEU9tl3X+y1x+4YO2YcRzMsX0Zg9Rqs+2ghO4kti3JMqY5VhzkAXECstFTBKD9nGMvzoRqsJuEkk8qxWgVWKxyrNcAqzTXtViV4Gi9cpaGqgFX5cBUFBo8CAlYHz1hKT0QBUWBgKSBgdWCNl7RWFBAFBpECAlYH0WBKV7a4AgSMqKr5rX/7O+bP+wDNGzdwkR7CWm0yVrORY7WYQ+AHADv0glIl+iD0lYMQIbv36LnOr0wmU1zwiLJWKfOUHIKGoeCoAqblrmtgyu5DfsGAWTpOwdT4IwxNJG1aFu5hu1FjceypZ2HENtvi6Ufux3sz32QA6rt5DNt+R5zz1a9zsadH75mKjxbMxyFHH4PPHH8ilsyejRcffwTHnzkJw3YcjXUfrcYrT9+PdKYJrhewS3fNiuX4aPlSwLQRBCEsA8i2NOPSq7+J0bvtB8t0cPef/4C3Xn0JdfWN8IpZFKl4kR/gtLPP5WgAI5XGb7/3DSz4cCHMVAOu+dGPsMOonRmK/uUXv4BpJfCVr38DO40dg1zRRWNdBn/8/e9x9DETOT+2kC/CCzw8Mu1e3PqHP+LUyWfgnIu/glS6HgvnzMbcuXOQStXBdclRCyxeshhvvjET3/z2t7HvvvvhjZdfwi9uuAGrVyyCbaosXSpuRWNuGw4KgY1Re+yDb1z779hl/K6Y8fyL+O3PrseHC5Rj9Zprr4XrFfH0E9Nxw/XX44ILL8D5F12CVUuXM1id9fK/kHFoTgWAbSNt+1ibtXHwMSfiSxdehLq6BN5643UMHzYCBx96OD5atgj/33cJrM5HOqFyfVXAKic7tLvRa3rKEFjXh+p5wWDVceAkErBsigJIIpFM8byznYQqTEVL/7lIlc3FucrFq9RzcrJWF68inahQlQap/DMqXsXQ1fPgukXOuc3nc/zg4lUejUdQ7o9Jc5jeA+W5zA5Z2mfSw4RhURQBtZHaZyORSCNdX4eGxiY0NQ1HfX09xxvQVS3bwZhdxmPylCm8XzZRQBTovgICVruvnZwpCogCokBPFBCw2hP15FxRQBQQBXqggIDVHognpw55BQh+Ehz621/+igUfzuVK7e2C1dYWhpIugdUgAPwYWA1pKbQGq8RcFVhVsMpCMpFGqi4dA6t2CSq1B1bVfgWeTJQBVHy/et1mSEhLz7cZtQs+f+pkbD1ia/zrsYfx9uuvM3Qtujk0bDMSF13xLbRszOLBu27F6qWLMOFzR+HAY47F6vmL8fAdt+HIU47HbgcchA2rW/HUg1OxdPFipFIp7LTzzli35mMsXLSI+0NA2TQC5PI5XHjZVRi12/5wLBN3/P43mPXK86hrHI6QYgEQYmM2i8OPPhZfnHwuzGQdZr/8LB544CHsutfeOPWsKTDMEDNffhG3//7/UCy4OO3c83Ho8Z+Hk0ihuLEZF5x9Niafew7Ou/hiZDdk8fHalbjlxhvx2nPP46gTP4+vXv0NbL3Vdpj93tu45ZZbsHjJEiSTSYwfN47b+tHy5bjm2v/A3vvsixeefAK//+VNaF6zHEbogoyhBLgJkpuGjYJvYPjIT+GK73wHBx58KFasoCiAezBv3lycf8EF2HOvvTCsqRE/u/4neOC++3H+hV/GuZdcghWLluP/fv4zvD3jKaTsAAgN9qtalotmN4Mf3/QrHHjYYXjxxWdxy29+iVNOOg2nnTEZq1Ysxc/+98dYOuddWEGBIW/RDZBwKNc0BiKr3qlmqL96GwiqoDwBSl2kSoNV+plMptX+hFOOAjA0uNRglZyuUd5qBFYROVb5jwYRVI2DVXqu30f0Rwq3WGRntwar9LvXWbBKUJXhqgFDw11btZffQ3Gw2lDP4LgEVseOx+SzBawO+Q91EaDHCghY7bGEcgFRQBQQBbqlgIDVbskmJ4kCooAo0HMFBKz2XEO5wtBVoL+C1Qp4GjlWNWStBquBacIxaQm5jx3GjMdJk6ZgxFZbY/ojD2Dma68iaQLZXBbb7Twal179HTQ3t2DarX/B8sULcdjE43DIscdixYJFeOC2W4E6G1/6yiXYZtgOyOazaG1pRjqVQFAs4h/T7sasmW+gLpWET1A5DFB0i7iUMlb3PBBGGOLPv7oJM195EXUNw+AW80jaNgquCztVh3O+fDEOOOhQNJOLNecimSTYl8TK5Uvwtz/8Bgtmv4uwEGLcvgfi/G98HSN32AmP3nk3bvjRjzFqt3H45V//jKSVxosv/As3//iH8JpbkGpqwoVXfh0nnTwJvgEsX/ERFi9ezP0fNXpnPPOvf+G2qbfhP37wA+y5zz54fvoT+O2NN6B57UdI0bJ7z2eHpGmGCNwAHqHNZBKHHnM8Lr36Wxg+YjusX7eBHcWpRALDGxvw2oyX8L1rrgGKRUw5/zxM+doVWLl0OX57w0/x9svPIENgldzMIRWPAtblE/jpL36FCYcejhUrP8LqVcux48hRSDU2ki8aHy9diB9e822sXbEMKbJKE5Ql97PZPlgFe6rbbjomortgVUNV+knAmSCtgNWh+/koPR+aCghYHZrjLr0WBUSBvldAwGrfj4G0QBQQBYaoAgJWh+jAS7d7RYGBAVaVq5JdfLUiASwLRuixwzEzfARGj90VmboMli1agDUfrwJ85WZNNQ7DgQcdBtfz8cGsmVj/8ccYs/seGLPXnli3fAVmvTwDG4stSDU24YiDPovhO+6MhGNj3epVWDBvDua+/z6CYp6rK7EjFyFa8zmcfNokjBw1DinHwWMPTMO899+Fk87AIFcvxRAEPgpFF3ayDv8/e+cBJ1V1tvHn1inbWKQXBQUpNizYFQEVxV4wRhOjsWuiSb6YWBITjTVqYjR2YwV7QcGGWGIhoqhY6L2DsLBsmXLr93vfc+/s3WEXFik7u3vu9012yi3nPOfM/Y1/nvO8hw8djgGD90NpcRmc2gwWLZyPt94ch+WL5yEZ0+GkLDhaDD+54AL079cPd/z1RqxYsAA1roXzr7gCg/bdH88/9QTeH/8aSk2dYwaQLMXIk0/H4cOHo2v37ogbJtZU/IDp33+H8ePGY82a1bjk8sswYLc98MWnk/D0ow+hdt0qxDSfHbIUs2D7PmKaAoNAsKcgDQ37HXoYRp54GnbeuQ8DRoqJ+PKz/+H50U8hU1mJhGngqGNH4vhzzsEPy1fi6f88grnfToEJWh7vAeRWVnzUOjr67z0YF132K5SVlWLevLlYuHAx9tx3X5QUF3HhrlfGPAU3XQPXtlhH0kszG89ZDfOB878EWwOs5jtWKWqANnJycxRAUKgqmq8qHatb5XYkTyIVKAgFJFgtiGGQjZAKSAXaoAISrLbBQZddlgpIBQpDAQlWC2McZCtapgItAaySstFiVfS6XjYlZ0wShFNgux5S6Sw0RUPc1GEYBgNXcoamLAtZm5bnAwnKeVUUVKfTqE6nENc0lBUXwVM9ZCwbNZXV8DUdru2QYZFhWlEiQYEEoPBSek28jQCr5bqoTqXh2jZKi5McCeBQcSvQfg4MXROZo4qKyspKODqQ0GJwsxZsy0GiKM5L8n3XYSBJxZtW/bBaXEvxoPgubNtBKuPAi5lANovSGECGTt9X4Go6qjIOoBsoLy/n/q1etYrbSVmiibjBuaB0XoWOcRwk4woU1YNhaPA9BbYCaI4HxfGg6ipcVUNVykPW8lFWXop4PMZ5sql0GsVxFbqq8KO21oatKCIz1wdM1YWpUVcVuCqgWx483UDKVVGbdlGUNPkctusz0DV0FZrvwdSBeEwLfKgeL4fnvNVGNkoJCCF7NIy19YPVIpSWlaK0tBzFMgqgZd50ZasLXgEJVgt+iGQDpQJSgVaqgASrrXRgZbekAlKBwldAgtXCHyPZwsJVoHDAav2fUlFwmg9S84tX0RJ8Lvyj6QzrwoJDDuegCvhJjJKWh9OxlIMpNuGAJfDq2DaXls/aFkNCQ9PZ6ZqxLC4gRPtZtg2HYB8dE0I/JqJ+UDWeltWrnLGp6hpfwXVc/pyOp4JSlO/p2Bl2s8ZUk2MCLJ/cr+Bl+Y5nwbEsmIqJdDqNlFMLX3Gg2HQyH9W+gzgtlXcdBruaLwqA2QRDfQVO1oLr+iguLqITchuo0Bb1mXUBFW/i0mTsCqUr03nIlRnXdcB2GcYS0lQUA6qvIW1lqBwZH+d5DutDcaMEi+MxA67lwfFdGCYtnwc824FLR2hAwgWI+UJXOQ80m7YQixkiF5XgKuFnn3QDLMclNsxAmQqG6US0GwOrQbWqnIM5KF8lwKoCTdM5K3VzM1YLMQpACfoiMlYlWC3cu6lsWWtRQILV1jKSsh9SAalAS1NAgtWWNmKyvVIBqUCrUUCC1VYzlLIjzaBAawCruqaxE5UAlEZxAQTZCLDpOoM7onaOS+5NHzqBP9+HQw5O+sxzGXK6/J7P1dc9xwZVvlfIBGoa7Jyk4kMEVQm8kWa8LBwqO0kNXYGVTsOM6Qw3XbKGhvBWJRgpCnnRg6AfwVRTM+Bks/BVn6EmpYn6tsPXtS2boSUBRytbC9+zYWcJghL79WF4ClxFRcZzEaN+eh5slRygKjzHhxkzkCGAGTfYEUtuXvqhSs2CT1p4UDQqLKbAsT3oBKR1BXbahq5T+z34mgqNDiLAqZPjVRRoonMRqKWHT9Ta9dm56msEQ11ojG4JRAuwqvuAr1Ecq8tOXgLBluPwe2z+9RQeMx4mjfQkx6u4BpPuRsGqAMpgVWgTDtgtBathNiv9JaBeCBmrjYHVouIiGLEYq6TpBnaWxaua4Q4qL9kaFZBgtTWOquyTVEAq0BIUkGC1JYySbKNUQCrQKhWQYLVVDmuL6hRXC2/BG4HDp554EvPmzEJ1VSVDQ/Y0ui4y6QzStbWora1GOlWDbCYD20oLFygtW3dF7iQVG/IIvjHjIvDG69QZTmk6VTSPI55MIh6PIxaLM8CsV4yKjgvzUyNL/Rt6j1yhUdcqQVFyKFIRJnJWEmAjqypBTlpmrqoGv+Z2OTbDTaq4TsvRfdcGMT7CpJYn4CRXfveojJPBTk+ChC7tx+DPYsBI+JZiRAmiqoRoGTy68KgNHqCzJoRBI+iPsjkpc1WNwc6kkYgZsAikEtwl5yhVl3dEtIDlubAyaSiuBcV1UJ1KQYvH4ZOzNuvC1TR4hgbVdaHSOFAneOk/tUzAUSGpAtfxBBDlwdEYpDoEjqkfPjk8dXi+DV0j1yspCHgqoPgUQ8CnFe5YijhgB67CY6pA5SJeUFx6i6+reCpUgqW6Ctslmy0Y2tJ8oCP4fHR+Aq/0mqAsQdpAK13VeT6Ra9bzQ2fxhl8uz1dFbIBCY7EhWKU+6QY5VmPQdZMBJM1BdrKaOruX6+Cpzv0R75HTNfpZpHhVkLFKfeF81TBvNcxcpdeOw3PEymSRyaT5YVkWXMdmZ3Ru47xg4YQOH+y6Zne0JvKEA7gbglXTTCBZUoSS0iAKIASrBNc1Hbv06YfTf3IGioqKtundKBfBsE2vIk8uFWg+BSRYbT7t5ZWlAlKBtq2ABKtte/xl76UCUoFmVECC1WYUvw1fOoSpoROxpcGGsPhPuDT+mdFjMHvm9KaB1WxGgFOChwQD88Aqv2Y4GzgIdY2BajxRJP7G4wyCiNZFi1FFp1N+kaoQErITlaBTsEycHYogZ6pAmJSLqtB6ct48GIzdCOz5XN2dEVwAwsXYERCmTE+FYVmoC8cFEAgLnKacq0rQkQpXcSEjAVfr3KguH09wjD7LHRe0JHQG83XoHK6DuG4iw65Vjc/rew7HABCcI4coZbZmM2mG1hQpwO0jBEuOU2HEZZhNhb3Y9eoBhuqzNZXcpNRnLvrFUQS0+F9ATNKP9GIkGbaVYDXDVCET9UuAWPGmQMRhZ4SODf34ZUgoWtng3YG144828dOZ8wk29g8WPrc33KjbUUjJkJTAqhGDYZgwY3GYsRg01YBhatDIjaoZUMlFG0BWciMT2AzjAEgIATvVIOpBzOsQrOYAazBvGLY6DhwCq1mLxy6dSQmwav94sKrqBrfBjCdBLtWSEgKr7VBSUgIjHuOxJxjbt/8AnDZqFH+/wm1b3JfYxSs3qUArVkCC1VY8uLJrUgGpQEErIMFqQQ+PbJxUQCrQmhWQYLU1j25h9y0K6LYFwNgevQ+zPwVYnYaq9ZXCaboxx+oWgNVEIsGFpAishnCUMVvgVs0HQnUFigJnHzv9AiBLfylPkxyXLmWIiucME0XpJ87ypOvwMnyNikg5Ygk6gTi6WGSZfgjN6PwCmAqgyYyPIaXCAJQiAQJDqGguQVF+hNBW2DJD6E67hNCVYRw5QeGDSjVRzikRQgKpnmszjrQsB5aV5fMSnCOo6Vq2WI5PuamslYCOdF1y6Ib9oYJc1DGLimUxACN3r9iPkWcukiAAhoFblOApO325r2HogDivuFYIOeugWujc5eNyA0fNC1ykocbhGfz6uLUO1tYdHz4jB+zGNhGeEMDUyHUYuisClpJjVQ/AqkFg1TQ51sAwKDJiQ7Ba51gVjtYQrIZzMJwfUaAaPictaG7RPzQQWM1ms8im08hkA8fqNgKrOkUB8BzX0a//QJw66nQkk8lteutoqfe6bSqKPHmrUkCC1VY1nLIzUgGpQAtSQILVFjRYsqlSAalA61JAgtXWNZ6yN9tfAQJCz4wejVnTp6GqavuAVbF0X/hM87eG3Kq0lL9edABBw+A9dpzSEmrCweS4jLgXyc1HmaPUR87yDGArr8omKBnARvo838Xr+g47OBmKRqAku1YJSLL7k5bH2znXKzt1g1xVvlbghg2BJp2LltRnspTjSvmsBqcU8DnYySrALRXKouXj5HykZftcLIsjFgjEhp5QorcitoF6pioaspYAtzFDh0oZquSmZBcphQCIuAV2G1P3Az7Ly875jQBWEsqlgeE36ewCGotNFAfj3QNIWwfahFM1Ct7EeQlI1x9lahO7ehuYAU0BdzmwGoGqnAARxESIrFQDumkK16oZY8cqF7QyDER+H48AACAASURBVAarGjlWdZGjGrpWw6JXjYHV0HnM7tTIo977eWCVIKvH8+vHRQFszLFaD6wOGMiO1W0NVrf/HUpeUSqwfRWQYHX76i2vJhWQCkgF6n5lSi2kAlIBqYBUoFkUkGC1WWSXF81ToCXmrIYAS4DVMZg1Y9pWiQJgtycBRlqmT+5RTeXlyYlEMeIJyliNcZYlL7EOdIxyt/x4AH69AVhliiZgqwd032kX9Ok3AFY2w65OyqesTWexeP5cVFeug0GZoJRvSmCTq9qLpf917lTRAnqvDjxS3IFwIjIfpDzRYMt3t4agMdw3PC/1kc5JGz23bZvhI6HaXfoOwIL5c5CtrYauiwJbBFNpH3Y/eh7S6TQX2CK4ScWuaMm3Q3mwtstgmvpkEhj0PdT4Gnr3Hchtnj9nGhI6jQHVlyJLI+Wp1q3AD923wsmrM7gl4MsElGt6EaEOcm8ZjIoc1LAfdLx4HZ5UPOfghYiDla9JkQkNEHRxxIYfNAWsqgGkFG7d4NocE6GKeReAVYNcqkYMphnjnFUCq/ygQmebCVbpOlG3aoNglWIcHLueY5XAKr1XL9pgMzJWNxeskiucVc9ps3Vv100Zn617RXk2qcD2VUCC1e2rt7yaVEAqIBUIFZCOVTkXpAJSAalAMykgwWozCS8v26IVCCEZQZKtClY5h1RkjOZnrCbiImPVjFMRoaDielhgKZKn2ZBjlQFqUJiJOWEAz9h06fo4cMhRGHr0Mbz0Oh7T4XguUo6HdUuWYsJbb6BqbQXiMQM2LbFXNJEBq+ucURqCzyg05aJVvgfbdbitDGGDDAGCxrx0P3CY0tLzqEs1zGoNszlDNyxdk6Dy2jWrcOyJp+OEU0/H2FdexFuvvYySZBKOr8K1LXiuhUzGYuTIbkfXQaa2BhpBUkVH1nHRqWsPdOjYCfPnzgayGbgZC+377orr/nITEvEE/nDFpaj+YTFiGh2jcL4q5YfSuAizqADIxE4JMlMuLRWvYmclL7MXfXIYJoexA8LJyj96BTHNAbxwHx4nejeIEAheBciVjq+LA2goCkBg2NyJG/2Oqb6A4mITbeE5EcREhGCVlv9rDFYpZzXBUD10rOZnrDYlCuDHOFa3ZcZqQ47VKFht0Tcp2XipQDMpIMFqMwkvLysVkAq0eQUkWG3zU0AKIBWQCjSXAhKsNpfy8rotWYFw2Tv1YXuD1VgsDk2nKIC64lWRRdIRWBdkaPIy96BgVeDCI7cmVY7nokyujf2HHI2hI45H9fp1mDvrexSXlKBH711RHIvhow/fw6SPPmRQSuGo5GLMZB24Li3FF8vAyRkaOhAJOBYXF0NxHTiegKuhi5QdnooCXdNgxkwuTET7Z9JZpFIpBqe0EdyicxIYpecE/di56LrIpmpw2JHH4qfn/hLPjXkan0x8E0kzhuo0FTlyoCoeatMZpDNZji+ImTrcbJYBYo3to33nrrjw0suxbMUqPPHoI3BrqlGkqyjdcSfcctc90DUTV154Lqx1y5E0VVhQkHFVpLNUkAvQVR9kTk3EDJiGhmw6gxqHClsBpkHOWo3ds7bjQdMUxHUw1A1BJkN5sgmH/DMHQ0OMGsTAMvOsA7AB/qzzqHIUbZDHKshova9U035ch2etK17FrlV2rNKyf5PjAMixapoJUZhqMzNWGyteFbqbQ5DePBmrpoh6oIzVSBRA9Pvdku9Tsu1SgeZQQILV5lBdXlMqIBWQCmyytKmUSCogFZAKSAW2lQISrG4rZeV5N6ZA1PHZ0pUiIDTm6dG5KIAtKl7VBMfq5oJVESlQP2OVYFKYp+l5aew3ZASOOeFUXvo/9rkxXHTq1DN/jp69e2H2nJl4Y+xYjDhqGIPVzyZPRqcu3bBLr974bupXmD9/Pnr37o1evXoxGK2oqMDkyZPhZNIM6GzXxe577o6OHTshk05j0aJFWL5sGWzbQk1NDbp06YJeO/VmNy7Ni8WLF2PlypX8focOHVBZWYl58+Zh11135Urus6Z9h3ZddkS33n2wcN4sLJ79HdqXlaJj152QSqexcvlylJfvgLL27bF02VJ8/cUXKC1OcNaqWlyOS359BYYefSzee/8DTHz7bXipaiyYPh2xsiIMG3kSUmkHk959B/b6lRwjkPY0dOixI3r03AnxmImaqnVYMGc2atZXIhk32RHba8DeKC4pxtqKNVi5YiV26tULXbp2w8oVK7Bo9jS42VroFKfA8JMyV+tcotH5H8YN5DFS3iVX7C3nSW0oYbfubBsDq+GR4XL3MIKgXvEqAqucsUpwVcQB6Do5WBsuXkXQlaAyw9dI8arGwGo0FiDnZA2jADJZLjyWzqQYvrvbrHiVKfzFGoHV3WTGaku/Gcv2F4QCEqwWxDDIRkgFpAJtUIGm/aN6GxRGdlkqIBWQCmxrBSRY3dYKy/O3dgVCx+rM6d+jpnq9yEelvFHHZTiUqq1BqqYW6VQNMtkM7GxG5JB6VGyJKtVTMSePl8ZTgR4u0sNxAMJFSKAqFk8yeIwl4vw3jAKgZfRi1Xhe0aM8kEq78FLvIFeVXrMzUVXg22kcMOxYHHHMSViycCHeee1VdpQee9IpaN+lJ+bO+Bofvvc2Lv3dVbAcYM6s6eix084w4gl8MelDZNdXY+jQYYiVtQf5Qk1Nx4I5s/DkA3dDzdbiqONOwQFHHg3f0KDHi1GxbAleeexRTP/2a/TZrT/OPOc8JNt3haKSA1THyoVz8NwD/8agw4fhiJNOxazp07F49izsddD+6NShC7784D0Ud++BnXfeBfOmzcC9N16NvQ4+BD+7+LccBVCTqkX5DqVc3d61fLz3zgTcdfP1SCZNXHb1nzB86JHIZhxocR1GXEemJoUrLrkM+x+4Hy648BKYRgz/+PttePGZMWhXXo4zf3YOjj3xJJTsUI64qiKbymDhyuV46M5/4ruPP4LWzsSDz72KHXfoiqUrV2LZiiXYa/fdoSUT8C0fYx57HC88/RiKFCqolYZi+NxXO+vA1BW4IWRt4IuSn8e56SziaMRA4988KlAWzonoORnCUyEzciLrZg6sGmaci1dRriqDVY2KV2nQVJ3zeMPXBmevitd0HjHHVIbCYo77POfzs1bpc3I2kwua3M1WJsOxFJl0huMnqDhZtJ2iEJtWLztYXIvgtSbc3GEbdIPbEzMTiBcXobSsFKWl5QzCCRw35Fht7fcs2T+pwLZUQILVbamuPLdUQCogFWhcAQlW5eyQCkgFpALNpIAEq80kvLxsq1Fgq4FVKlrFbkZR9CkEX5sCqyLRs/4mwFNdVED0dQjrRDV3ArM2Bh50OEacNAqZVBp2bRViMROOrqNTu04Y99xofDP1S/zuuhtRY9koMhSuCl9ZuQbffj0JfQbsg44dOuGtl1/EsoVzMfLEk7H7vgfjrVeex/vvT8CV198EXUvgq08+xuzpszBotz74cvInWFVZiYt+81u069IVvqdhbcVqVFdWojQZx/OPPowB+x+CQ0Yej2xtLTok4/BiOuBquP/O23HIyJEYMHAg5n47A/++5RrsfcihGHXer7jIViZVg7WrV6C0XTmKS9ujY8cuuO2GP2Hmd1/j+tvuRDxRzPC0omIVUjVVWLd6Ne69+x7sP+QwXHDRxYjH4rjzjtsx9uVXcf755+LCiy9DdTqDdWvXwE6l0aFLZ+hFRbAqq3Dl+edj/tL5ePjFl9GrQ3f4rClQsXoV9GQCxfES/LB8Jf5y9f9h1YKZaFccQ1U6Dc1QYaoa7KwtcgKi2aiRoWyo0NHG3d75oRAb/5ppgfs1ek4GlLrWAFhNCGiaB1bJ7UnZq3Rc6FZtDKyGztQoWA0LmVEkAAFU27K5iBqB1WwmAysrwWqruVnKjrQJBSRYbRPDLDspFZAKFKACEqwW4KDIJkkFpAJtQwEJVtvGOMtebjsFCh2shsvKQ8dqqEToevW8LAYPOxaHHDWSgVZMceH6HtKui5lffI3J/52IoqIi/PI31yDreFi/ajE+nPguXMtGr+47YtCQYajKpPHft8dj1ZKFOHj4kRh48CFYP2cWHnjwXpx/5R/QtdtOWDprJt6b8A4WzZoKN1WDvQ48HCecdR7MZBGmfPwBnv3PgwxGk8UliGsajjjhNAw6/Ajojo3V8+fhky8no89OO+PZp57EJX/8I3bp2w8zvvkeD91+PQYdehhOP/dSwLHx5KOP4J1XXsRRxxyDc3/9G3hmAutXLMeFZ5+Fnfv1xS133o14MoGxzz2HMY8+BM0HqlNpnH3pJfjJWWejQ4dOuPlvN+L9ie/i3/fdi54UObBoER6991/45ssvcc5ll2LEyOPRZYdOePD+e3D/fffjlbfGoWt5J1Ssq8Topx7HZx9/jPMuvRjDjxwBxVNw7f9diZlTJqEkriJt21A0AqtU7MqFpzYOVjd/1jYdrOYAeyRRIFfkjDNWDRhmjKMAhGM1wcA1Ck/JsdpUsBq6VsNs1Ybgaj5YDR2rFBshHaubPxvkEVKB5lBAgtXmUF1eUyogFZAKyIxVOQekAlIBqUCzKSDBarNJLy/cShQoDLCaX2W+rhhRQ27VELKSyxDZNPY54mgMPfZErFy+FF989AHWVayBo6ioqVwHu7YSHbp1x1mX/Ba+auCD8S/hs/++h2SiFHvvdxAOHTEMvqZDcXwYigbLTcPSHdSsWo/H/3Un+g4chCNPPB7lnTvAUjRM/3IKJjzzJPYYfBAOOeEMJBLF+M9dt2LuV5OwQ4eOqM5k2P14zKln4YDhRyG9dg1eeORhTJ76OYrjSVgZC9f8/e/o2mNHzJ0+G/fdch32OuQQnHXRlcimqvHQ3Xfju08/RiyZwI33PYB23Xti/fJVuOzsn6NLz2646Z//RKK4GK8/+yyef+QRKL7LLtJRF1yE8y64ELF4An+/9RZM+uQjPPb44ygq3wGff/Y/PHD77ViyaBEOO+kEXHnl79GlQye8+d6b+NNVv8dLr7+OXbruiK+/+Ro3/vlP7II9+/zzcPqZZ8N1fdx8/XWY9eUkxGDDV334vsrxDbqqwgnKUW0dl0EUrOb7mKNfOC9XTIvejUYDUGEzAr8agVUjBp2gKgHWGGWs6jmwypmqipYDq7l4gEaiAHJxAJ7HRciaDlYzHA8gwWoruWHKbrR6BSRYbfVDLDsoFZAKFKgCW+e3ZIF2TjZLKiAVkAoUsgISrBby6Mi2tQQFWhpYjUYBcP6lZ2O/I47C0BHHY8n8eZjw8ktYu2olNJPyNDUono1EWTv8/Nd/AFQd4597HAtnfA8zHsdO/fpjyLEjODP084kfYtX8hZQuC8R0qLESLJv+NaBoiJeVYf9DD0PfvQ9CUVEp3nj6PmQdFyPOPA/tynfAh6+/jLdeGoNkURE8lbI7FQwbeSoOPvoYLJo5Hc8+cB/W1lTAVHRUVlXh6tvuRJfuPbFo7kLcc9PV2Ougg/HTi66AlarGf+5/AFM+eA+9dtkFv7nhb0ju0AFrlyzFFef9Et1698RN//gn9+etl1/BMw8/BMUjsFqLk8/6GS646FKYsTjuuO1WfPThB3jwoQfRqUdPfPvNt3jorjswb/YcHHf2mTj77HPRqX1HvP7mWPzluj9h7Jvj0K19J3w/7Xvc/tfrUb1mDU4/9xyM+tk5gKLj+j/8H4PVEkOF7VnwfEXEN1CU7jZzrG4JWKUoAAKrBnQzwZpQHim5WKkIVzRjNXSsbilYzUUBRDJWZRRAS7gDyjZKBeorIMGqnBFSAamAVKB5FJBgtXl0l1eVCkgFpALkAtp4aWmpkVRAKrBRBQoRrIbwNN+tGs3sJBBGr13Pxr5Dj8Tw407CsgXz8f64sVizfBm7FKkQkGunkSxrh/Ou/COoLNcbzz+Fud9NRcw0kCwrx6HHnYZeu/bD4pnT+P2M5aC0a0/ENRfvvf0qjj3xZCyYuwgx1cShR52Akg4d8Pazj2D6tO9x9oWXoXP3HeFbWXw/9Susr65G+/ZlmPzhROyy274YesJJWDRzJp576D6sq10HxXFRU5vB1X8XYHXejHn4983XYO9DD8WZ5/8Kiudg8qRJ+HLSJzjgoIMx6OBDEUsk8f74sbj1z39G/0F74i+33I52Hbtg7pzZ+HryZ+jQrh3Gjx+H3ffehzNWk8ki3H7rLXjrjfG47k/XYsiwo7G2shIfvzcBC+bMxZARI7Drbrsjrmi46fo/YcLECXhu3Hj06NAZU7/9Gnfe8FdUrVyFMy86HyeceRaD5Ruu/gNmfvEpinUfju9SGXpRoIyydAOwSpNsy38Q/zjHKhdKI+cq5UZQASudclMN6LkYgACsaiZ0g3Jk64pXNTUKgByq+RmroWs1/NtYFIAsXiVvwlKBlqOABKstZ6xkS6UCUoHWpcCW/45sXXrI3kgFpAJSge2mgASr201qeaFWqkDhg1U1V8gqCla5eBUVKnIs9Nv/YOx/xHAsX7oIkz94F5VrfuCl30AMnpVCux3a4+RzLoTj+vjk7dcxd9p3SMYTcDwXPXYZgH0OOgwdu3WBpitcyT1hJjD1sw/x3tvj8dPzL0en7jtBoaJcuo5Vyxbi/ddexpxZsxhmDj/2eHTovCOMRBIZO4uayh/w2uMPYaeBe2PYCadg4fTpeP6RB1BRXQEdQHVVCtfc+Q90piiA72bjgdv+xI7Vn5x/GUwFsF0XiuJDMww4roZlCxfgrr9diyXzZ6OofSdcevlvcfjwEfB0jZflK66La666Gjv32REXX3o5ihJJ3HLTjXjlhRdw4EEH4pzzLkCf/gPYvas6LoPHdZk0Pnv3fTz6j7uQ1Ww8/PxY7NSlG7797mvccs21qF71A868+AKc+otz4bnADX/4PWZ+8QkSmgeHCpTRcnv6J63Iv2tt6sdwQ4WsNvxKNR2sMshVlNwSe7q+iIjQoGjBkn/DhMn5qgRWY6BMVcPMd6ySu1Xn+Ab6G0JXOg8XwqK4Cd+H2xBYdV1+nwtYyeJVrfQOKbvV1hSQYLWtjbjsr1RAKlAoCmzqt2ShtFO2QyogFZAKtDoFJFhtdUMqO7SdFWgIrGoAHMdFNptGbW0NUtW1SKdrkE1n4FgZBkm+58JzCSq58H0Bl+gvbb7nMYxSFFFpnQoHUcGlRCKBWCzG8IqBVeBxjBaoCoFZ1LVK+0Xdq7RPCL0014VZUobi8vagIkGpqkq4TpavragmfM+BYRrosmNveJ6PdT+sRG3V+gDKOaAml3foiPaduzKMdawsatauww8rl6N2/Xp06bEzOnTvASOmw3YsLnC1fNEi7i9B0J69dkbXnr1QVFImPl+xFEtmz0CXnr3QY+c+WF+xBjOnfo3qdA0vn7eyDg476igUF5WgsmId/vfxB9jzgINw9gWXchX5SZ9+DMdKIWboWL1qDaZ89hlmffcVknENKcfHjjvtikOHHImO3bojY6WxavkSvPv2O+jdZxcceNAhSMZjmPD2m/h6yhcwDQP9+g/EXoP3R+fuPRA3DFSvX4e58+fh848/QfUPq6DGVYw673KUl5Zg1fKlePv1scjWpjHooAOx9wEHw3McTBg/FisWzEXM4NEltEojwlEAG98i2bkb2bEOukZPWPfzeoOFCWRM5fPR/0bzeWleiNxULlLFYJWiAKiIVZznnW6Qm5XiGgRgVfkhgKqqq9DD5wFYDdtGc4fmd36+Kr3m/FXH4c9sy4KVzSKTTSObSfPzpjtW9WDeqlA1groaFN3gtsViSSSKkigpK0VpaTmKiot4vnKmrKph134DcdoZo5BMJjc1KPJzqYBUYOP3I/nf9nKGSAWkAlKBZlBA3nybQXR5SamAVEAqwP+JL6MA5ESQCmyRAvlgFZ7HxYAc12U4lKqtQW1NLTKpGlgRsEpAlZ16BFaD5+HXkcAqvadpAgoRWCUoFI/H+REu428KWBWgtb5rNQpZCbBSO0LYWgdthSyhq5H6GRa9qnM6+nwsfUZt52gBgmO2DV3ThBvRpUJJAuKJJd/iPLTx5+QCBbhP4ZJwn1ekCzdlWPQoHCQCdASu4ZPb0UfWVzDogINx9i8vQDaTxYP33o3vv5qMuArU1FQjk05DJZDpu+wWtR2Cg0nE4sVwHQdWthqKb8NR4ojFTF6Zn8mk4TkWdI3clgAobzRRAkPTYGfTyKSqocGHrqvwXAeIl3EuLDxHXI+cmrrJYFpVfDhWGp5rwdQFNCe5VY4AIFQcdZnmT8XGyWv447kpTtaGbvMNHUdO3/pgNRY4VuvAqmYI6MoO1bBQlaYzYNW46JXOcDUE9+F1OPnAc3l+5MPVBsFqJo1MJgUra/GcCf/RIZyTFFNBgxXOZVFISxOgVBFt4398CMBqPJZEvDiJktIIWDVNKHyMjr79BuB0CVa36F4oD5YKBN9P+d/2cipIBaQCUoFmUEDefJtBdHlJqYBUQCrAbEKCVTkRpAJbpEDzgVUBS8UmAFx+tmrYsY2B1RBqEoiijeBmCFDpNcEpeh3C1/B5mJlJTXDZeSsAqgBoEfctLQMPqsCH8JX+km7h+WkZuGVZ3A2CduToDIFqCFfD/jkeQVJy9AZg1fWw38GH4RcXXoJ0bS0evOefmPr5JKi+zbEEBPlcOwMnmxUcWlHh+SpcX+Hl+CqBTQK4uiGu6drcDwE+6TI+7+tBYUhKAFUJ2keK0fOMr0KjY+hz0oo0IHBMx3k0Lj4MTeF9XI+iCggIqqyVAIYbAtToMv2GJmi4dL8pk7dpYJXAeOBYVTVRqMo0YRgxGPEEzMCxSgWtGKLqAlyGrlWN4WodWA3h/+aAVZoTDhWvIsdqPbBq5yILwnmwuWA1ZiaQKCmSYLUpE0buIxXYAgVkFMAWiCcPlQpIBaQCW6CABKtbIJ48VCogFZAKbIkCEqxuiXryWKkALfl38MzoMZg5/XvUVK8nqrjdHKsE58S2abBKoLChola8XJpB34afE5ATkQP8jzD8NwR+IVgNHa/hku5wXyrSxM7bwHXK0JKee+RypeXfVLvJI9KYA3TkILVtB0qkoFN4PuHuDaISmEi6DPioWNbe+x+AUT/9GVI1NRj9xH8w9Yv/gfBsOpvlJeY+uUpdG76nwmG7qACn3CV2wKogzCuW6AeVnIIIVCrolIOcwRJ6cs2SC5YgKz0nVyS1x3N8dry6rihKpQTL0YUr2YNCDFclp6vO8JU0o3NsuFSfgwI2fD/yhRNMvTFHK2PXel/P/GvUd6wKXcOMVZoTBFYN04RmxDhjleIANJXe0zlrVUQARApZcRQAuVbJ0WrkgHxTwarPGatOA1EAVhAFUOfsFXN18xyr+WC1uKSYwbGIApCOVXkvlwpsLQUkWN1aSsrzSAWkAlKBzVNAgtXN00vuLRWQCkgFtpoCEqxuNSnlidqoAtsbrEYzVpsKVkPXaUNglSBYCD+jy7ej+0bBajjMudgCAqYB9Iy6TD1l407V8JphEacogKVrhOA2eh1+TkSSYwfE+R3fg6IaSBaXMYBbv3Y1PDuNbDoVgFwPrmPDdyw4HrksCUe6ArD6ClTOOiXSKiClz25UwIv8OiW4Su5UUdWe8CtgGLTcXYGVtRkEsxuXIw0E1KRzULEvwYjJycpJt6JNgdOY9gmdsZv79VH4eo2AVXLN5oHV/HGrA6v1gaVwoVKOqgFyp+pUvMqMcx6pAKtB8SpV52xSzlsNIwH4uZGLCog6nwlAbywKIASrjm1xpIPIWM1EMlYlWN3cOSL3lwo0hwISrDaH6vKaUgGpgFQg/5/UpSJSAamAVEAqsN0UkGB1u0ktL9RKFWjpYJXgHmVj5jtWw+JY0fejcC6afxqFoNGIAIKI7GQNnathuaQAxuafg1NHVTVXQT50qIZgl/bXIHJcyV9KnxMEpEJhqVRaQEs48J0sCNDRXtXV1WQrhk4RqFSMiyIE+HifgSDZV9klq1FKgHDneiL2VbhaycfK8QPCvcvtCwou8fGaCteyoQdL40XEgSg8xuCbnKyeD11VRO6s6zMMZn0pRzZw4Tb89Wg8f5WAdL4zIecODdy3jX3lfIpBYLhb//whCA1dp7phcPEqg8CqabIjlWBrDqQGha7C11zciiIEggzWEOgT/+V4BE8UqAqzdMPn4euoYzWdSTFYpWJWonjVjwOrflCISzpWW+kNWHar4BSQYLXghkQ2SCogFWgjCkjHahsZaNlNqYBUoPAUkGC18MZEtqhlKdDSwSrBtIYKVgnwJtybUbgazTyNukzzn4fwMVz6z9AzcHVS0aoQlrqOGzg9RfEqLoQV/DIMl+BHnbBE6Ni5qogs2EwqDZWKFakqbCpGRc5UK82FqdJZkc1paICVroEd2FBpX9pEG8GuS3oeZtESeCQISP0Pc0RDV240c1a0yxdFrgKXLcFScriK83t8bgbEARTmYzjLlI4RALaxDFSCwI1tGwOrobaNHUtnzcXzRnai90ibOsdqLAdVCa4SMKXiVTmQSpEAgWtVFK8KIgQohzXI5uV5JEzG8AKo3RBcZfdxJApAgtWWdR+UrZUKhApIsCrnglRAKiAVaB4FJFhtHt3lVaUCUgGpgCxeJeeAVGALFcgHq+RA1HgZuMvLmVO1NUjV1CKdqkE2nYFrZYKl88K5J/I3xfPcsnd6HrgxCVaZsQSSxUWIxyjvMpYDoXUgsC4jk7pTz31KC9Aj1dOjn4dQVQBPsV+YqUr7iWXqDRdWEku7BeSMOk9zfaAl84EzNZQ4dCZGQWK4T7T/YrF99NzRQfJhOQ4vuXdth12gnuvBzmZZc4J3HsFVWlLuCFDrZtPCw8nZrAL0iYBV8ZKgL3HOgH9CU8m+6kMhmyVnFdDRocuTXLhifypUxW5WUUkKDsW3BrEAhE25sBe7VilyNbgujTePh4gWEK5WctrWbQJ6UpxA08Fq/czUjeez8mzJ+/UddEGAUi5OZbJLlYtXmTTvEuL9KFilXFWVQGtQuCoHVgVwzc3DTYBVEbEQgtVsJAogzY5V2958W045wQAAIABJREFUxyrlv1Ib0JhjtbgYekxmrG7h7U8eLhXYQAEJVuWkkApIBaQCzaOABKvNo7u8qlRAKiAVkGBVzgGpwBYq0CBYJcjmOFzZPJWqFWC1tpqXNrvZjYPVXI5oAEjJJRhLxJGIFyEeD4oIBcvOw4xVWqa+AVAlOhfQsmhxKs4UDZbcR98Pn0fBahAQmit6xSAyBJIBUI3GANRzrUbAKoFLhofhMVzIqs61Gj1O2BvFZ43mrAbt4OMITrtesMTcEa5H24ZjZ9m16roOPNcOIgmo5FTQh6AfoW6hS7ax6dBonukWzB86Zzh2DZ3GyxUn2/DT+o7VxiMDGjqvcCE3cE4qCkVAkgFpCFbNuoxVBqumAKyqiARgp2okZ5VdrQxcRWwCPUJnb+j6bSwOgJb825YNK5sBOVYzaYoCyAZRAHXoucHiVXwtgrma+IcEboPIfOUIg1gMyeISlJaWorSsHUqKShisEiFvqHiVgN7yP1G2YHrLQ9uoAhKsttGBl92WCkgFml0B+aul2YdANkAqIBVoqwrIKIC2OvKy31tLgUIAq6GrND8nNQpbcxCVvaliKXpDYLVepqqovMRbXXX3YCl+ACgbAqsNZa7mu1rzAW1dxEB9CFsfuuaYK7s5yefJsM6lhwvXc7lQFYFV28nCs+uDVc+vW3Yfdc1uGqCJwlRbf9s4WPWbDFaFw7dpG+HchlzIgdOZAGUeWKUYAOGU1qGbJjt6GVgG+25tsJrNZpCRYLVpwyn3kgoUmAISrBbYgMjmSAWkAm1GgW3zW7XNyCc7KhWQCkgFfrwCEqz+eO3kkVIBUqDQwCrXnifnYbCcnI2r/Dry4Gr0AViNxATwPoQQ+S/R180Hq/mgdcPXBGYjsQcRJ2tdFEIAV+vFAdB7wm2ae3ABqzBSIYCrLjlWafl4HVglhyQ5Vyk7NQp0mzqDw2Xyje2/MaS56R+5P/LoSPEqcY2mwNUgCzaIN8jvT7R4labrMDkKgJyrIVg1oJsGg1URAZDvWNW5iFedY5UiFcRVRNauKDjWWMYqjREt/SdnN8VoSMdqU2eo3E8qUDgKSLBaOGMhWyIVkAq0LQU2/ZuzbekheysVkApIBbabAhKsbjep5YVaqQKFAVaFuKHzsp7rNAJWKecz3IcKPnGGaj50jewTQtrw3PWhpACcjYNUAUEb/7yxKIA8eBoBqQzowteUf+p7IlM1AuwIzjnkWLWycF0bHscBEFgVharqnLGbNyE3tio86n7dAFZGxmXzrrjxvcNr8ljnIGsdXK2PaxkN5064sdiDXGEqXQ+gagymKXJWdcMAAVcubsWFq1QRAxAs/2dHayQKQKEg2kA4imygRwhVQ8BaH7JKsLo154g8l1SgORSQYLU5VJfXlApIBaQCG8TnS0mkAlIBqYBUYHspIMHq9lJaXqe1KlBIYDUEoPlgNYSnBFZFxXpRpCo/OoBAqwCvUcfrhv/+LaBeCFZDBypBS3IkNlzQasMogMbBKkG3ehA1gKn57xEpFY5VAVdDgEqFq8j56Lg2/CBntbnA6sbmvXDCNu4v4GzaTWzh0QzNefeg2FbOlVofqjZ0umieKGemchSAAKs6uVXJuRqL83sMThuJAtB1ox5Y5fxSKvAV5uVybENkrCKvOcohz7FKzlWLipI5VLxKZqxuai7Iz6UChaCABKuFMAqyDVIBqUBbVEA6VtviqMs+SwWkAgWhgASrBTEMshEtWIFCBashZGVpIxCVKtmLtzYEq+FS8HrHNgD/oq7P0C1Kx2wqBqC+g7VheBo9d71l/5GiWfUAawDnXK/OmcrFq6joETlWqXhV4Fol6BseG/6Nunwbn4Z1ubIN7/Pjf8purChW05JdxV48dhEO6ylhQSux/D+6Rd2uUR1C0E4OVIaoYQyAGYcRMzcLrDLMD4tXBVm4FAeQHwMggLcP33UZoNLYWUEUQDaT5UJWEqy24BukbHqbU0CC1TY35LLDUgGpQIEo8ON/jRZIB2QzpAJSAalAS1VAgtWWOnKy3YWiQCGA1aivscECVhGIys7GLQCr+RmlIVjNh6BuNAaAloGHy/jJjcoO1E2D1RDURkGqWOgUccUGxauocBVBVIczVuvAKmerhnEAfF0+W+5v6M5VN1qeqpDBKvVAzAAt0gcBVht2q24UrNLy/sCxqhkmTHasCrBK7xsUBxA4Vuk1wdOweBU5VsMoAYL5DO81UTCMYgC4yFi92IYwoiECVi2bYSplrEqwWih3OdkOqUDTFZBgtelayT2lAlIBqcDWVECC1a2ppjyXVEAqIBXYDAUkWN0MseSuUoEGFCCI9+yYZzB75jRUra9kgESuUAKumUwa6dpapPhRzUV53GwmgEthNqgLP1jKHmaAKkz/BHjUdROxRByJeBHi8Thi8TiDLEURjtMNtmDpdRSwcvX2MEs1dDfmYOuGxa2iUQB0/vzrsPOUYBkXJRKFqPh15BF1r+Y/51YHBazyHaoNwdR6MDcSNUCn8Th+wGFo5wSuR5ecjxwFYMGzycnq5ICe4KqBczWSPLrxH6NhNEJQIoqPb+rP17y00/wxy1viHo5ndHm+QMF17Ravw6X/1BQ/GKPQpSoiHZqQJFBv+oSOZYoDYEhqGjCNeFC8qgHHKuWrMlgNC1mJv/Sa51wuCkARbmZPgNT8fFX+LMjBpWxcAqr03aEHjSNn5QbxEHXzOiy+RjmuwoGtqvS9INirQKHCWmFkga7BiMWQLC5BaWkpSsvaoaSoBHrMFG5uVUfffgNw+hmjkEwm5X1OKiAV2AIFJFjdAvHkoVIBqYBUYAsUaOov0y24hDxUKiAVkApIBRpSQIJVOS+kAlumQB1YnY6q9eu2EKwSDPPQFLBKIKkhuEfgib2K0UJVAVgV+arBsvGNgNU6kFpX7CqqUgg6GaYGYDW6zJ+BZ+T9HHgN3Ir1HKeRJf4+F6IK3aT1i1gJrugTSc3lbXKmK4NVAesIZtPDpeJVlLPqWPAdu17BpCi4DJ9zfzdBIUNNQuetOLYpP2GbBlY3lrXaUJsRVqAKslTF8V4uDsCnwmShZhtM8Q3jAaLzQjhWCayaMAxRuMqMxTaMAiCwGmSyir86Q1WdoaYAq/QgJsow1d/6YJXOT1JIsLpl9zF5tFRgaykgwerWUlKeRyogFZAKbJ4CTflVunlnlHtLBaQCUgGpQJMUkGC1STLJnaQCjSpQSGA1Cuf8iEOVXIUhaA3/0tJ33p8Lt4vn0UcIDhsCflEHaUPOVDo2H6yG4FU4D+u7WwUADLI22fVKgHnDfXg/VzhkxTEEVkPnbwhWbQFWnSz/dYMYADqG3JLhlr8cfnN+jNYvKiWiCRrbwvM2Bk7z29GUrxofQzQx51RlxetlrNabC3nQ2FMEWBWu1vpFoQhQhmDVME1oDFZNmA0Vr2J3an24ysWttDrHKoPPIBbCCQqM5TtW+fNgnDbXsSrBalNmjNxHKrD9FJBgdftpLa8kFZAKSAWiCmzOb1mpnFRAKiAVkApsRQUkWN2KYspTtUkFCgGs5kO7/IJMKi2NjoDTEKoKsJr3GTthxRY9b86xGQBP+rx+MSo/B1MZ8+U5VkNQymCVna514BSKgKW5h1eXo8oQk/4/AIDhknDeF3VQNXSsUgyAQxmrrsVglZ4zUGUAW3eeDSdruIx+Y9O4LrM0CldDJ/DmfwG4YxsxvjbsLG3oOmqQWdvQ2EXhKY8NMdnAvRwFuyIuQoWqieJVAqxSxqoJIwCr0YxVdonmwVUBVsUy/NCxGoXqIVSNwlX6nJ3GrgsJVjd/FskjpAKFpIAEq4U0GrItUgGpQFtSQILVtjTasq9SAalAQSkgwWpBDYdsTAtUoNDBKqPACDyNQtV8sBqCtXCFez6gDWFq+DcKS+uB0y0Fq/XiASIAlqNZqVSTcLeGADcH6QjOUb4qLf+3LQFYHRueawcQmFveyKr/poBVxs25CIDQ67k5P2Rz+xLEZGgsrtuQw5TyQqOaR78eZFit85rWuVU35YzNB69RsMrwnQtO1YFVnaAqFa8yKWOVogHqileF7tYoXA3BKhe2IkgbcaxGC1dJsNoCb3ayyVKBJiggwWoTRJK7SAWkAlKBbaDA5vwe3QaXl6eUCkgFpAJtVwEJVtvu2Muebx0FCgOs1u8LAzIyQoY5qwFY1SJLwHORAIFDNf91CPsaiwIgv2i0YNXGHKpRN+oGjlWI5fkNLf2Pvpe/T+41LS+njFUufuTAsR3OVs25VQmsUnGrXL6r0Cp/CfxGM1YDghnGmkbhqjhb41CWxyEyPPl6bk4UQLTNIVhlzBuM9aZmdGPXovdzjmYu/ERg1WCYahgRsErPdUO4VDWDoWm9jFWKBaCM1XrFq+qiAMI4hvwCVtKxuqmRk59LBVqOAhKstpyxki2VCkgFWpcCEqy2rvGUvZEKSAVakAISrLagwZJNLUgFChGs5vJTQyekqoDcqKoislaj0FQUwaqDsNHX4fv5wotl+PUzUEXRKco8FcvbRWGruniAOkgaXfZf5zyNfk4osiGoykC0XsYqnZ+W+NcvXuUEYJXGhtyqBFwbA6s5PbzGc1LD/nPhqtyv1ugy/U2D1U05SRv7vKFJL/QXxlka66Zvwq3bENyNgnVFU6EbJj9CsErFqyg7lV7zUv/GwGrgdlU14Vbla1HNMQLbQc5tFKyG4yKjAJo+inJPqUAhKyDBaiGPjmybVEAq0JoV2JxfhK1ZB9k3qYBUQCqw3RWQYHW7Sy4v2MoUaAysUtGkTDqDVCqFdE01UqlqZDIZuNlMAPnCfFAXfgAGidpRlXsKA1WCwkTkDIwl4kjEi5BMJmGYBrsCowA0dBxGQWgI3EKIFuZd1gOrAVTVdVpyLoCnpmpQ6AFayi3gaXjeMN+UAafnU/krBo225zDwJOckQz8FXDQql4fKEFb0l4/NK0wVvm7os+h7UbBa3wUr8jkdN3CuOg6cbJahajqbCYCvBzLH5vCp54GzZ4MiWNwXUOSsAsfxoOtUzV4ATHovQMm5gk98HpX6Qko1vuXnmzbmWI2OXe5sDFAJiIOhpCg2xbG4QsdgR9J9U1sdEBYNF2BWgFYed03kq9L1RPEqkbFqmAnOWNXNOHRDuFHDz8VSf+FSDZ2rFBVQN9dUjg4gaMpQOiheFYLVMA4gdKxSbINt2chmMshkU/zXymZzYDzUSGgooC1/DwJHNrWF564i+kCvQa5aAsSxGJLFJSgtLUVpaTlKiouhx0z+XFF17Np/AE4bNYq/Y3KTCkgFfrwCEqz+eO3kkVIBqYBUYEsUkGB1S9STx0oFpAJSgS1QQILVLRBPHioVALA5YDWbzcLJpLc7WA0BVLSAVfhcY7jqg1ICCC6K/yPepMEL3K0hxA2X+9PA5yArg0ib3bA+PFiWzRBSUzSGnQIskoN188Aqg8M8AMsTrgEXbLjUP4S5VjbDRZDofXqPClfROFHVJoKl5Mgkxqsq5Hj1oatEF4UD1XV9CNAcZrEqHDUA2ocgpxpx0zKjVMRHjWxNBasNRi5A4zxZAqc0TtRWgrn0h1Bv7gc0u4NFA8JCZfnXjYJV6jv10XNceL4Cw9C4jwxtdQKN5EjVQC5VM5aEGSP3aoyhKuWsUltyEQAE+QOIaZoGw1mxn87jl4ujYG3FHKC/4SOauxqCVRq/TDbN/zBBz0PHMfWv7nwSrMobsFSgEBWQYLUQR0W2SSogFWgLCkiw2hZGWfZRKiAVKEgFJFgtyGGRjWpBCjQOVl123NXW1uYcq80FVsMl2Q2BVcX3uAo8Ld0mWyGDVnoPCmwCY1T5PVzSHQGqHuNTwLNtKH7g6FR8ASEpEsCtA5DkwiXIGcK+hhyr+SC1IbDKoC5YVh6eS4A54Vj1XLquC8fJwrIIyNnwqKBV1iYix5EBBFBd7pfC+1N36YcoJb1SX+k8BAVdOpdH75Gx0w89njmwR58zimbX64ZkdXOyUxub7opmwLFsxAwdtu2IthBgpRb79L+BmzhwnXJ7GvlVHQWriurDdUTxLAKlBGNdLxhR6g+NuaHDjMVhmnF2pJox4Vw1NDPnFKVoAHKxhg5qmiexWCzn6o3H46xnuNWHqMGYBaBVuFZtBuAWO1YlWG1Bt0HZVKlATgEJVuVkkApIBaQCzaOABKvNo7u8qlRAKiAVINDRhEWkUiipgFSgMQU2AKu0rJpAnSPAaqq2FqkgCqAQwCr1IwpYVd+DEYujJp1hoMbuVc9DMh6Hwk5EckoSZCQIKQoRMfQMMlZ1qAxha7MZpDIpdq7GDR1O5M4i8jUFWG0SVA2W4FNmay4mIAcPhZM1dMxuAFYpgsB3kLVSwhVpu0inszDNGGwrI1yewfHsPoWAimRSpeXwISOlaxA71SgrVCHgGrZd6ECbcL2SU7cOHm7KobpZ3yTWUMQzaLqAvtSOaKwqXS+aqRvqtUHkQOTXtog1oL7rIENvKuNA1xXE4wpMQxfglGFqTGStciErgqwmNEW4UcMl/wxhg+gA0oXeZ8eqEeNYCyomphka6+q7Dne/IbcqRzk4Nu+fJcdqJiUdq5s1WeTOUoHCUECC1cIYB9kKqYBUoO0pIMFq2xtz2WOpgFSgQBSQYLVABkI2o8UqkA9WCdoRdtsQrNYwMGqOKICoYzUEq+F7uqbC9nx03bEX+vYbwONQsXo1Fi6Yi2xNNUzDCCBiHVglCEbOSF5m7wKW7SDergwdunSClUpjzeKlcBTKiRWuVXKKUkxACEQbXOIfuGEJlIaZodHogcbcrvXAqufDsW34HmV1ZpCxLKSyNixHQW3KQtwAkqYG1bXZqeoSXFRNpLIOHFu0j0CpQ05WJQDQnDfroiSugrgrOXLZ5RrAVgFZ6xev2px/r9pY0SqNALNK4+OxS5X+T6d2kVuVHLfBt4b0Cs/TFLBKh9keYMFAr767cUEq17GwfMkC+HYapi5cq5SxGosnQc5TAqUEUGNGPAfmOW+VISpl/mrQCbAaBscEuL6C4tJSHHLY4azZ5P9NQtW6tcId7Hmcuxp1sPoMjR12rNrZLNISrLbYe6JseNtWQILVtj3+svdSAalA8ykgwWrzaS+vLBWQCrRxBSRYbeMTQHZ/ixVoKlhNp2qQKQCwWi8OQFXguDZ26b8bTj/rHGjxBAM0eA7mzJyBd159EZmaGgZlBMEYmAU5mUTI6FyO7aL3rgNw+MhjUN6hAzTbwT9uuBlZq5pBJe9PIDAoxhXmrkZdp3UAVjhjQ7AaBbDhQIXvNeRYJYDn2BZ8x2E4V5vOovvOu+KnF1wMx1fx1Scf4bUXxqA0rrAr11c01LoqThh1FgbsfTAXoqIiUSJfVVhuU6k03h//CuZP/QzxuAqPXZciQoBWuXOBpDywujmTKux7Q8eo5PBVDThaHIqRQDIRQ3XFSiR0kWtLcFVQb5EVS1tTMlY1VceaKhtHHHcC/njDzbAcF1ZtNR68+058PPFNtCsyg4JUOhetSiQS7Gqm8ael/rRRu3WNwCrlr4piaoauM5BVNB0+OZeTxTj3/Avg+B5efv45rFm+lPcT7tQ6sErPKZaAwaplc66qiAJIy+JVmzOZ5L5SgQJQQILVAhgE2QSpgFSgTSogwWqbHHbZaamAVKAQFJBgtRBGQbahJSuwtcAqA0OPGBn9Tx2I1DQDsUQciXgREskkqEBQmGkZAq6wSFD4mgFbsF68scJVueXsGnDyGWdi4N6DseyHCqypqEC3Ll3g2RbGjX4C1evWMuykGIPQFUmAzYiZsBwLyWQZRp52Orr07YN1VevhVNXixUceRzZVwTmlXBGeHZYE/USsQD4cJferHylKxamlQWwA9SXqVuXXQTQBI1B2xIq8Tsd14HoOVMeFazlYU1mNfvsegH/950msT2Ux8dWXcNdNf0KZ4UHzPVi+grSSwO+vvwVHHXc0VLKkAuzQZPeqqqKiogJ33XgTPn1zPIqKdHiuzcWwBBAVUQCcKxvARm5fZEKzz5T6R/0J3s//4UvnEYvz6280ho4Wg2uW43dX/RFzZs/A8089irIY5aM6fD5yzpIeYZSprikcXxDNNuU2RU6uqQZWV9n427/vxz6HDUVVTQ2SqopP3n0H/7n3DqhOLQNUahHHHegG563SmFOGbUlJKYqLi7hP5FamwaUIAEPXYOgG9HgMRUWlUMwYfnrOL9gBPPbll1C5Ymk9OE8ZrbTZtoVsOp2LAoiCVYrTIOAazoENildRNrBCGlNhMY0Lb9FzmqMMvanQlmHCiMWQLC5BaWkpSkvLUVJcDD1m8ueKqmPX/gNw2qhRSCaTLfl2JNsuFWh2BSRYbfYhkA2QCkgF2qgCEqy20YGX3ZYKSAWaXwEJVpt/DGQLWrYCTQWrqVQ1MpkM7GxGQDZXOPYIivm+qJaec3F6AtwJQFQHVuPJBAMvAY1EVXRPCQrWh9AuqF4U5m5Gq7KHkJV2peP5HKqGE889H3367IpvPv0A4195Bu07dEL//vtg8dxZqKyuRFlJGfr1GQC9XTtUWxmsmj8Pa5YuR9a30LlnZww74efo3L0Xxo+5B9O+nAQz0Q12eg20duVo174Dkj6wZvVyVKxdC1M1YfgqbHjIKJRhCrjVVYDjoqhdexjxJGzLw7pUDTwnBYPcoHoCju3D9CyOFLBq0oglSuDGDGRqU9AsG6rmw3Jt1NoW0o6PGOKoqUpj5733xE3/vAvpTAbvjhuHh/5+A0piBDppKb2PtKfh8mtvwrDhR7EDdPGSJZj63be8rJ3aVlW1Hp++PQErZ8yAomjwKe80aYKiTnVVQ6omA8WoQTEV7nJUpJQEfN1AccyA6/iw0hloCkUMKPADJ6fiWVCsGsR0FVk/Ds9IghmgUwPdy3BxLd8wYbkG9/23116HQ4YPw3333Yv3x72JYoLQtWvhwENKMVHWuQc6d+kEO5PGDytXIFVViaRiIeZR3IELW/WhqwpUH3CgoDoD9OzTD/c99gRsLgbmwtBNLF68FPfdcTuWzfoGugmUlnfAoP0ORXG7HTB//hwMHrwXSks6Y+bUyZg3bxaKy9th7/0ORKdO3VCxvgrde/VFu/IYvv58EhZ88w3Ky8tw4gVX8Bh9/t5b2HWfA1Dargzvj30Ja1auwMnnXYKS0jI8dvsNyDouA1ZRvCqLdDqFbJYcqxYDV4Lz4SbmtAZFE9+B8NEQWCXNKbIgZiaQKClCSQBWi0uKGRQziFU19O03EKeNOl2C1ZZ9O5atLwAFJFgtgEGQTZAKSAXapAISrLbJYZedlgpIBQpBAQlWC2EUZBtasgLbE6ySc5XclD8GrEYBVBSskmdw2GmjsPu+B6O6ogLfTv0cU774H5zaFBQri679+2LkmT9DafEOcLIezKSBytVL8cHrY5GuqsYhx5+CTp26Qvc9VKdr8fH7EzD1ww9wyJBh2H/YMBSXdwQ8DRUVq/HJh+9i2mefImtboqCRnUVtbQZ77H0Q9jl4CLr32QmaASi2jTmz5uDTt8dh/ozv0bPPQJxw5tkoLSvCpClfQLEcDBt2JGrsDBbOnYsJr76M5UsXAL6KnfvvgaHHjUSPrj2RrsliccUP2O/AA2FCxRtjX8aDt/8VJTHhNs2B1etuxtAjj2IX5vjXx+GWm26CqVJZLnK2+tA8B4lkHAMG7YPBhx2K3v37oiiZgFNj4bsvv8G4F57E2mVLUVRaij0PGY6hI49F9+6dkc46WDBrFh5/6EH0G9AfZ/3sHCiagUkf/RfPPf4IyktLMPzk03H0yBOxcP4cjHnkQaxbNheaqiLrKcjEi/GrX/0Gx588ClWpFFKZKnhWBlP+NxlPP/IwF5M67rRROOLIY1BaWoyYoWHN6jV4c/x4THjlWbhVVVB1H47qQiUu6frQYjGsrLJxyRW/wc8uuBir1qzGB++/h8MPOwzxRDGeffwRTHj5GQb//XbfE3++9R8o2qET0tVVKEvGYClAtroWzz/5GObPmYXzL70CO++2B9KZGqiKDiiUBws8++jDyKyvwGmXXIlMxsLEl55F/0GDsN9BB+PNF59HZcU6/OTCSzHli8kY/9iDiJWUMlSljFxyqVLGKjlXBVi1csXKaO5uDliFLjJf68BqGcpK26EoB1YJzuroKx2rLfk2LNteQApIsFpAgyGbIhWQCrQpBSRYbVPDLTsrFZAKFJICEqwW0mjItrREBQodrNaBKFoqLVyq4Xv0XHMcdNylD4495ScoK+8EX1exYO50fPnBRCyZPw/99t4TBx16MD557wOouon9hw7DDl26Yfrnn2P2t1/hwBEnomOnrtDgwfU9vD/hHayYMwMXXvVXWNZ6fPHph8ikLOx78OGwPAevP/M05s+eCx0uEpqH5St+wKW/vx59dtsL30z9AvAt9B4wCDu0L8fUT97D8088ig7deuO8X/8fStqVotZzoGepwFEG8bISUMLppHfewtOPPYi+/ffAzy/+FTr13hHVldWwUhmYJUWIGSZU28Ub41/Hg7f/BSWGWHpPS+nTvo7Lr7sFw4YfCU1XsWTxEnzy0UeI6QYMVUFlxRq89fbb6LXLzvj9H69GcfkOmL9oAUpKitG9aw8UF5fitedG466/3YDB+x+A//vLTWjftQuWLV2EqpoUenbtgltv/CvmzpmDJ0Y/g3hpGZYvWYI/Xn4ZipJJ/O7Gv2HggN0w9rkxGPPQ/fBrKmCoKtbXWNjvhBNx1VXXQNXj7Gyuql6LbKYWn0/+DC+/9DJG/eSnOPnU08l+i1kzpyMRj6H3LrsyyHzuP/fj9dGjYegeeVZBhbAUT4FNTt2SDvjXg49gx136YvqM6bj1lptw5RW/xuADDsJH70/AE/f9E5UrVqFP/4H4/c23obhzN8z+5hvM+/YbHDDscHTu1htzv/oC7419GUNPPA07D9oH33/5EVbMX4gDhg5DebfemP3VFHz4xss4+4rfwrKBd54fjfIO7THilFPw3VffwE5nccCQIXj8kQex9Nvb3UO+AAAgAElEQVQpUGLJAKxayOYcqwRWs3Bde+uC1bJyFBUXcXEuGQXQEu+6ss2FrIAEq4U8OrJtUgGpQGtWQILV1jy6sm9SAalAQSsgwWpBD49sXAErEOaatmSwSs5IzVeRVVzsOmAgBh84BO2690Q8GceyOTMx4ZUXebk0WRDdjIXybp2w77Bh6NmzL6Z/+RXeHf8cduzVG4efcAY7Uz9980V89t/3cMwpZ+OgIcdi0fxvMfbZJ+HaCoaMPAm777U7Pn7zNXw0YQK7EXVTYZfrkcceh5nTZ2HFgnno2KEzjj7rIgzcaw/MnTYFTz10L8rKO+MXl/4OJWXtkUlXYezoMaiuXoczzvslOrTvjIXTvsd/HrwbQ445DkOOPxkZJ4u3XnkV/534PoYcNRyn/uQMKK6PN8a9jgduux4lhihS5SsK0r6GX113C44+egQsKwvdNNgJSm5Wiu9ctHABrr/uOnRu3xGHHnw4pnw+BTOnTUffAbviD3+5HkoiiZUrluPX556FEUeNwBV//DNqU7X46IOJGD/+LXRo3w4rFi/AnBkzcfGVV2DUeb9EKp3GUw88xDmwl111FVYtW4r777oD303+GAnFAUW9epSS2747RpxwIs755UVIpWrx8nNj8MHbbyFVVYUeffvhd9deh+7dumHql5/jvrv/iVg8gRtuuhXlHTpjzvRvcfs1V6N63UoYpg/FcaEpJtbW2jj8xFNwzfU3gMpwvfDi83jysUdx7i/OwU/OPAvLVyzHo/++G19/9BEGDNwNv7/5ZpR17Yb7/n47vpjwDk4/5xyc+PMLsXTmNHz0+ssYfORI9N5zEF559G7M+uYbHDPqTBw04hQsmzUTrz/zCM759W9Rm3bx1nNPwVdcjDhtFBKJMqhQYTkZPPbAPVCq1iPjU9ZqY47VHx8FkHOsxhJIFBejtExkrEqwWsA3V9m0Fq2ABKstevhk46UCUoEWrIAEqy148GTTpQJSgZatgASrLXv8ZOubT4FtC1apeJVY8rylGaukUF0G5YaOVcqqLCkvwfp1a7ng0OAjhmPAPoNhajreHv0E5i5ZgoH77I9999oHHqG4eAwl7XbA3O+/x4SXnkS3zp0x7IxzULxDJ7w9+mF89/n/cP7//Rldew9AbWot1q5chpiegFZcitKyJKb/7yO89/orSKXS8DUTLjkpVR8dO3fGXnvtg249e6Osa0+069gJC6Z/hTEP/AtlO3TCub++CqWdumLyu2/gkX/cwfD3oj9cg30PGIKZX0/FS2Mew7DjjsfgocOxculi3PyHa7Bg9hzsdeBg3HrP3bCyNt4cN57BarGhsFuVijMJsHozhg4bhkQigTlzZuPzyZ+jOJGE51hYt7YCE99+C+lUirNGO3TpjAF9+2LggAEYNHh/xEpKsGTxUvz2gnOwY88dcflV16LvgH5Yv241vp8+E5M++ACff/ABslXr0XnHnrj7qaegJZNYNHs+fNtB/4G74f2338BTD92HmooVMFSPC5gR4F25xsHRp56Ma2++FatXr8YT99+Hia++CtMHDj/+RPzissvQrUtnPHL/vzHmicdguT7u+Mc/ceDhwzBnzkzcc8MNWDDzWySTCnzXh+dqyCgmrrnt7zh0yFCkMllM+fwzLJg/G/379cOeg/YBZTG8+vxzePHx/2CXPjvj6r/9De27dMLf/3wd5n/9JQ4ZfhzO/s3vsGzeLHz42kvYZ8hR6LPnILzx2IOY/u1UDD3pZAw57nQsmTkDbzz3BH562RVwXAVvjHkCldXrcMiIY9F/98GIx+L4cvJ/8darLyLmAhnP5SzV+hmrW8+xGo8lES8uyoFVylgljanwlqrq6NNvAE4/Qxavar47qrxya1FAgtXWMpKyH1IBqUBLU0CC1ZY2YrK9UgGpQKtRQILVVjOULbojYcXvltYJApY5x+qMaaiqquRl2bTY3nVczopM1dYiVVONphavEoWtqMq8qEqfA6uJYsQT8XrFq0gvqvZOharCjdpEW0PFq8KCV/x5EAug6ToOHzECNdW1WDRvHnbu3w97HngwuwrHP/kw/GQMx54+Cnomi6ceegD7HXYYBu5/KL796iu898JodOnaA8f+5CyUd+qI8WOewLeTJ7Mrs/8+h6G6ejUmv/8Oan/4gbM9LVXB+rWVWLxgFlzbha7EUFWdwWFHHolhI0ci6/r470f/xU47dcc+gw/BnK++wDMP3I3yjp1w1q9+i3Y9emLiC6MxfvTTMBIGzrj0VzhwyLGYNuUrvPLsYzj6+BMw+PDhWLlsEW7547UCrB58IG66606QpG+MHYv7b/8LijkKQMDVtK/i19fdgqHDh6OoKInXx76G2266GaWJJBTXgeK6cG0L7Tp1wNGnn4YjRhwN17Lw1Wef4cjhR3FxrsULluD3l5yL2ppa9N/3AAw75mjsu99eHJmQrUnhvltvwdcffojabBqXXHctjj/jTNRW1cJUdC6O9fj99+LTd9+AAeHMVMiyqgI0nY448SRcfcstqFi3Fk8/9CDefuVVjik4cOhQnH/Z5ejetRueHf0U/v2vfyERN3HH3fdg930GY/asGbj7z9dhxcJZMExR7Kkq7WHXQfvhxjvugBlLsAagQlq+x0vtPUVHoqgUM777FnfffjPKykpxzV9vRNdu3fDwv+7CpPcn4JwLrsRhxx+Dud9NxftjX8WQ409Er933wMevjcWC+Qtw9InHo89ue+CbTz/FJxPfwU9/9VvYlo2Jzz2F5atWoP9+g3HosONQnCzCa88/hu+++hwGEnDhcPEqx3ZExioXr8rAtrZOxmpDYDUXBaBoDFbzi1dt7L4Ufs829571Y4/b3OvI/aUCzaWABKvNpby8rlRAKtDWFZBgta3PANl/qYBUoNkUkGC12aSXF44o0BrA6qwZ01C91cAqLdIWTlNdN0FFq5KJYv4bi8VyxatoH08BtB8NVhUocHHqBZdjxz67Yf2qVTBjPorblaGiogYvPnoPBh1wEA4+8jhULFuJca+9gKEjhqNr915YtXg5PpowDq4DDDv5NHTo2hnjn3oM33w+GbsfeBB+eu5FWFuzHl999j/MmfI5FN9G1147obKyBtOmTYfhe1DtLNK+gt/99W/o2K0Hvp30MUY/+ghOP+c87Hf4UZg74zu8+tQjMM0Yzjz/YnTp1RvvvvQCxo1+Eqrm44zLr8CBQ4/BrKnfYMyj9+DQYUfj8JEnIWOnMPH1cZj04X9x4BFH4NQzzoKTsfHWG2PxwG1/QXGM+HcAVj3hWB1+1JEwdB1TvpyCcWNf4wJSxDd918ac6TOxx+574JdXXoH2nTrj3n/chY8mTsT9Dz+MHbp2w7JlK/DHS3+JRCyODj16Y+mK5Rh6xGE45dQz0KFXD7z5wvN47PY74WRT6L777rjjgYe40JMBDVO++n/23gNerqpc/392n3JqGoTeklCVXqVJCaGakAh20ave3+9/r7f/blWueq8Vy/UqWEBAmgioiFJFkCqdIIQSqQESQklyzpm26//zvmvvmT1z5szp/Z04zpyZvdde61nrzGf4nmc970O44LyvoGf9y3C0iHNqNR3QTB2bNoU45tQz8B9f/io2b9mMNasfx1Nr/oRK6OOll17CJ8/5FBYt3h2vvboO1/7sZ5gzpxPvW/V+5Ds68Yfbf4fzv3gudK8XmkntGujzDHzk/3wWK89aBcfJ4rrrrsOTTzwO29A5GuFd+x+I449bCgQevvH1r2Djm2/hi//1NXTNmY/XXn4er7/2Inbf5yDkuhzcf+ONePj2P+B9H/sodth3H/S+tRmVkod58zvhOBZ+duFF2PTOW/jgZ/8JgVvGLZddiFdfew1b7bwzlr3vbBiajisu/A56Nr2FMMgiCst1jtViiYpXleLiVaOPAmgJVnUDixbvgRWrViKXy/HvXuJIH+sPagGrY62otDfVFBCwOtVmRPojCogCs0UBAauzZaZlnKKAKDDlFBCwOuWmRDo0zRQgx+qVl1+B555Z0wBWfZTLJXaslvoKVcdq4FaUOzDw+ZGKEkVRoJ5HkSrSE5KXMoSuGzBNC04mh0wmoxyrmUwdWKXMgOSLFG/5j2pb/xM4m0QBNHuk6yzZ9wDsd+gR6J4zB5YOFPt6cP899+HJxx7FtjvthDM/8GHk8h144803UCwVsON2OyKsuLj3rjvx0iuvYOkZp2PbbbfFVT/5CZ5Z/RgM3cQxpyzDIUcfAx8GSoUyDC3gglV33nYr7r/zDwgqZRi6hp5yGX//H5/Dzov24Ir26199Fdttvz3sri4e12P33YvHHngYqz70IWy10w645We0Tf1CWAZwzt/9Aw4+/iQ89fhqXPj1/8ac+Qtwzmf/DvO2XohCsYRSsYR8ezss0+a2bvr1NfjWlz6HDkeDFkacY1rWLPzD57+M45cuQxjQNvwIfYU+kKqmaaBQ6MOPLrgAjm3h//ubv0Em34Z77r2bQe2x7z0Oru8h8H388Z678Pjjj+ODH/koXl+/HpmMjV123hWZzg78+NvfxI2XXALH0LEpAv71a1/FkUcdh97NW3DZTy7EjT+/HG1mgDDy4ZNTGRosAEVfx4IddsG3f3QRuuYvhOu6sAwDzz77FL799W9g7732xkfO+QQ658xFuVyhOkzIOA6eWfMkfvDNr+PZxx5B3qIZDlEOgDnb7owvffO72GG3RfCKffjYWWfizVfXIZsx+f13H3Q4/uYf/wmLFi3Gz6+4HHffczf+5fNfgJPPo+fNN7HNnC54UYhnn34MN117HYJyiFWf/DS22303vLX+VeRzeUSBj8cfewwP3nMv5s6biyOPO4GdqA/f/Qe8/dZb2GmPd2HpKafjlT8/gxuuuQJBSAETGYReEYFHrtUK5+9WyiW+uxVyrNbAatWRrZuATk7c2p1+XzS6c4SGwb8/lLFqmiYsJ4tcXkUBdHLGapvKD9Z1Pme3xbvjzFWrkM/nxw2qTrOPNumuKDAiBQSsjkg2OUkUEAVEgVErIGB11BJKA6KAKCAKjEwBAasj003OEgUSBQh2XXXFlQxW+3q3MChVUQA+yqUSFx1Kg9UwBqtBAlYjgqs1sMpRAARXybmoEVg1kcnmFVjNxGDVJGikM0BK3wYCq3TsQJBVNzR4YQQrm0d7Zxcs00C5rw+VYoHbd30fO+y6CwzL4UxOyhrdZuF2CD0Xr7+6Dn4UYeF22yKXy/LW+y1vv4XI86DbFrbbaVfstNtiGLaDSrGIDetewUt/fgbFQi/niFqWhZ5CAdvvuBOOOe4kOPk2vPLyK3hnwwbsvf9+MAwdjz/wMN545VUcc8LxyM3rwuo/3o+7b70Juh5i6fJV2PXd++P1l1/GbddejdfWv47F+x2IZSefiu122gUb3nwTa558CgccsB+7Ue/43a245EffQ7ejI/J9hJqBYmTgnL/8LA49+hjOe7Usk8GaumkMx3922WVY88QT+MSnPoX9Dz6It9A//PDD0ELgqPccjd6eTbjv/vtx6623ck7n4sWLGdyVKmXcf/99uPaSS+Fu3ADTMPB2GOK8H/4Q++1/MJ58/HF8+ytfxvq1axiABlqA0NApTYJzVL0gQmRmsf97jsay950Jx8mhb8smPHDvPbjnzttRrHjY/8ADccTRR2Pe/AUIgwAv/nktfn/brVj/wlrOazUinyFj0Yswd9udceRxJ8LIZvDGuldwy/W/xJycCT/wOAbAbu/Gor33xrw587Hh1dcQaBH+8d8/hwULF+L8b54Hd8sWZNvyWP/6i0C5jO7urXHKBz6MXfZcgl9ecSne2LAejp1BX88WzlDlKAvT5MdSscB6UlTDgQcfipt+dQ2efvwhxsh9rg8jChms+gxWK6iUVRQAPfe9gcEqzVLyuzAcsNrGYNVBRHCWwOqi3XHm+wWsyie7KDBaBQSsjlZBOV8UEAVEgZEpIGB1ZLrJWaKAKCAKjFoBAaujllAamOUKDAxWA5TLxTrHaqVSYacmuVJbgVVyrJKLdSLAKgFc28nAD8jqSpmuGveNnJEEVslRGIQBdMuCHwTs5FSuWlVgKwoj9TrFguo6OxY1jRy5OudleoGCxkn2LG2xD3Tamk7ZpT4s00K5XEZIEBEadE2Hxi5Gcu8GMALAIsBJrkWLHImUC1qGbuhcFKniabAsA5FH4A7oKZbhBSG7fPsKBfT19KKtPQ+37COIXASVEkwtgAHADwlmWsjk2mBYFgNV5RqO2K1K/SYNin0Fzr21sxlkcllohoVCXx/KRQ8Lt94KbqmInt5e9BXLaG/PIZvLMlAkN3OhUIDle2h3bLyxuQ+HLluKL3z1G/DKFVx75ZW4+ILvocOiMZJbNURkmKytHobIZLLoLVTgaxZCKgDGggdA5MHSAxi6gaIbQjdtBJEOUwM8z0fGDKBrIRzLYMcnaU/5tZHpwA1o5BFMI4AR+rB1GjOoLBnPvxtoDEVd18fivffBuV/+GhZsvQBf+Nf/h5fWrEF79xzYjs7xAW1t3Tjt7A9h1yWL8MvLf4oXn38elFtKrmkqBMZ6Ahyr4PkuMm1tOPHUFejqnoNrrrgEb7/+KsqVMsxMHl6lLGB1ln+WyvBnhgICVmfGPMooRAFRYPopIGB1+s2Z9FgUEAVmiAICVmfIRMowJk2BVmCVtjIXC30M5qh41WjBKsEqmzJWx9CxGiJgEGaZDkNS+mdlbEJ8iPyAwScVyEpcnARPQ59AqsbHUJEuAn6e78P3XRiWiYrnIogIeFoIA1UcKSK2CoKhAR9r6gY7c8ulAhcyItBIx9PWeoKqMA0u5BS6dKyuIKdlImRY63JUAqWURh7BXx+VkAodlaFFGoPVikvORxemqcGvuAxpK54PLYo4gkCNlc7l7ASYVHSMXMDUMl0rvqauadBNk7NPqaSYT2M3dB435aQSpiTrKjmL6V5xXYbR7J7kGlTkYNZQ9kJs6Avww8svw1777o+NL7+EL/7Lv2Ddn59GZ9aAFvnwGCgrEBm4AWgnu+dq6Oxsh+eS5jr80AX3hK5BE8dFyOhaOs8jOXE1Oi8I4PsRg2iKNzBMh39HaN5oa71lW6w/uUF1w+AxcKavTuOw2A27eO/9ce5Xv4G5c7rxzS9/CU8+/ADmzd0KvhFwlMW8eVvjA+d8ErvvsTt++oMf4oUXnodpq633qms6P/fDAK7nYpclS3DGilV4es3TuOEX18IrFVjvMvUzBu3iWJ20jzK5sCgwJgoIWB0TGaURUUAUEAWGrYCA1WFLJieIAqKAKDA2CghYHRsdpZXZq8BYgtUkZ7WWsapgXZKxOh5gVbM0RAEhT7Vtm24BI1OCgqZ65NgB5eakUIEoCBmO0jZqgoAEYOk9go8hQdbQB3QTvluGTTEEYQCfzglCEC00KN/U97ld3TQQBHR+XJmeAKamMaAkVypB2wTk0msWwUXGvwEcWND9CF7gw7ci3kYeuT5nkRLEpmMI2FLUAsFEk6pCGeTi9BQYpq3/tnKIerQNn6Amb8WPEAQRg1Ey2xI8pW3/rAM5Zb0A2WyGt6ozrIw18vyQz1fnUWYuYBsEiIEt5QD7H3Usvnvhpejt7cONv7gO//OVL6HTIuJMyDZkwEtAmtogEKzpESzDRqnowTFVgSnKODUtHQbPjIrjpb5mLIt1pOuS65cmivrKcQKahsgncEpQmebZRtl14ZMzl+A3n6MhDDzur2U7nI27YPud8an/+1m0t7Xh8ot/zA7TOe2d8C2C1z462jqw/yGHomtON555dDU2vvMWg15ap4nbl+c4vpuOzbEW77zzDkdN0Bqg/lTKFXZFSxTA7P0clZHPHAUErM6cuZSRiAKiwPRSQMDq9Jov6a0oIArMIAUErM6gyZShTIoCQwWrpWIfb3tuFQUwEFglGOU4DgMrJ0OOVbNatCc96JFkrPoIYFk2Ezr6Z9BWdHI5EnQ0bX70fZ+zRz3Xg21SWSVFEwMCfV6FwSIBMgKTDC0JLvrk2gS8SkXFBtAPusFtEQDU6RrQUKL3qQCRTtfxGCSDoCb9436EfF26Bl27r1KCk81woSmf4GlIUBLwYnhK4LdUKvD2d99z4bsuF0+inFGPIgdi1yZpVc1SDSNoHIFAzk41OIomMCligOMBeJc8XJfAqfraSrrQc3okxkmu0SBQ8QgERuk5RyP4EcPjguvj3QcfjncdeCiDxPv/cDte/fOzaLN1hBqBZ4KeKo+UohjIREpuWuongVLPo3lScJd09z3lvKVxEfgtlTzYts6wu9Zncqcq2JuMVaOIhUhpz/ryWEkVGo8Ox7TZyRsSmCUXs2bBNh10dbYhYxtwdB2+ZSKTcaAHESrsMAY6s21cHCoydNi2zS5nemRQ76k5JzBcKZX4NR4H5dxyJjFl+XoCViflE0wuKgqMrQICVsdWT2lNFBAFRIGhKiBgdahKyXGigCggCoyxAgJWx1hQaW7WKTCWYDXJ+EwXr6Lt8eRYJaiqileNLVhlIBpF0EyDgSptkSeoSbAr0iLeJk6wkvI8EzjGbkR2S5JrUkHJSsXlc/i8AKgE5OYkR6upHKkhOVKVM5UgKuWParrJkI8hJ8FW3qbuK5BJsNT3+YnKbg2hR0BoRAg82ooe8nWhqwzYwFXtlytFvh5BOwK1dB3qIzlYOQYgLvhF/aGiRXQB2rpvazq3SX1gxMwRAeraPuXMUocooYCyV2kMHAtA+tBhGh/HwFVlHrA2vBXeMFBxaRwEYTX0Vcj1GyGXAbtQEYSIFEvmGAPWj2Axu0tN1oC2+Zu2ztpwBi2zXLoqOX9DLsxFGhAYJUcrXYuOIx3UsTRPGruJaY51zvBVYJaKj9HLlOdLV+ecW1OH6ZiwLRuW4SCXaYdhGQzXbXLGUkEqTUeGxmdT/qsBx3B4rNQurSUC6RRbQfNAeb0EiQk2R1Qoi4q1Ua5rSFEHFZ57jlqQ4lWz7vNTBjzzFBCwOvPmVEYkCogC00MBAavTY56kl6KAKDADFRCwOgMnVYY0oQoMFawWi328dXxoxatoGzm5H3Xeqp1hsJobF7BKIJHzRAm+EZDTDYaLFA0QckV5+pqmnI8E8CgjlW68dZy2u3NEABXjImiqtsxTtIBvBgzSyAVKdk8CmcpdSoWtfAaTUUhoUDksCQBqBN8o91OLt6bTPny6DsFCekpOzcCFqakMTz+igk++ykt1CbD6cAncBRQHUFGuVt9DpUzFrgyGfAQuqa80LGanlPWqOsNAlClj7Gql8ZEjNIGs9D6NlcZJjluGrpQxG8NpakJt41fOVdItooxVXUPgUzEpW+FQdsESXKS2NAQ6QWLlbqVxEfwl0GhqBhf5IoeyKhBG7yv4ylCb3LFVwE2GYB0BO1KpfQWsaZx0Pdr2r2IXeBDI2FRcyyeuy07YMKDjlauYwKplGzy+fCYPy8jAtG3QVn6TLL22DYuyWAkeWwYF9DIEtjSKEbA5Z5euSdCVxkM3ik9Q1c4IeKuiZhydQC5mr8xRETQ/5IB2y2VQPjH9vriVCufAku7JvPD6003ldOb1qx5V1qwqcEbzRj+TBZl+hywnw47ajo5OdHR2c7yB5Tjs8KU1sNvi3XHmqlXIk+uWYbP858mEfpDKxWaMAgJWZ8xUykBEAVFgmikg31ym2YRJd0UBUWDmKCBgdebMpYxkchRoBlYZjPk+yqX+xav8cinO8FTboBk4EmTjR+WUVABSwR2CUwRWM04OuVyOwZVpqS3jjQCoVRRAAor4mNSdHIzpnxPnZRospZ8nW8oTd2213wzz1J3BIrk2kzE1vFd15jLjq52n2lb5qf1fTx1LU52cx05YdSeIShDODzwEHAHg8bZ6yg5NjlGnxrRvyEtGweWR3dSYkhu5bod6C+NLNjunFfijS6iU3AFumnKWJjcenbKtKhhL8QIEIwmgWg5MOwPbznBMg01uVcNgwJpk5PLxBDIJYpomg2CVy6vaY81jdk3zwXNCLmByqjKQV3ETQeDBdz0GqmUCq+UyA/LAU/NHt1qbqn1erymwqsdglZ3WBFp5LDZD1Gy+DR0dHehksNoOK0NRB8SSLey2aHesWLVSwOpQF6ccJwoM9PEif5WQtSEKiAKiwKQoMNJvqpPSWbmoKCAKiAIzSQEBqzNpNmUsk6GAgNUYCDcCUipQNShYjQswxccxgKN2qOp98jzVbr/XeEs7OWAVWCVgx9v/fRcB5asSWI2BXRqsJu0Mb72M5uvqxIJVGlcrsKq2/Ce4U0UZ8P9iuEpQkvJ12aVqObCdDBe0Mk0CrboCr4bFblMGqmb8qBs1sGqQezQFVuM/GiiY2h+sUuQBOY09LjymHKtlAquVCgJfwOrw1qocLQpMngLiWJ087eXKooAoMLsVGM031dmtnIxeFBAFRIFRKiBgdZQCyumzXoHpDlaTbdQ11yptNFdb4uPd7Aq8xTd2HjL8rLlTG92l7IZsCVYJ+6kt6dX24uJZ9Bpv/R8ArPI5cUZo4o5laBq7H8mtqsAquVfdOrCa9HNkYHVkS73RvDVsxyrFDozs0i3O6u9mrTqadZ232fP2eYKptsNuVdpKb5oWZ8waMUhVxbZqPxOQpeJnlMXKTlLKg6XcXia9FOdAOavKpUoxEZS1SpCV5tOl4lYEVj0V3VAuF1EulTmDlWC5OFbHfBFIg6LAuCggYHVcZJVGRQFRQBQYVAEBq4NKJAeIAqKAKDA+CghYHR9dpdXZo8C0B6sN0QCNUQDNdnUqsKoKNSVws9/W/VZglQJTYzDbcst/v5gAvmhdTEASpxD6AfzQh09wrgpWybFKcQAKzKVjDCYKro4arFKe6DDiA4bym0dZrY1JAbxjn9cCOVLVln6KAKAoANpGT65Vg8GqigJguBqDVX5N1/k1igjgKACDAC3B1TgKgPQPFFhN3MV1UQBhoLJXBawOZQrlGFFgyiogYHXKTo10TBQQBWa4AgJWZ/gEy/BEAVFg6iogYHXqzo30bHooMJPBamPOahiR9S0AACAASURBVF2+apyGmmyxH2uwSrPfGCWQwNCq8zSGt1XHKsO5GeZYHQewqnPBsfrfL5UCoHJWFVi12K1KYNWOwarOYNWKowAoU1XlmNLxSc4qA9kkY9VQOag8bzRXXMyMwGriWlWQlfNx44xcz/XgcsZqEeVyhZ+LY3V6fBZKL0UBUkDAqqwDUUAUEAUmRwEBq5Oju1xVFBAFRAFycI2xF0pEFQVmlwICVhUYawShLaMAKAG0xXb/ZtECyUdVcq3qMRwDUCteRVvL2bHqugzkxiZjdXKKV1HFerqNuWO1yae+gqq0e5/Aqs55qgRWKWfVJsDqZJWL1bTrwWq1kJXKWU2D1aSAFRWICqsQPAVVKRIgBqsUDcDFxxqKV1HeqoDV2fWZKqOd3goIWJ3e8ye9FwVEgemrgIDV6Tt30nNRQBSY5goIWJ3mEyjdn3QFZhNYJbGrQLPBsZq8V91yP4TiVXXtxdv+OSKAwWv9lv8ErBKI41v8fuJ45O3lBOYoWzXwGKzStnJV+EgVS0pD2eEtnJkFVtNjJ12r+aqaBj0Gq4Zlw4qLV1EUgGVRxirlpxJYrTlUk1gAcq5SDEA1CoCzWmuO1TCKYohaA6tJLICKBhCwOrw1KUeLAlNTAQGrU3NepFeigCgw8xUQsDrz51hGKAqIAlNUAQGrU3RipFvTRgGCd1ddcSWee2YNens2M/CjYkOBH6BcKqFYLKLY24NSsQ/lShlBpRxDvngbdBAgitRzhodcnEllkBLwIsCVzWaRcXLIZDK8LdtMigPFKsXlpvinNCRLfk4AV61Alfrqlf65+pyAWLx9G7FjshHEVcFmE3iajIPLUzXA0X5wM85LrQesIcBb1ZuD1SjUUu+FCFPakTvV93y4rqokz8WrKF81LpiULl7VuMCiVIGu5ouv3uaZ/vI6VNt/7ZwYDo9ilVNMaqsv0M2ycWuXa97jJA6AowBsAqu01lTxKvqZYgAUWI1jAAydc1YT0ErgNYkEoEctHQVARckYoCqwmn5O8+JTRi5lrLou3EoFpRJFAZT4Z+VYDerWLJX0qoJbnbJhNeiawRmxnO8aw19Q9itBYsdBNt+Gjo4OdHZ2o72tHVbGQUTnGSZ2W7Q7VqxaiXw+z+urtX6jmDg5VRSY4QoIWJ3hEyzDEwVEgSmrgIDVKTs10jFRQBSY6QoIWJ3pMyzjG28FJhqsOhlHFQeiwkDxbShgtRGyJj8TPE0D1rTLcKDCVWkQ2piD2vhzGpAOFaySY7UetirIyq8NAFaVYzWBc6qSfDBmYLU/iJzeYLX5b0WyDkwqTGVZVbBKgJUhK8UDEDw1FVhNQ9UkBmAgsEpRADSHzcBqAlkFrI73p5W0LwqMvwICVsdfY7mCKCAKiALNFBCwKutCFBAFRIFJUkDA6iQJL5edMQpMJlglEEawakCwGhckYmBG/7jquwaNtmgn7tYmYDWBrkMDq4mzVDluhwJW03mpXKA+gabsUiWva31mawJZ6ZGMizVYq45NgC1BO3Ksel6FIwESsMoOSXYG1wBt4wIMB7Wdjt6xWnUCx+MbzS/BYI7VVm0P5MZM1geBe7pTFIDFblVyrcZgldzSBFVjsMoRALFTNe1Y1Qm+pqMAYndzo1uVfk6Aq4DV0awIOVcUmBoKCFidGvMgvRAFRIHZp4CA1dk35zJiUUAUmCIKCFidIhMh3Zi2CkwFsJoGZc2iAJpu+U8ga7ztP4FgdU5YdsXWf02rh6D9QWoNrPbPSU0AaNrFyhMfU02VgUoZqyoSgXI50zCUn4f1YLUuCoDAKm8nj8EqFbEi5+oAUQDJWBSgHmwJjh6sVmH2WIBVps2D9bn5+wmQZ4CuKDr9j3+ijFXaGm9aFkzaQs9ZqxRBkeXXyK1q6ARWyTUdA9bYwWolha3oGIoLiMEqdZPiLVpFATAUH20UgG6oOIB4DHx9AsASBTCyhSJniQIjUEDA6ghEk1NEAVFAFBgDBQSsjoGI0oQoIAqIAiNRQMDqSFSTc0SBmgJTH6xSAaHmeaoJSFPgVRUaIrCmbjWHazLaNFRlrtfEoTpUsErnp4tJkQOzsbhU2v2aXK8+e7UhY7UBrHq+i2gAsJqMpTaTg30dnVpgdfDfwVbjaRhLDNdrUQAm56kqsKpiAJxMDoYV56lyrirFAejKuVp1rFp1GasM6Qlap8AqOYf9VMYq/ZwAdwGrg8+qHCEKTHUFBKxO9RmS/okCosBMVWCwb7IzddwyLlFAFBAFJl0BAauTPgXSgWmuwESB1WwmD8chwFXLWE2ch60dqwqYNruT9I2FrRLHarM2xwysxr5UcqrWOVKTYlaxfXQoYLVfFIAfF6/yPBBYDal4la8KJjW6beuX3mBfR0cPVscyCmDwX5taBm//Y/sXz0rmm+Zf5ajGhaqsDGzbhpPNqdf1Gjyl7f4qU1WB1n7Fq2KwmkD0Vo7VaMwdq+SYpQJa4lgdfK3IEaLA2CkgYHXstJSWRAFRQBQYjgKDfZMdTltyrCggCogCosAwFBCwOgyx5FBRoIkCEwlWMxnakm1Xi1c1y8rsHwXQGqxy3moavOo6EgA40Bc0hqGDOFZpz369u1TFBjAs1Wj3fwQtAalxW2qrv4oBaDy3EYqq95tkrDaA1SDwEA0BrJJjt/VtYLBKYxnoVgeoqwf1B5tj/8vVajxNinGlIiFqYNWCwWDVgZPNMjg1DbvqVq1mrQ4AVjFAxmpjzirPZeCPYRSAzm5aAatjv6qkRVFgMAUErA6mkLwvCogCosD4KCBgdXx0lVZFAVFAFBhUAQGrg0okB4gCLRXoB1bDCIYG+H6AcrmEYqGIQl8PSoVeVMoVBG45BoxUUIlAIzkp1XZoBooMG1XWKEE52madyeZAjtVsNsvuQdqSnXaWprNCqbO8pZ/SMzkCQG3HHtC1Gr/HMDXO2qwemxS4SimgGKICn+kMVOq3+lkBVc5IJYiagqSNP1fHy5mqCrby2Bncqtf4WQJck+fJ1vL4+FrxKgXnfN+F57rwKQbAJ8eqr3Qmbbn7cfupcZFiLW9Egwe4RZRjMPC7dSm16tBIzU1Dfm1jE/3jCtQRNFVJM00vO4S2k/NoqpipxueofFJyn1ocAWBaVLgqAztDz+0aWCUAT/CS8ljZuVp7VC5Wg+zQvO54xHHxKtr6H4TkIA65oBhDVlorMVh1XReVcpl/dyrlEuhnnkOqWhavR9UmgdO4feozP6c/CpBLVUHVuozVTAa5fBvaOzrQ2dGN9rY2WBkHEf2uGCZ2W7Q7VqxaiXw+z+s2nTUsH4GigCgwdAUErA5dKzlSFBAFRIGxVEDA6liqKW2JAqKAKDAMBQSsDkMsOVQUaKJAU7AKcI5kGqwWC71wG8BqFIQMmVqCVcNAJpdnsJrL5WoFhAhcxaCJAFzj1n0Gq/Q+AScuQtU8Z3Wg/NVG52t66M3cpI3QtFn+avJaDSA3KU4Vu1AZxjU4V5u9lkBVtc2coKqCqZ7nguYm9DwEIYG5kItkNcYZ1MY1mGN1pMufvb3Vk3UGmUP76tsMrFZB5SDVtoZzDXUsraF4vRgmrLh4FblVTQKrtqOKQFk2Q0dDNxnAGpSzGmesJnEA5GwlsFkPVkMuYNXoVk0iGpLiVQlYJahKvz8JIE/Aag14JpnAOhCDVYaqBFcZ+KrnSRSAnckgm29DB4HVTgKr7TAdm93TumEJWB3p8pbzRIEGBQSsypIQBUQBUWByFBjat8vJ6ZtcVRQQBUSBGa2AgNUZPb0yuAlQYCqA1cZhJo5VBmbkQm0BVpNiVWkHbNrdmrSdriTfDKy2AqmNrtWRgNVmUDW5Zr1jtQZWA8+DPyZgtR6O9l9Wg227V2CV56WVubWh4TRYbQSlA7lZ0/M1lOVfg/IKrCqXp8kAPylcRWCV8n1NU7ml2ZHKjlAFV9mxyjBV5bMSlFWF0Ax2hPLckXu5CVitzV1QjQKoVCrsVi2Xi3ArynnczLGqriFgdSjzLMeIAhOlgIDViVJariMKiAKiQL0CAlZlRYgCooAoMEkKCFidJOHlsjNGgekBVmP3aioSIAGpBrn64ter28FTxzWCuiokRUMUQMPW/8QdmnayVqMCUkWr+heUom36/fNZhwpWya1KII4cq2mwSu7gukJZgzg+x3KBpqHocMHqUJ2nI+1vM7DKxagIrMZRABY5VmOwalIMRbzVn12req1oFb9uGgxWq9v0NV3l8cZgNV3AKnGvJq9xjIPnwa2oKIBSschRAAJWRzq7cp4oMPEKCFideM3liqKAKCAKkAICVmUdiAKigCgwSQoIWJ0k4eWyM0aBqQZWq9XdKcGz6litB6tV6AWgDqwmrspUNiZ/UUttXa+BVZV/WgdO40xVhqApkMnb8IFa8aoWW/zjVgeMAUiAbdKPahRAFHEEAEE4P/AQuCoKgKFcoKIAWoFVik4YsFgX9T21nX+4i3e6g1XKWLUSsEoFrMidapBjVWWrJpmq7F6lu10Dq2rsWlV/gqmNcQBJjAPHAbgeKgxWiyiXyvxcgVW1hqp/BGiSsSpRAMNdmXK8KDD2CghYHXtNpUVRQBQQBYaigIDVoagkx4gCooAoMA4KCFgdB1GlyVmlwFQHq43b+hOoWgWwMURtVtwqmchGsMrgNIajA4HVgTJXE0CWjg5It9cMrCbvNwLbRrjKUHUKgtW0jsN1rDabg7H8BRvIsUrFq0zOV1XFq9JgNclSpYgJBVUt9WjqMLmIlcUFpGoQVK2XtFu12fPQD9hpzGC1pDJWFVil4mP1YFXjPFWKuVBxF7SuBayO5cqQtkSBkSkgYHVkuslZooAoIAqMVgEBq6NVUM4XBUQBUWCECghYHaFwcpooECswncBqM3ja6rWJBqsKoJI3tOZwbSw2lXbCDgWskos1GIpjdRjZp42LPxzGN9mxKl41Vr+Ag4FVylm1nQzMlGM17VBVz+NIAEtlrJoGOVapeFXsmo5B/EBglaGrrzJWXbfCMDVdvIp+x4IBwCoBVS5AJWB1rJaEtCMKjEoBAaujkk9OFgVEAVFgxAoM4+voiK8hJ4oCooAoIAo0UUDAqiwLUWB0CqTBal/vFt4CbwDwg4Add8VCAYW+XpQKvaiUKwjccrwlPuBjgzBAFAXKkUcuUM4fJbBIxYQ0hlaZXA7ZTB7ZbBa2Y1czLqnnjRmcDEpTW6bpp+EC1bTTsPEajZmojc7U9LZ/BmZ12/6pgBGNT92TzFXaZV9rV4FVikCtbd1XxzN4TUUMJNmdSRyAcqz6CHwXvqeiABRYJccj6Zxcm1uqm3gtapVNpbazD3QLNQWCh3Kj67CmKtC29W2gHNhUNMNADQzWdHJePVgl56cG3TBhxY5VLmDlqIxVw7J5q3/j9n+Cq+kiVgRXDc1ksMrgM+VuDmjN83zQo4oFSIPVCoPVEiqlEsNVmsPmYJUcsbpqPym6pRnQ6TWD7uRopUJcBvfbzmSQzbeho6MTnZ1daG9rh+nYXFyLxrvbot2xYtVK5PN57luSQTyUOZVjRAFRoKaAgFVZDaKAKCAKTI4CQ/3uNzm9k6uKAqKAKDCDFRCwOoMnV4Y2IQokYHXts0+jt2czBYnCgAY/8FFisNqHQl+BwapbKsMfJlilSuxONotcNo9MJgMn43AF9lbwM4GtyTGcH5oqSNUqHqDxvWbFkxLIyUCTHKYpeMqgNWQ0Wt3+XXd87DxMn0MTVf05Pr/utbh9fg0Bz2ujW5VzOymj0/NV4SqCrPRIbtUUwEvnrNYvkKHD0dYLS0HYoRlgo0HY6sBfkdPt1x/FuBka0cYBbwrap28cx0v/KBqCClJx8SqbC1hxFEDGAa1FqyFTlQtW6XHOqqXyVxm0koM0ldUbxkC9MV+1WsCKClf5NHdxxmqlhHKpCLdS4cxcOp9ETa971b5yxnIMgE53BXOpD3Ssblp8pyiDfHsHOjo60NnZXQdW6bw0WK3B5gn5CJGLiAIzSgEBqzNqOmUwooAoMI0UELA6jSZLuioKiAIzSwEBqzNrPmU0E6/A+IBVBQ8JDCmwmqk6VgmsqsJBKsMyuTV7PhSwOlgUwEBglQtXxbmZ/cBqI2iNnZeJszQNWhNISo+J+5UKVKXhaV3RqRZglR2QMVgl92oQg9UgzuhM57umV4oCaUNDocOFqslYm59HwHts1mx/uNoarKr1pa5N06OeJ1BS5aQSWDVtO5WxasEmUMmuVXWvK2BlWS3AalgtXta0eBU5jQMfXly8qhQXr/JcAquugNWxWSbSiigw7goIWB13ieUCooAoIAo0VWCMvlKKuqKAKCAKiALDVUDA6nAVk+NFgXoFxgusJq452oqdBqu8JdvsD1YVKKsHrVVo2sSxqieFf+L3aAu4Oj/lblWsLdm4riBc4hatOlJrW/spwiBxJnJWagq80rlpsDqwY5UzAGLgl247fg1q67gCgqogUnpbObkefZdiAFyEFAnAUQDKzTqQW5XbG8LO/IHXPvWzpn0a0Y7ck8q+0xa/buoqyRHJ1NPPgyLimKQ2HssOz9jtWQWrnLEa56xSfqqpClVRkSqCqlXIalLxqriIVRW61uB/Mk/JXDXmrbLbmByrrgu3UkYNrLrwg4qAVfngFQWmiQICVqfJREk3RQFRYMYpIGB1xk2pDEgUEAWmiwICVqfLTEk/p6oC4wNWaxmrSRRANpOLowAywwerA8QApCMDEgdsY4xAI7BNQ03ic+mM1fq81fEFq0k/qlvJ48xOBecq8D3KWyW4qsAq3TnDNgVlaaxVR+kg1tGWiDOVhVqDmuoMjkRosXi1SB/w3Za7+eOzdN4fDwzPcEs96j+iKlg1japj1aIYANuBY2dg0lZ/I4anBPcbnasEVhuiAGoZq/WO1WTeaL5UfEQIchYTEKcsYooBoIxiAq0CVqfqp5/0SxTor4CAVVkVooAoIApMjgICVidHd7mqKCAKiAIEFQY1N4lMooAoMLACEwFWM7ksMk4uLl7V37GqDIi1CuwJDK1t86+9r15TTkIFUVXe5sAZrPXtqo+MWhGoBKY2FrEab8dqY8Zq4oBMg1XPdxENAFbTM6ocqyP/Opo4P2sfp7W24mjQARZQ62u2AqtVkBo3oSGsOpbpPQK6rW7NIh6StUGOaOVYVfmqNsUBWBlYtNXfUk7VOoBKMJWcrpZdLWxFBaToNQWviWn3B6tUuC1MCrgR/Ca3seeiXC6jUiqjXC4KWJUPX1FgmikgYHWaTZh0VxQQBWaMAiP/JjtjJJCBiAKigCgwOQoIWJ0c3eWqM0eBiQarzTJWBwerrcBpK7Cq3JRpCFfvWK1txW/MWU3gazU3dYyjAFqBVdetIKBq8uRYpcJHfsCuyMSx2vj3JG6rxZJsBiEHOly1rYpXUau0nb/Vlv7hOU1rV01DV9UGweFaPEBLrBrVw/J4ktnDSsWfCJpaMVi1LJvdqrZNxatMmDY5VmsFqjR2rdLPJoyWxataZ6xGQVy8Ko4CUGC1xLEAlLGazFGz4lXstJXiVTPnQ1VGMq0VELA6radPOi8KiALTWAEBq9N48qTrooAoML0VELA6vedPej/5CowPWFV5oLSNOilelcu2xVEA5Fg16xyqYwFW08Wwau7V2jb1BC5WASqB0iRDlbZyx9vsk9doi/p4Zqy2dKx6LuesEpCjjNVoELBKq4j63eo2PLgKEPhUebQKsja/Kew68NtDjwmoOVgpRoKuPfC59P5AjlVdA68vcqwSTCWwSq5Vh8GqVYWnFAOgcR5rDFWpkJVl1jtZOcdXZ6CdrAvOWiV3ahzdkDxH6KvCYwxWK6iUSjFYpeJVler8CFid/M886YEoMMhnpfy3vSwRUUAUEAUmQQH58J0E0eWSooAoIArwf3xLFIAsBFFgVAq0BKulEgp9BRQKvSgX++CWyvDdMkLaAk0wkgGTXwWQ7KgMCUimM1ZNZHJ5ZDN5BqtUSIi2YydgTGVY1g8hva1fQbT6KIAEotJjAtmaRQEkwLZRoORjg2AZZWOyGzRVTEpBzxpsbYSg4DHW7sm51eJSWnKuKlCVtEfHpa9VK16lcjp9n3I6Pc5XJbcquVZpa7nK8FQ61xy3PPLq0Ab7KGwFVltD2f5fc6t9IM1afAs2Whavar1s0+NJIG9tsP2ha3X+2bFKQN9ksGrbWfVoKaBvUhwAFari4lU656wmWaumbUM3KIdVFVfjtRnn2NbmKqxm3qbzcatgleauXEaZwWpZ5eUGZf69SOarbq3qBi9wtaYN6BRzQTEE3AcD4IgCE3Ymh1y+HR0dXejo7ER7WxusjMP667qFXRcvwYqVK5HP53mNDAekj+oDRE4WBWaYAuJYnWETKsMRBUSBaaOAgNVpM1XSUVFAFJhpCghYnWkzKuOZaAXGDqxScSU0BatONsdgNZfLwbLtlmC1efGp5mC1Vbaqakd9RRssCqAxBmB0YDXkLe3pNuuBaON7BHZVcSqV0RlvKfdVHAC9Ru8NBlbHa91wvugAjU80wKu5aOPIgFTxrmQtEKAkKElgVWWsqpxVx3Fg6DXHKh3TD65aNp+noKYCq+RYZQCvKp1VoWqSiZvA1WoUQB1YpeJVyrE6IFjVCJ4qsMpxACMBq4aFXRcJWB2v3wFpd3YpIGB1ds23jFYUEAWmjgICVqfOXEhPRAFRYJYpIGB1lk24DHfMFRgMrBYLRRT6elEq9g7iWK2BVQKFSVEpKhg0WrCq67WMVRIgcawOBaw2c+6lXaRhg/u0VsSquWOVHK58fnwe9afmIo2drlAO2MaCWMmx6eN5a3moHKsJWPWoYBUBOXKvUtV5yllNxRXUrlmDx2O+MOIGk2zQgdpv+SW4VUGtFsCWYXgK5/YHu82vylmlhg49KV5lORwBYDsZBvoEUi2THg0+RsHVGmA16L3YzUqu0aprNYmJqAOrBMMVaGU3K81ZXLyqUq7EjlUBq+O1LqVdUWC8FBCwOl7KSruigCggCrRWQMCqrBBRQBQQBSZJAQGrkyS8XHbGKNAarJZRLKgogFJh6GC1MQpgcLBaQ2eNjtVGeNoIVnUo6NosY5Ucjq3Bqipe1cyx2rjdP5232uhGTQNTjhBIgdUEsPYHsLFzlWBdA1j14xgAmhuCq2mwqopqqVpPqmRVAlcVzB37W394m4Bh/gLcsnpV65zUkfRV5b7WO1ZVP6gAVAxWdXKsWgxTybXqOFS8KqPyUylnld+vRQEwTNUNGJbFsQDV92LXKs0oR0YEKjaC3cXxXYFx9Vro+/A8FwRWK2WKAijCrVBWrjhWRzLXco4oMBkKCFidDNXlmqKAKCAKpAOuRA1RQBQQBUSBCVVAwOqEyi0Xm4EKtAKr5VIZhTEAq5SxmnFyLaIAatXgCZAxTE228Fd/jl9PuVcZqA4CVhVza8giJSiZyj6tZqimclOjoL9jtQpXQe/V3q8Hq+kc1P5ZrI3ANu1YJXcqO1R9jwEdzQ1lrgaBp3JrA3ICq4JSyTWT8bXKWB0sb7PVuZwxOkBWKvWCinwNdAtbZqzGdLjpyTSvNSjLR6ZtDDRPMVKuJZcCGuWrxrmpHAVgOQxXbSerIihMFUOhMlVNhqmUY8quVYKrJuWv1qIAKAaAi1cxWFUQvgpVOb5BFbKqFrQKfAapVLyqzGC1xM8FrM7AD04Z0oxVQMDqjJ1aGZgoIApMcQXEsTrFJ0i6JwqIAjNXAQGrM3duZWQTo8DAYDXg4jvsWO3rQXEUjtXBwCrBxjQATVdOT9yoyfvNtv83RgM0wtThZKxWIWuDk7XO1RrR9u+BwapijU1yVunlJtEDFAVQBXaUqRqDVSpiFQSuckNSvEIVrPIIJ2SBkFuz2Y01jcavF2SEbVYYi19LrZe0e5X6lIBVcqeSW5VzVp0sF01TblQVBVCNA2CwqmAquVzZrcoFreKM1RjKJ85UVWQsjm5IoCrHOBBoVWC1UimjXCmB/jAhYHVClqlcRBQYMwUErI6ZlNKQKCAKiALDUmBivtkOq0tysCggCogCs0MBAauzY55llOOnwPiAVeWsJNBFoGqwKIChgNWBIgKa5a02QtpG9RIYl8QANMYBDA5XA96GT+cxQo23pifZq2qvfn3GanJcY4xA4litbi0PqICVcqtSDEBAsQCU48kFrBLHajKi8f8KmnazDuZ8Hc4qTWeoNj2vgaqmfxyoaJYqAKUzXCWwajoOu1btDMUBZKGl4Gm6cFWSq2oa9Y5VgqvkoE7mMr3tvzEKIPQDBq6umwariWPVleJVw1kccqwoMIkKCFidRPHl0qKAKDCrFRj/b7WzWl4ZvCggCogCAysgYFVWhygwOgWGB1ZL8N0KuycZRpJjL4q3QhP0i3d3kwOzBlapeFUWuWwbsllyDlKBILO6PZ8dqOR8TG3XT7tSqZ1m+anVKvAGnaur+ACOEFCPZOikDeVVBBm3n4DNBHS2gqsDAdeIHKsNYDUNTOscqw1FrurBqsrnTPQkx2OS08mFqzxXZaz6PkPVGshtNufj9HU0ZVgd9hVa5q+Obt32OzvOWGXXKm/tt2DbDkxyrToKrNK60w0z3u5fc6YSZDVTr5vsWKWYAAVW1ZzRPBFMr+WrchRAPC/kWCWwShEOZXKsUhRAicBqmR3IClArnFznutYNjjCgNUxQmB+r1zdo8XP2q53JIpdvR0dnJzo6u9Ceb4OVcUBRDTSmXRctwYqVK5HP5/laYwnBx3impDlRYEorIGB1Sk+PdE4UEAVmsALD/p45g7WQoYkCooAoMKEKCFidULnlYjNQgeGB1SJ812XIlLgom4NVclYquENbrzO5LLKZfAxWHc6zrNvuzzi0dhsIrDZGBHBMgEHXSYHVGK4SxKLXE8CbtD4QWB2oOFXT4laDZKwm0Jacq4mLtc7VWs1yTaB0DFiDJAZAZat6XoVhXURwlaMJkmzYqbEQB+Wmgx4w8DhSnL3pQbEpuPoes/QYrqtt/XYVqhJgpTgAck9rsSuVbNe+OQAAIABJREFUn3Meqw6DXmO4qgpXMYCNC1dRm2kHc9qp2vg8AasVl8BqGeVSEZWyAqvKxaxxWbMBwSpluhJYpexXBrsGu2x1gsSZDHJt7ejo6EBnZzfa29phOnZTsEprhaGw3EQBUWDYCghYHbZkcoIoIAqIAmOigIDVMZFRGhEFRAFRYPgKCFgdvmZyhiiQVmCswSoV+SFHZwI0aSs2OVazmRwymQycDFVnrwerVIAqfRseWG0AVQRZVemrOldsFXY2bN1Pg9NmDtXRgFWGqQRRB3St1hyPqgBSDaxyHABHAXiIONOTcl1rkG8iV3ErB2RLdjqOYFXNZ02FNFhNslTJraqgqgKryrGqtvsPBFY5QkDA6kQuL7mWKDClFBCwOqWmQzojCogCs0gBAauzaLJlqKKAKDC1FBCwOrXmQ3oz/RSYCLBKjtWMk4BVcqyqKIBku3IarDZmqZKiAxWnUo7VNFillpR7NQG7yYwkzsMEsLILkeGcKkLF27zTBaliGDomYDWGq3XXjl2rScZqUnE+jAtX0ZZyKl7l+y5XngdvOVejSeeeJj+P19bvxmsN5zqj4Kqtt7JrSbat0iNxt9biIQiOWuxYte0MRwEQYKUt9exOHQCsKqerKmRFd15fuo6w6jxWTm1VTKz/c3GsTr/PP+mxKNCogIBVWROigCggCkyOAgJWJ0d3uaooIAqIAgQYmpesFm1EAVFgSAqMNVglWskV7JtEASjHqgKr6a3KEwFW02JUc061+gJTaYhKBbWaxQM0c7XWA9MQFBrbWKSKXZ/Vrfy192sZqwrYEZwLuHhVAlYrVZCXbpNdufQNNAbEQ5rsMTioLguXoGaLT+DRgNVWXdV0ddFmjlVQ8ao4L5XzVfmu4CrHA8RQtZljNQ1Wq1EAhl6Lc2gCU9OQVcDqGCwwaUIUmGQFBKxO8gTI5UUBUWDWKiBgddZOvQxcFBAFJlsBAauTPQNy/emuwFiCVQUOm4NVcqxS8ao0WK06S+u2dNfcplVHK2dPxsWpUm7Uesdqza1ahX9xEatGqJqAUHpsLF5VKxDVBKwybFUO12R7f2NmK78fg9VqxmrseOR+hLSdn7b119pPqs1ToSoqYJWAVZobigIIgiRjtQZk+6+7ic3UVIXCCBZP/N+20u7jRIf0WmHHqWUxVDUtO3atqozV4YBVzaC80xissqt5YMdqmCpeJRmr0/1TUfo/mxUQsDqbZ1/GLgqIApOpgIDVyVRfri0KiAKzWgEBq7N6+mXwY6DAVASrjXEAdcV+moLVeqhaBat6/69ozYpINcLV9DFNowBCRZDTEDaBtYOB1YjBKsUQKLiaQFWGdr6ntv8HHgKXXKtDA6vENpNCXWOwJIbcBKmrc6DC5N3S+a/J1n0FVm1YFhWwstmxmhSvGipYTaAqRwFw4TAFtQeKAhCwOnlrQK4sCoylAgJWx1JNaUsUEAVEgaErIGB16FrJkaKAKCAKjKkCAlbHVE5pbBYq0AhWozCEAY0BElU2LxYKKPT1oFjoRaVUZOBH8JDejyhrMqpVtq8VaqovXkUZq46dHbJjdVhgtcHNyueym1Jj52hjJmgdNK06T0OVo5kCaLQU6LU6sJo4VukxPjYBqjWwStA0BP0/mznTua38Y1KAio6h4lW1exWs+j6oeBXffQ9h1bHavHhVq+JSo13SrbApfQE2JhGsppNgqvBd11QUwEBg1TJhGmY1jkI3KDrAUq+lMlYTsKrcsbUs3sHAquu5cN0y/+6US0VUymUG5moxaKB02Lo/FOgGNJ3c2Modq2kGP1IBLp3eo0fTgp3JINfWjo6ODnR2dqO9rR2mYyPinGETuy5aghUrVyKfz/OaSkdtjHYNyPmiwGxSQMDqbJptGasoIApMJQUErE6l2ZC+iAKiwKxSQMDqrJpuGew4KEBg9WdXXoXnnlmD3p7NDAxpU3ngBwyFCKwWe3tRKPagUikhqBBYJeeejyiIq9rHcFWBVXL3qeJCBJDIIZjJ5ZHL5OFkKWM1wwCrWpAqzh1NF7NKzm10qqaPqb5n1GICkvOStpsBxwTGMTSla6dgat32/NRW/eo5dCxVkFLEtF+OKsPV2M3KYJaO5ViAmuOxDsD2c6wGCHwfrlthoEqRABQDQK8lADYNcsdhOfRrcrAY6xq4VrEA6S/Fwyl0NdqxVGE8QUne8k9RAMq1qhyrlLFqspO1WqBKp6xfVagqgarJe7qpilclTuCWbtUw5GxcmjP6fXIJqlZKKJfKcCsEVt2BwapG8FStYeqLTj/rBEsTsGqB+kIZsfn2DgVWu7rRnm+H5digP2EQGF60ZA+csWI52traRiulnC8KzGoFBKzO6umXwYsCosAkKiBgdRLFl0uLAqLA7FZAwOrsnn8Z/egVaAZWDU2rgtUCg9UeFIu9KJeLwwarlmXByeYmFKw25rGmVaqPAqgvXpUuDpV2qiZb/hO4qdoQsJqAbKXv2ILVVkC3GbBNxz8YpjUpYJX+2OC5Lv9BQsDq6D+bpAVRYDIUELA6GarLNUUBUUAUUDVZ5SYKiAKigCgwCQoIWJ0E0eWSM0qBwcAqRwGMEKySc5QcgE6WHKu5cXGsgrdRk9tPFW9qlsfaCqwmOadpqFp7reY0Va/VogGagVWGgcxc1Qb6meBYHfpin1ywWoW8FAUgYHXo0yZHigKiQJ0CAlZlQYgCooAoMDkKCFidHN3lqqKAKCAK0Fbcya2cInMgCkxzBQYDq1PdsZoGq82yWZtNTwJROfMyzjjtD1ZVcamBXKyN71XbFLBalXw0UQCDOVYb81UnG6xS9ipHATRxrIa+is9omrEqUQDT/BNUuj/TFBCwOtNmVMYjCogC00UBAavTZaakn6KAKDDjFBCwOuOmVAY0wQq0AqvlUgnFYnFUUQDjnrFaLfyjnKsEr/iBH6mEFdtY+ZHhZ/xIL3OZKQarams/PSpAqgpKNYOn/Hqco6oKVFGuLD+Lo1fVa3SbWMfqYH9jGunX1aG2OzzH6mB/ExsJlOVzJsmxWgOrHioVKl5V5IxVz60g8CoCVif4c00uJwqMVAEBqyNVTs4TBUQBUWB0Coz0m+roripniwKigCggCohjVdaAKDBKBcbbsTreYDUpVJU8Ko6qvpo1PjJMTVyodWBVFdtqjAVoBlcZlsYAtq69BnfrxINVNYbmNwWcR3ZT0HnwdicXrE52xmoarFLBqpKA1ZEtNzlLFJhkBQSsTvIEyOVFAVFg1iow0m+qs1YwGbgoIAqIAmOlgDhWx0pJaWe2KjAgWA0CVEplUMZqsa8XxUIvw6Kgotx3VKgnCsjZGSCMAuXOZPcmOT0V5KtlrI5f8aqRglUGn1V3KmWjKqdpGClHavK85mKtuVnZsZqGtPG53GbsdE2eQ1MO2Fr8QArucm6rcsfSPfADBL4P163wtvLAcxEEHr+WHJNct/96nVlgtdXvY6viVZquQzfNCS9eJWB1tn6CyrhnmgICVmfajMp4RAFRYLooIGB1usyU9FMUEAVmnAICVmfclMqAJlgB3/dx1RVX4rln1qC3ZzODURMa/MDnrcycsUpQtdCLSqkI36W8yBAEkqKgBlUZqDKQVNmkCfxSxatyyGXbkMlm4GQyMAyDoStt0E9/iWrmNG0sRpUcQ+fTPQqLCHQLcAEDgOmYMAl62hb0UOcYgCAKYZgmQ2C6Kt0JKEe6ylhNoCeNidqkR44HoPd9n8dCwDUMAnZv6pEGL3QR6hFC31Bj1QO4xTIcMwsvIo3II6rH7YcIwhAM/cIAQUjtEHkGSP8wCIm/wvcDuF4FXqUM3dAYatP71Jjne4BG8FoDnW4Yqm0FsDUFs0NyjaoIhEAPeeyRDxjxOA3NiGMPQuiWAdcPoZk2NN9jDagdTVPt6obORlWNIDrNdxgh49g8564bIpM14cbaJLCXxksnmdxGBMMMofk0NRGoOd0DQlOHbpgwgwBBFKBMU2RocKgwWAXQbAt+SGPy2WVL64rWSxBwZ7h93zIRVXzkTaBC8jgav29Bg6MZ0E2b4aptZ2CbFhwnC922YFgmTHrNMhEghGPZak50A6ZlwaB+GUZ1fao1ZlQjI6gvtDb4TjA8fqTXSQv6Y4PvqigAdqwWS/w8DLy4oJkGmrG6Na0b0KpxFjo06j9dl39HDGj0SGPIZJDNt6OzowMdXd1oa2uHlXH4jwOGYWHRkj1wxorlaGtrm+BPELmcKDCzFBCwOrPmU0YjCogC00cBAavTZ66kp6KAKDDDFBCwOsMmVIYz4Qo0glUQyGKwGqBcLqHQp8Aq3d0BwCqBJYJMBBMbwSpBsUwuPy5gldommNq+cCHy+U6Gj4W+Hvg9fTQMhp1EbumpaZlwXZcBlx4RmDThe15VbwKtBLTYOcoAFfDDgFke/UwwjABlEPoolz3oJoE+Ap0EGyP4UREICMpqsGx6JAdqAgUDEGAul8sMROkWRj6DVM4ajcjpqlzA9LrnllEqFhERFQ0jhtyhH8ALfAWTA8XpaPzUhko+oGuZMCMdLo3F0eF5BJJ1WLoOL/ShEUA0TYawlYoPx7EYCOoEi6ldgPtMgDUOpVXXMQ0E9ITWBg2bgC0iBHSeRjAw/ipMQJ3XgAKgXgi02w5cTTly7UhHIYhQqASwtQimTlrZ0HWC9D50Eyh6GmzHgM4uXQ22ocMPIpimwWuL2rVCjfgyvCBkEEp4nq5pmBpCmiMAViYL3TTgWBk4jgMnlydaCzOi8Qfo6OxQEQeaDkM3YVgWLNLPNPuD1djJnMB1+t0gGE6AnP/AEEU8D+QyroLVUhGVcpnBauCrdde0eFU/sKpgbiNYzcRgtYPAamc32toFrE74h6VccFYoIGB1VkyzDFIUEAWmoAICVqfgpEiXRAFRYHYoIGB1dsyzjHL8FBgMrBYLRYaVUxGsEgy0dAunffhD2GrBQhRKBby1cT3uu+V29Pb1gYysDP3CiGFjWz6PCkUZ0EsES+MCVwRYydGqaxp6enrYHUjYkCCZaVu8RZ+gbMV1GaAt3H5HeH4Rm9/aCMvIsasyCEswbQe204meTW+rYliRgpQqOkHBWS+MGJqFnl91l/qRz4Az9D245RLxP5SKfaoN30OxrwDT1BGyW1UV2aK+k1uRhmdZ7NHlvumaxfEBukHuYYLBBkNLckWWAg0VZsYh2m0DfjlAe1sGlYDiB3wYJpl0dRiGBtdVcJmApkfOVoMgKhjqWobOLlZye5JDlp3KcQEw6mdSCEyzbAQFD3rWQIUgMyzY3XPQPX8hdMtCuVjAm8+/BAsudItgsAbfC/kahqbF2pGxV2Pgq2mqD2RmDQ0NPsFg3UKxr4KMpcM0I2gmQViL59N2MrBsh12gubY8a9bR1oVtt90WL7/8IkzLRiaTZSBNdzX2Jo7VFFhNHKsJgE+D1cD34MWOVfqjBBV/E7A6fp9d0rIoMB4KCFgdD1WlTVFAFBAFBldAwOrgGskRooAoIAqMiwICVsdFVml0FinQGqyqjNWpC1Y1kIXyxFNPx4N33I3XX1mHfEcWGXJlZslJqkMLIthEDAPaGg9ERC0tA6VymV2Eatt/yE5Fz3VhWRY810cAD2YIVCJyIvpoz+WxZJ+98eorr2KHRYthm8Cdt94EXXMYKgZ+EZ3z5+G05WfjqosvRrFUYOjJ8FbXuA0Cqy7t4ydwGENdcsqSM5bcla5bJnss3EoJWhSiUOyFW66oLeHUd58AcQDLoVgD3lQOXYvguwED20zWgUfRAUEI26QTQkSazmZJj8y7+Q588JxP4t67/4CX1zyJjB7BLVUQkHPUoh6Bow/Ixaklzlq6DkUh0FhCwAQ5esnGSqkE9H8GwsCHbZGTVjlTTceCR+DYMmGVPXg6EOomLKcDKz72CZxy+gpseOct5NtyeOfV9fjGf/0nNr/xCsKyj642C27FI/MvX9f1Izi2xe5WAt0EfY2Mg3KhBMfJoTcEDjnmWBx84H74wTe/hgwtCVO5T0k3y3GQa2uHaZiwbAsLtlmIw486Ejf95rdEjRG4PsNVGjvNPTlok6iKahRAkr+bigJIg9XkedqxmoBVyssNPJVLLI7VWfTBKkOdtgoIWJ22UycdFwVEgWmugIDVaT6B0n1RQBSYvgoIWJ2+cyc9nxoKTFewquCXhsiIsPTUM/DEg49i3UsvIt+eQUQOU11HZ2cX/IqHUqHAWZu0Bd7nLeoBgzYtIEep2speLBYV+PR8WARZ4cFyQxQiH7ZtIaOZ2H7Rrnj15XXYYfc90ZF3cN9tt8BnRKojcgvo2GorLFu+CtdcdCHKlQpM02ana4gI+Xwb+gp9DGQrBEs12tpOjlOd4wU8r8KuzNDzONLA88gdq2Cs5wd8jklb6ul42gJPTlLPAxlEaRN/CB2eRoWbLJhRAJ2LiwUIiK/Cgkf5qrk2/Nu5X8AN116Dx++9F1mbaGnEANqydHjUZ4pDoEgA6ptucsaqbumoeB5sywZ8Dxo5VEl7i+BlhotsaVqoIG/gs8PVpvxPz0WWnKoOUPY1aHYnTv/wxxgCX3HhRcjkc/jieV/DmiefxMXf+x4WZDOc4ctZr6hwVqofGii7ERxLY+1C34Xr6bAM6ruJsm4g09GJud0deP3551hzK5uFTv11HNj5DOenZi2HYwyMnInA0JHRTeS6u7Cgay429WzmCANaE5Qt2wys1hUZi3NWE6BKjzRX6YxVAatT4/NNeiEKDFcBAavDVUyOFwVEAVFgbBQQsDo2OkorooAoIAoMWwEBq8OWTE4QBeoU6A9WI84tVRmrU9exWoNfNk5YsRw9W3qwYeMGbNn8Dkpvb8GBBx+KuQvncC7o6idWY/Xq1Tj08MORzWXhZDOIKh4eu++P6CsUOPd00ZIl7OycO38+xwE88OhDOGLPfeHnTDzz9DMovLkJ+Xm0zX8T9jv8KGQM4J5bb0HkZNHZ1Y05uQwCy8FBRx2D637yI1TIXWlaDFiPOuYY5Ns7cdc9d8PreScunKWjva0Lrueir3czA0ViheTKpCzVshdw4aJisQIn18Hb1DdtWs/Fl3L5LnhcHGkLtJCKXwXI5Dpgts2BDw2FTRthh+R6jeBFgJ3tgJHrgJbL4tOf+Uvcdv2v8acHHwCFzWa75yFj2ujbvAluuQ+2Q5mnJihsgPpcKZXQV9iM7rlz4dhtKBf60LP5bRi2ifccfQy23XEX3HzTTdj89lsMh+fPm4e2jna8taWIUs8bsItF2FRbjGit3YXlH/s4SpUybrjkMpDx9dP/8s+ohAF+9P3z8Z4D9ufs1hdefAFbXn0RdqYdi/faBzvusjM2bFiPJ1c/gb6ezTj00MPQ55ax8+LFaG/rxP33/hFzOtvxzHNP4biTlmKPPfbBK2ufx8033Yi5W8/H2R84G13t7Vjz8KN49tk1OOqkE/DH39+FY09dhoXdc/HEU3/CM08+paIArAEyVilHOL5XC1jFbmcBq/KhKgrMHAUErM6cuZSRiAKiwPRSQMDq9Jov6a0oIArMIAUErM6gyZShTIoCwwKr5RJ8yiilKvFUtIfAUhRwxuh4Fa8iRynd0pXU6WcGq1R9HhGWf/CDCNwAPb1b8Mabb6Ar2w4734ZHHnwAc7q7cPzSE3HhxRfh4EMPxbvf9W7cf8+9sE0D655/Hps2b+YiRGcsX8FtPbv2eey7337YRLmy6zbCnNfGLlLKbT3w2CPw4nNr0T53a3TlMrjl+l/i8GXLsOde++DtF19GtmsOZ4he9f1voVQhp6qGju45+OBHPob2zm48/+ILuOM3v8Lb72zC6SvPhJXJsZbrX3kZD913H7ZsfpvzUYNIw5ubNuMjn/gLRJoNGDa22noh/nj/3VyN/sADD0RvzxbccuNv8fwzT2PrBQtxwtJlWLDD9ohMC+te+DNuv+F69Gx6B/O33RZHH38Ctt5ue1QiYN999sGPv/ltPHTPvTjkvUfj8BNPgOaGeHPDBtxww/Ws69ITT+TCULvsuggb31iPhx9+CEcdezTac228xf6HP7iAowL+/fPnor1rDu6/927c9NvfYm53N44//njopsNb8K+4/CfY8NRq5DJAsRLCys3B+z76McyfPw+333QT5s5fgDPOPAsXXXwJttl2a5y89EQ88+yz6Nu8Gdf89GIce8JSHHT4e/Dy6+s5F3X9qy/jJxf9BJ/89Gdw6OGH4Pe33YqOzk709RXR0daG3/72euyz737YtLkXp7z3eFx68cXY7+ADsOdeS3DlxZdgyfY7MtQ95pRleOSu+7DPYQfhgTv+gAABCCVTdAAVsVIRAOpOjmK6sTu1AazSmk9eD5o4VqvFqyQKYFI+2+SiosBIFBCwOhLV5BxRQBQQBUavgIDV0WsoLYgCooAoMCIFBKyOSDY5SRSoKjA0sNqLUqEHlVZgNQx5a3sUqirpSaV4AnWZXB65bBsy2SycjFPbah1Xc0+OTT+mQWr96yp709CpuJEOzTRw/NKlePT+h7D+tdeQbcvh6GOOxTMvv4gNL7yCcl8BZ5y1CmuffwH5fB4Lt1mIX1xxFfLted5yTrCMMk5POe00PP7EajzwwIM48YQTsc/BB+P8//5vdG69FU49YzkeuuN2bL/7Erz+wvPomr+QCzitffRhnPXXf4UrLroUr76wFjvvvBjHLl+B6358AWe4UuGrvmIZJ51yGuxMBjfdcgtK6zfiw3/7fxCUKrjmumvR1dmFI48+Gps2voXbf3M9vIjAaoC3Nm3Bf37jf9FbrODC88/Hkj33xsc/+SnceNNv8Mgjj+CkE0/A5nc24edXX41Pf+ZTyFgOfnn9DdBNE2edvQpvrFuHi370Q7z/wx/GbrsvwQ2/up6zZT/ykQ/j4u9dgE1vvY0vffM8XHHtdVj71NM488zl6Nm8Cbfedhs++zd/izfe2Ih77rkHNkH00Edk2Vj9xJ/whXPPxaOPPILLr7gcn/rMZ5DPt+Oqyy6DYer41Gc+jT+v/TNuv/1OnLDsJBx88EH4p49+CFnL5wgGzenGGR/+KI44/FCsff45jhx48dkXcM3Pr8O5XzgXfhjif7/7v3A0Hd2dHfjgxz/MWaj33XMPdli8CH/9d3+HH3z3fJx0xhnYZduF+OfP/CXa2vJ495GH4+CDDsEP/ue76Jg/D9vvsitWnnY6fnHN1WjvbMNpp5+Kh+79I556fDV23H57HHr8sfjDzbfhqBPfC3g+Hln9KMo9vRx1wEXMCKoaBFYp21Z9zadCYY2Fq9JRAARWKWuWsmUJqJbLBZRLZdRnrFLZMC3+I4GKoOACYLSWKdeWQS5FXND16dFg1zI5n2n9ZPPt6Ojo5IiLtvZ2WBS3EEUwDAuLluyBM1YsR1tbm3y6iQKiwCgUELA6CvHkVFFAFBAFRqGAgNVRiCenigKigCgwGgUErI5GPTlXFABvS//ZlVfhuWfWoLdnMxGk/lEAhV6U+hRYDSgzNAzqHatUNZ2AKleH7w9Ws/k2ZDN5ZLNZzt6sbuOnyvZhyD+nb/2hKsGo2LWqK2hLRlZyE0a6jWUnL8NjjzyKDevXI2M7OOTww/Dy+tfwyvPPw+0pYNkHVmHdn19BNpdHpi2D+2/5HXIdeR4DRR54oY+TTzmFgeWLz/0Z++67L3bYZ2/88icXYN5WO+CQ9y7FM4/fhwU7LMKbL65F91ZbIdINuOtex+5Lj8UF//k1zN2uG3NzXTh65Ur84icXczV40zKxafMWLFt2MizLwa+u/zXmZDrw9//zJXzrH/4VPT1bGC5ut/sSHHL4UfjdNVfjtTdeJf7JjtV/O++H+NWvbsB9v70W8xdsg3//yjdx0Y/Px/333oUzV6zETrsuwoOPPopVZ78f53/rW9j40osI/QDbLN4V/3buf+Jb3zgPK1a9H3fdcQfuvvkW5Lo78I+f/xyuuvRK7LXn3vjQJz6Oi86/AEbGwE477IBtttkWl152BVauWIn77rwDd992KxwN8DRgt3fti47587Fi+ZkMsM/7xtdw1lmrMLdrDi749ndx2DFH4kOfPAdrVv8Jm956B7nuThxyxFE49zMfg1/YDM3UEVldOOOj58CxTfz2mqtR7NkEr1KG64O3/H/g45/AW5s24TfX/5ozUU9deQou+c53UH77HfSZGv7m8/+JG665AUedcCxKPe/gyu98H90dbVh02ME46ODDcPXlV+GoE45jt+xeSxbjN9f/Amuffhrv3nd/LDvlFKx77XU8+cd7ceLy0/HzK65Ed0cXDjv6PRSuitX3P8hr2LYpCiGGqgxXa47VZMt/YyRA7fWAC6ARWC2ViygVS/CoeJXvciExBrSIgaqmoK1aywquajq5sA0FWtNg1SCw6iDb1sEO3a7ObgaoNM4AAlblc1wUGEsFBKyOpZrSliggCogCQ1dAwOrQtZIjRQFRQBQYUwUErI6pnNLYLFRgSI7VcQSr5G5N4FUi/9DAKpNWQLNwxvveh4cefBCvrVsHQzewZM89sN3OO+KJJ1YjZzk4cumJuOInl+KQQw+lgve469bbkKH96QEVfVLFrE459VR2Yj6/9s/Y913vxq77vgtX/+h8LFi4PQ45dinWPHYfttphN2x86XkGqzAsbHjqaZzy6U/g2//2BVT0CraZuxBLzz4L119yMUqlEjtWe3p7cfIppyIIgF/9+tdos22c+/1v4jv/fC42btyISAN22msPHHLkkbj16quxYePr7MbdsHEjvvjdi/CL636Fe2/8BRZstTX+9vNfwhUX/QiPPfQgTn3fcuy422544qmnsPz00/HVr34V7sYNgBeifbuF+Px5X8f3/uf7WH76ctxy44148K4/oK2zC3//7/+Gay67CvsfcACOPukEXHj+D2DnLAaCvYUCyhUf7zvtNIaqzzz6INwgxP6HHoEjjj8ev7vzLpx00jL09WzBd751Hs4++yzM6ejG+d/5Lg498gis/NAHcdcdd+K1da/C1zQUKiW8teZxZPQK/EiDZnaTuW8zAAAgAElEQVTi9I98HJ5Xxq8v/QlMvwLbpkJhBvpCA/O23xHHnnAiFi9ZjCuvvBJnrliO3157LVY//Ai2X7wr/uKvP4sLLvghzlqxEm+uX4ef/eCH6OrswB5HHYF9DziI4fp+BxzE7tyzV56JPz32CAq9vdi8eTN232MPLF16Eq668Ac49f0rcOuNN2P77bbDnPnzkO9ox0P33g9ynRJYJdBPTtEkDoCBaBwDQL8vzcCqcrP6XKzMjcEqO1YrZQGrs/BzVYY8fRUQsDp95056LgqIAtNbAQGr03v+pPeigCgwjRUQsDqNJ0+6PiUUmOpgFbx1Op2xCoajVaefZmKPvfbEK+vWoW9LDyzaym2ZWLL3Xli47TYwoeOll9fhkQcexOFHHMYu0j/edy8sytKMNN5KTVEAJ560FI8/+ihvZT9gv/2xZN99cdmPzsf8+QtwzLIz8PgDd2HHRXvi9RfXor17LvKdnbjz17/B6Z84B22BiXsevhtd+U6867AjcNn3vsOAjQohbentw3HHn4Cdd9kNN998K/yNb2Cf047DjnMW4pqrfs5bug859j14Z8MG3Hn9r1Gh8k1RgDc2bsCXv3sRfn71z3H/bb/B3K0W4h+/fB4uO//7eOS++3Ha+1dhp732xHXXXou//otPY+0rL+CaSy6FEeg457P/F/l5c/Gd876DT57zCbR3tOOnF1/Iffrs3/8dfn7p5XBdD//xtf/CV774X3j6oYexzXbbYqvttkdfuYz3nXE6fn/zzXjq4XtQdkN87ktfxYZNm/GNb30b533969CjAF/56n/j1NNOwx57vgtXXvZT1nX5We/Hm2++hVtvvoW3rR9y4H74zSUXIvKLMC0LPrI4+y/+gt2bV194AQy/xNEFBS/E8g99HJtdH21d3Tho/wPw5X//Dyw7+WTstveeePr5tdhl+x3x9uvrcfEll+Kzf/VZbHyDwOqPGZDvc8x78K79DsTdf7gLZ5y5Ahve2Iglu+6CV158Aa+89CIOOehgWLaFJ574EzY89ywOPOwQ/Gn1EzjiPe/hYl1/eupJbHrzbQaq7KZO7nHOKkdcsCs7xEBgVb3nwa24DFPLlRLKpRK7V8WxOiU+6qQTosCQFBCwOiSZ5CBRQBQQBcZcAQGrYy6pNCgKiAKiwNAUELA6NJ3kKFFgIAUmGqxajg0zybGMM1ZbOVap32kHa62YFRiAcRwAgVeCYOR+1XQuRqXbFto6Ohh0BRWP3Yi5TIZzVXsLffwYBlSDHnz8/Pnz0dPTg2KxiFwuh84587D22afQkctiwfa74O0NrzFQ7dn0FueK5tpyeObx1bC652H/vd6FXKeDrJXBlpKP+26/BZ5PqaIRXD9AV9ccnHjSMs7HfPiO23Dfk0/g9NOWY+6228DQNLy8di3+eM9dKLzzNnzD4HiGze+8jb/6p8/hjt/fhkfv/j1y3Qvw8b//f/j15Zdj7Z+ewpFLT8BOeyuwuk1HN5Z/6EPoauuEH/roKfbiqp/+FK8//zJ2XLQrTj3zfZjT3c1FxrbZbhv86Nv/i0cffRSnfXAVTjzueLyz8R2YuobHVv8Jf3zwQZxx8sm4/8478MKTj6DgRXjvyafh+JOX4elnn8VW8+Zhx+22w7e/8y12oX7sk5/gMVzz85+jUC7h5NNOQ3f3HIR+iDWPP4ybf3YlLCuCH4TQtAwOOfZYLtD10N13wKCN7FEINzSw32FH4YDDjkKkA7+7+Wa89NjDmDtvKyw55CDM22l7vP3yq1hz/4PYvOVtLNp9TxTdAjY8+xwymQy0jjZ0dnRj4/o3sN1OO3M+auB7QBigXCpi6/kL4GQz6KUcVdNANpdjsOzks7QxH3q8HZ/yVWltGqbKN00cq0EUAZwfPBKwWorBKq00iQKQT2JRYKorIGB1qs+Q9E8UEAVmqgICVmfqzMq4RAFRYMorIGB1yk+RdHCKKzAZYLXqDBwhWE3iAxiyUqEsQxX+oYxXcqxSRmVE4NQPeUu3FQAwdYS+D0rMdMMAJh2vacqBSG7ESBXfIuchteuWXeiODb/cAx8WMoYBN97urUURXLcMxzL4vUqxAssO4boBDCMLRD67bAnwhREY4hGcc5wcenvfhJPJIvKo3yboS2SxWAB1TA88FMse/MBH5JURWnkUejbB8IpwdRvZzg74m7fALZbhdLQhtG12ROoVF2Z+DhZutw08LcCrr26A3vMOciFQtgwE2TZ05NrRlnM4+mDza+sZJpc0DQvmLuDs1L7eHnabhqH3/7f3Jk6yJdWZ54k9l/fyvQIKqZCECaEFimERzcC0GhCoQYAEVMH8jaJYmrYeRBtMI6Al1DNYSyMQYm3JJBMSyKoKqHpLZsYeY9/xeyJOePq9cWPLG8uXEBaREff6df/cIyveLz7/jpy0T2XUvZTm6FpGIJ2tjrzqqV+WwXAkD37xWO7d7cjPf/ELhdJ37tyTZqMp/avH0u1ey+T0jjpkx72BPHj4kpyOeiL1ocY2NGttGbY6MgZkHVxLC9OnW+zrMpi0pHF2RyH6pH8pMrmW9qQp15OmjJotOZGxNEZdGTYnMhnWdZxn45G0Gk25HI2lWavLCfohE2l2OuqQxTx2Om0F5e1m+L3eOtE1gLzfQaMmLalLu9EUadSk0Wrp+gkZwAGsIszXHKuyElilY3XH/wSye1RgTgGCVS4IKkAFqEA1ChCsVqM7r0oFqAAVwD94gw2IP1SACqykwL6CVQC4Rr0ujVpdK87DZYg/B/gdP+N6TRqgmu2mNAdj6dUmCjGbo4k0zk5ldI3cz5GCPM3MnOAW/pwgLxPA7cFgIOetsfSGdRl1expBIE0AwqYMRn2ZjIdSm3Sk1x9Iuz0UWGeHfRBVkeFooMWQrDBXTeoyHI6k0arLw6vHcnF+V2qXPRlMRtJv1qTX64v0e1rcCG7X/tVDGU6aMhleiwyu5HrSkkm/qzASrlwMpj8c4xd16tYabel3h6rFyZ2OTK56cl6vSVfGMu50pD6oSbffk0lT5GwCR+dE6mctZZ6X/bGcnrSkVhvIAPBQAhSuTQBAgy4T/F5raHGzdqMhk/pEBgDX45ogqbZtrs7TE+kNR3IybsqwXZNG71pq7YZ0uwPpNBoyBuBGwbJJTRpAs+OJjMYTOTm/kP4QGg5lAm07Dan1JppN22i39FjVtCXSGjWlXxsLMPFoOJZhoy7NsUirXtNCWwKo2mgIiqYpYK3V5OTkTM5Pz7Q4VKfR0vkethty3uroXI8bdY0L8GAVUBVwFf0FwMdtUcaqL16FKIB+j8WrVvrDxJOoQEUKEKxWJDwvSwWowNErQLB69EuAAlABKlCVAgSrVSnP6x6KApWCVWzjzxyiXk+/9R/Px1EAYFyWsVpHtfUmKqnXA3DMimEhHqAlIpeToZxJQ7rthtQmIo3BRIa1iQJWwElAs2mGJuAdXK2o0j4YSbfRklr/gUxqbalpUfex9CdDGQ1Qu6quj2vdutRaTRmPHmn4awNAcTLSHFHEDSB3E/dwwDabLRlOxtIZjeUa7TRFJqOxNPpouy6DUU+6g5H0kM867stVfyC1YVeBarcG/CeaB6v9HYu0AQjHIx0oAOOZNFXPbhPZsTWpKXhtAK1KG17VpsiwPpYWDKQjkX6jJs3BRAYdANaBtIMk4InYRZ9tkxeZNER6o4k0Ww2Z9DNnLyraA5ICRAvanEirVpOrhshgMpGzUVMm7ZrUe0MZ1gG+69IYThR8hg/ONXXxNmoTqTfrctkbS7MFWB4AuAzAqXGNhh47HAylA50xP8OGDDtgsENpNevSFZG21KUuiIKoyUm9rWuidXIiUm/JxcWFDAYjuXfnrozbDWlP6tLqdKTXDKAdBc4A4BuAq42ZY3UZsIp1g+JVw8FAXcRX15eC4lWDPsHqofyt5DiOQwGC1eOYZ46SClCB3VOAYHX35oQ9ogJU4EgUIFg9konmMLemAPI8P/2p5+Tvf/QDefjgJXUQAmUNRyPpAhBdPZbLxw/l+vFD6XV7Muz1NBcTrs7JaCTjySirkg6YGLZ243UDosisPDk7l7PTO5qH2cE27SxjNR4UYKmd54HqLFcVhayKbz6vNW4PbU63deOxA6sesFokgB3rixfN3IsByvo2w3HYbJ96Prhh89pEW9AUgG446Aucj4NhX8aDgcJZvA51zKQfm/UXWfdX/7CKlnELTmD/o68suvDWVu58w9N1AcCOrNRGS9rtjgLUdvtEWu22NBpNabWyHNVsu78vVgVwjFgDAHCF61hrjTBuLOnxCPA0rHfc203XSwZWB30UsOrKdfdKwSoep4tXzdaxXqtuXw5k91n/ao2W1JsNfe+gIBgg8cX9+3L37oVGHkB+nPtbv/O0fOL//KTGHmicAlzM2fvplqaAl6ECB6EAwepBTCMHQQWowB4qsPpn1T0cLLtMBagAFdglBQhWd2k22Jd9VODQwWoMlzYBVuF8Nfi6TbA6HPZlNOhPAd6qYHWdD6qIGQBYhXs085JOl/kisLotsBdDZQ/Qka9bb7QU3rdaJ9I+CWC13WpLo9WUVrOlsRGWo2pgFYWr8Hyz0ZgDq4CeAPAerMZwlWB1H//ysc9UIK0AwSpXBhWgAlSgGgXW+bxaTY95VSpABajAgShAsHogE8lhVKbAUYNVdVyieFJwmmqWaHabc7Dq61mBK+S2uuNiB+oyjlVMukG6qWM1c6sqVB0OZAQHKwpsYW++XldR7vR+2wsHfk0DuhNEN0QXLIq5rgSs1oJjFaC01epI++RU2u22tFsnGWxtBajaDAWqmgpZs+3/2WNzVFvcBIaMaTfH6u6B1ab81u+8kY7Vbb8Z2P5RKECwehTTzEFSASqwgwoQrO7gpLBLVIAKHIcCBKvHMc8c5fYUALT79J98Sv7XgUYBpByriiazPewGUMtEAUwjAhRsZtv+M+iq8A0xCIoew+t2HWvbfp++Np5MYxRGKKClEHWgMQDYPg7oPULBpmwLehwDULZ23zofVGuC/81+RvpwnRa3s5anrlUtONWQJtypbbhVT6WdxQEobIVjtZE5VjPnqoFVPA+oiuM0szeLAwhzi1uIAkiBVcRihLnzUQBFxavKRwHAaYsIjfwogKb89u+8UZ5lFMB2FhdbPSoFCFaParo5WCpABXZIgd37dLlD4rArVIAKUIFtKkCwuk112fYxKKBg9VPPyf/64fezjNWxNFAs6AAyVn3eqs1lDCdXA6shR9a7Vadg1YWO+tctjxWEbuY6BVjFzfI6A1gd9vsCx6oWRIJzFbmemmc7g7UeDmsWaNFizYpSbWI9B3Ts81bzQ1YX9GoT3QmYNxu8Xg9ANNvO34RTFTEAHdxCtm+z2ZZGPYBVHwMA52pwsIYMVoBVvWWNQ3oUp4rBKuZV19DWwSoyVu/cyFjF4Gu1hvzWG56WZz/5CWasbmxVsaFjVYBg9VhnnuOmAlSgagUIVqueAV6fClCBo1WAYPVop54DX1MBK24Tg1UUn2oeIFi1gj4GJBc5VpORAIgDUFfqPFj1bWq7cLHq/GQRAlnUgBb3mgTPZ1wQK8BTgNSBOlUHyFYFZEXhquFQJoCvoSbW1A3rl8B2P4xqiaTp5dSTq/kAxd7V7fbp5htAIWgd2/wDHEXBquBaPdEiVihK1Wq1pFHH1v+mOlIVsGb5qgG2hnNDQal6Rm1DMSidA1e0yuIbFK7mgNVetyvj0SCEtML5KllRLFeEbVHxKjhWUbzq5CyA1Xv3n5A7d+/qmJB9a8WrPFhd888DT6cCR6sAwerRTj0HTgWoQMUK3PbnxoqHy8tTASpABXZHAYLV3ZkL9mS/FDgmsDpzHc4cn9sGqzFsNcdqWbA6HMCxioxVgFVEAoxkojQzDVa3t/rMkTr/cTf97PZ6MQeRs6r38XP6ewMZqy1pNpqardrMYgBC8ap2AKsAqHXA0+BQhcPVClp5sBoKV4Ut++Cik4IoAHxBkYoCCGC1r/m4GwOrTzwhd+6kwer5+fntTAKvQgUOVAGC1QOdWA6LClCBnVeAYHXnp4gdpAJU4FAVIFg91JnluLapgM/mBBD67Kc/Iz/6/nfl0aMHMhmOpFGbjwK4evxQri4fSf+6K8N+T12bo+FIHXzjCe7HMslcmaEYVHDnAUhh6/XJ2amcnZ7JyempdNqhiJBt0zcnqa/sbufavW51z7upqdDlVcK1mG2Nr9VC6SWfszrdnq/20fmCVdMM1WlxKitsNStqFZyLYUO8taUOVTxv0PNGcasQG2AO1rmCV6rdWJCxqlvN4VJFAavMtTqGc3WE4lUWPTBldNtcIgvanoTt9/kpAOF8/wl50bFLjSZxcZvzzHXaaMGdGhyrLY0DgGO1Lc0WtvzXFbzWs6JVgKoaH1BvTTNW1c0KxypuWrjM5eGqaxVrw+WtDoYyHA2l3+9Lv9eV7vW1XF9fSb/f0zk1xypiFHQ9TtdsluWaOWTrtUbId0WBLTyHfjZb0jk5lbM7cKzek4v79+Xu+V0d0xhNNZry2294Wp75xCfEwKp9cbKUrDyYClABvD/5b3uuAypABahABQrwj28FovOSVIAKUAEoQLDKdUAFllfAoAvu4YT8zHOflh9+/7tymYHVugOr11eP5TIBVsfDkYIlODABVQP4w3MGEefB6ulpgKvYlm1gFddXV+AEoC58nErdF4PVcK7dfMGhmmaB3gSr4W9H2NJfpmjVzG1q45wHrQZWs79Jc9mr0yJX2VbwOahqkDbL6QRA1YzVDKoiDmA86E2LJU1Brva/yo+fGVjVAafXX4wmXPTs8gs25wxcw7erSQDIT8XWfoDVdkearQisNusBngJcKlyd5a02MrBq6xNrydbnOIPwqeJV+kUDwOpwqEC817vOBauSgVVzwgL+o8+1Orb01yUPrLZPTuT87kXIWL33hFzAsdpuZ2C1lYHVZ6dgFX1KZQxvTHw2RAUOVAGC1QOdWA6LClCBnVegyk+2Oy8OO0gFqAAV2KYCBKvbVJdtH6oCMViFYxVg9fHDl9WxuipYDaB1Hqy2Wh3pnJ4IwOrpyekcWIW+ZcHqHDD17tU6wertr9M0WC3yeW0arPproe1gAg0QvdFszYFVn7GKIlUBrAbHar3hQGu9qU7WVcEqoGt/0JdeN4DVbvdaer3unGN1E2D13r0n5K4Dq/VGS377jU/LM88+K6dnZ6oBwertvyt4xcNQgGD1MOaRo6ACVGD/FCBY3b85Y4+pABU4EAUIVg9kIjmMW1XAg1UAGIDVH3zv726AVUChq8tLuXz84EYUQMqxmgdWEQXQ6XTk7Oxc2q1QnR2OwbKOVYOq3s06dakSrN7q2gkXm4HVVT4EGwhdteN55+uayApS6bZ/xAB0TkLWauaUtrWHQlYaBdD0jtUAXJNgFa5ixAFkxauscJUWHdMYh1HmWO2rY/X6altg9Z4EsHpn6lgFWP2dp98kHwdYPT0NmbDOBb6qzjyPChyjAgSrxzjrHDMVoAK7oMAqnyl3od/sAxWgAlRg7xUgWN37KeQAKlDAg1U8NrD68MFL04zV0Xgk3W5PrhAF8Gh9sIqq5nEUAIZeJmN1ZbAaxQsoEsysk7atfpeiADQGICtYNctY3e0ogF36EJwCq8ghbbc70u6cSj0D+oD6oWgVwGqA/FbQqgisWnSGh6lpsNqV66urLTlW02D1DU//bwpWT05PCFYr+JvKSx6OAgSrhzOXHAkVoAL7pcAufabcL+XYWypABajAmgoQrK4pIE8/SgU8WIUAn/vMZ+V7f/dtefjySyKjsUYBzINVFK96OFe8ahnHqkUBEKwGsJsqXgXAWwRWfWGtAIir/Pi5nmN1W286gFXNRVVw2pZWB8Wr4FhdDFa1WFWjlR8FkGUH52WsIl91W1EADRTh6nSyjNV5sDqSieD1Nz79ZvnYs88IvsCgY3VbK4ztHoMCBKvHMMscIxWgAruoQJWfbHdRD/aJClABKnBrChCs3prUvNABKmCAFWD1u98BWP2FglVUQx+O4FjtBsfq44dy/fih9K67Muz3dOvzKsWrTk/PpLNC8SrvWLU4ACvMUyuKAjggx+quglUrXnWbdbSLogACIG1Is4Xt/x6sIoKi7Vyr5lgNbtVNgFUtXjUcTDNWr6+vpN/vrZ2xWgqsvunN8rFnntHIjTi3+AD/dHFIVGBrChCsbk1aNkwFqAAVKFSAYJULhApQASpQkQIEqxUJz8sehAIGVv/TZz8nf/e33xKLAmhOweq1XF0+1nzVq8ePpHd9PQWro+FIJlqsChmTE5moow+/TxS84gcQFDDr5PRUtyh7sAqYZcf4PMg4RxXH5IFVPbY2nhYtMseib8OuYRNWPgogFOHSsWlBLuc2xXNZrIC2p8fgOT3opit1WtBr9jryOvUc6AZQrY5VVJbvB+fqYCCDQV/Gg746IUNkwaww2E44ViGC+4nh6rpZqnlvsnJgtSUonIZsVY0D6ASwisJWcLRiy78CVYsBQNZqPUQDNDPQWq8H4Oqhdq5jdTQUvCf6/ZCxiuJVBlbHw4HOXfipB0fptABbPaxvu9XCNfXajbrU0L8W+n8iZ3fvysVFcKze0YzVlqDVRrMtT7/5rfLRj39sClYP4g8UB0EFKlCAYLUC0XlJKkAFqAD+3UAVqAAVoAJUoBoFCFar0Z1XPQwFDGj+5//0efn2//dX8vjxQxkO+tKqNRTkdbtXcnl5KdeXj+T68aVcX1/KsN8XFKkCYJoA+AGmKlgF/Atg1YNSbK9GQR0UsAJYRfGqVqulUCuGnv53K06lKArQaQqiwseuUsWrIseqQVWcvzhjNYDMAFbtFn6XCYoDoYQTxj0PUrVzGQC18/CUZbnWJMDR6S2DqiPcjwBWBwrnRkOA1YGMRwMZDYZz2lr/51fh5j+O2pZyjDTvZ52rrupyLQVWEQXQ7ug2+QBWTwUFq+BkncJUg6rZfb0ZslfNwapwsxaKrNn8AX6rYzsrWDXNWJ2MdZ56vZ70ul3NV8X7Z9Dv6ntqtvZisIr4gobUajO4imuij7gJHLittr6Hzu5cKFi9uHdfzu/ckWa7pYAWxave8tbflY989I8JVg/jTzNHUaECBKsVis9LUwEqcNQKrPOZ8qiF4+CpABWgAusqQLC6roI8/5gVMAD6Xz7/n+VvAFYfPZgHq71ruXocHKvrgtXT8zM5PTmVdhYFsCpYnYOqCpXCDHq36tSxiu++b9goAxCdwtXxRMYOhM6KWZljdR6Emhv3RlZqBkszK+scPDWwGq45g88G7AzUAawCqAKsmmt1pGB1kIHr2Wr1kLjKNVwrgK4A0PlENh/WhvnMPzWrP3bjmPmM1Za0siiAVifkrMLZCbA6LVZljlW4VTO4amC1obBz5li1ucpzrI4cWEWERs/Aau9a53IrYLXTVvXhwn3L294uH/mjP5Z2p61fRPCHClCB1RQgWF1NN55FBagAFVhXAYLVdRXk+VSAClCBFRUgWF1ROJ5GBTLXJmDUF/7L/yV//T+/qWAVEK9ZqwfHagZWrxEH8PjxQsdqcHgGEGlw0xyrCladY3WakRoRtEVRAAZRzbFaDFbrUos2FinO0237adeq9V8QcWCxBnY8nIoGYd35HrJq887FqhjXOVTjqAA4YOH0DQ7IQQZU+xoFgFiAURYPMBkhMiAs2zyoujpshYsy7y2xAIAWvFzIVXUgOddc+Mn65omaCgFX8zRjtSnNdkdabcD8jhZ/ajTa0nJgVXNV4VBNgtVm5iSFOznM4Q2X6ig4tzXGAS7uwVChOMAqogC63Ut1rAKWrwpWQxRAW4tSmWP13v0n5Oz8XJoOrL7t7e+QD33kI9JuE6zyjzsVWEcBgtV11OO5VIAKUIHVFVj48W/1pnkmFaACVIAKFClAsMr1QQVWU8BAD2DUf/3TL8r//Ob/I48evnwTrF4+lilYvSqOArAMUA/45sBq5Fg1AGsw1Ubit/2nHs/B1TqA2iwqoJ5FBugxSceq+VUDoJw5VGfwLIC0tGMV0HSsyZapLNXwnMHPlLt1Dupm+a0hBgCQLstYHfRl2A9gdTgayFgrzo8RJ6sRBOHa8bxbhucq6yHtcAzzkrqWXWMiRY7VieQ7J3Heqh+gVWOAVN9CBlbr9Zrolv5WK4DVLJ8UrtVmo6m/mztVs0zd9n8tetUIMRXYno97i0MoC1Y1CqDXk+711TQKYKNg9V7IWD2/cy6N9syx+u/+93fJB/7wDzUKIH4/rbIieA4VOFYFCFaPdeY5bipABapWYNXPhVX3m9enAlSACuy9AgSrez+FHEBFChjUxP3//aUvy//7P76RA1ZnGatXClZ7uRmrHkbGjtUTiwIA4IJLUK2mAGQ1qWWQMHarhuJUcCHWZpmqgarOZa4CsOGYAFVBWkMAfuxW9VIrPEX2KQDq1GE6c9zG2akewuo5gZ7O3IyhulVWwGo+PqAItKLdaU4nwCqgKgpXwa2qrtWBOlnHo7GA586uGwDr5n+g4axVA7l51ynOSc3/iIw5X/UDNNC2LgPXKVsrCktbyEoNGavNLA4AxZ9ayFhtNHX9hQzTehQBgHzVUMAqFJAKN4XpWaGxEAUQclanQDwrPDYejkLGqgOr/d61ZuduwrF6fveeXFxcyEUCrL7zXb8nf/DBD6hjlWB18+8Ktng8ChCsHs9cc6RUgArslgKrfi7crVGwN1SAClCBPVSAYHUPJ41d3gkFDKwCEH31K38m/+Mbfy6PHr6kUK8pIQqg1+vKpTpWZxmrg145sBr4JwrzNEPxKo0CCBmrVrxq6ljNAavaBqBqVrzK2sS9jxKYxgK4Ilf+2Fhw7yqNXav5DlYrVIU4gJvO1LhN2z5ujs/p7xnEDbA1K4KkjlWAulC8SsFqv6eOVbhV8ZzlsIbzEkBVi2mlfwL8zP+46qMbbrawOrwt+oC8FvxLVK9SkK7rLWzvBzzVXNV2R9qIAzjpSBNRAFacSjNVM8OMDmQAACAASURBVLCaPadO1uxcg6oA9eZgTkUB+OcsCsDAKoq9IQpgO2D1jjRQvEpEc2Pf9e/fLb///vfRsboTf13ZiX1WgGB1n2ePfacCVGCfFSBY3efZY9+pABXYawUIVvd6+tj5ChXwYPXrX/2afOPPvz4Fqw2tej9RsHrlowAAigrAKrJCDVQaODOwenrnfGWw6h2qBkzz4gJi4JqSON6uH8PUMIbUVn+A0PwIgNDuotdn2a4K7Mz5iPvhSPM4B+pa7ckA2ZwArYgCQIZnFrKq19H/e+i5uY+jIUIhKFfLnLh5S7UQkKYAcNbQWmA1g6hxnwysAqo2myheBcfqid5b0TSD+r6AVQCqcLDC6QrXqsUAZI7VLBqiKGNVnaxZxmoVYPXf/9575D3v+32C1Qr/pvLSh6EAwephzCNHQQWowP4psLlPsvs3dvaYClABKlCpAgSrlcrPi++5AgBFAJFf/bP/Jt/471+XRw9e1q3o9VpTt7X3u8GxenX5UK4uL6WbRQGE7dBhe3rYSh9uCvuwtT0DgAa6Tk/O5eTsVM7OznSrMqAX4BWwINyosQNzDprCneq2/htYRb/tOA9bPVidZPvUPcS74SzVglRuS39WfMscpkUOVlzXO17t9+k1srbtedyPJwE+T8+FljhOi1eNFKJq4SpkrAKwZmB1PA7byf2588tvO5Xga5bTkFrroQJY7rugVl9U2Sr/I3Q92+6fanyc9cnyT/2aqNfqUkeWqkYBtAURAFhz7U5H4wFs7Rk8NZA6K2QVwOpcFECWxWtzNOdSHWVfJmTzhC8eev2uXF9dS697LX11HvsogJmz1opt1erIcgXEbUzd2daHGrJim005OTmTO3fvyt2L+yEKAMWr2g0ZTSbS6pzK7737PfKe975Ps2U1vsAVkNvzP1PsPhW4VQUIVm9Vbl6MClABKjBVgGCVi4EKUAEqUJECBKsVCc/LHoQCBlb/+9e/Kn/+ta/Kwwcvy6A/kCZySuFY7V5nYPXRTbCK7M/xSI+bblNXByYSMGdADZDHg9VO50S3WwOoKhDDfQSBYmAKx+pcUaoMtN6MA6iH6IBsdkJRq5vA0eCk5WYasPSQ1IPMKWTNxueLdPlzZ9AzlHRS4BzB0EkGVmfgFvqFyvIGVuFUHfYz1+oAADu87oth3dYCTMYOmL4aMJAPTydrfEKuFwBd65MH5rOcXbhNm9JsNaXVPlGgikgAXXfqSA1Q3wPV6eMWslfhdp2B1QBvMZcjXduzPFx8uRBuCt8zKN7vdaXX7Uq3dy3d6670ez39EsLr6KMrQoZwQ+q1UDBLYy/qtSncTYLVi3tyfueuRgHgS4zOyYn8h/f8vvyH97xXx0ewelvvDl7nEBUgWD3EWeWYqAAV2AcF1vjYuA/DYx+pABWgArurAMHq7s4Ne7b7Cpir7S+/8efy9T/7ijx4+SXp9/rSVDQZogAuHwOqwrV6KciMHHa7AQIC+E0AlcJ29lkRqOAAtR9ArJPOmbTPztSxiqrloXhQcwpWPUOLC1iFKlRZESvnXPUu1mnhoux1BbZ2zhSyZrDTbW1Pb/kPMBQuUgOtc0WqsufR7ByQteJVzv16E6rGMQEyBaaAqyiKFDJWhzIY9ELxqsFQwdwI7uCxOV316tECCwWd8n6KPqwWpahW9SG3MCoA7miZzBdpUvgeoGQd+aqt4FhFDECrA7Aa1l2jkYHVbLu/bv9HwSr83mqFjNVpFEDI97XIhonOQQDgGs2A+2FwrCIPdzgcaTaugtXra+nCsYp5dI7VmxEWcKqGomsBrsJxG9yruJcs1uD01DtW78v5OTJWm+pYPTk9k/f8/vvk//i9d4f3Vvalxe7/BWIPqcDuKUCwuntzwh5RASpwHApU9ZnzONTlKKkAFaACBQoQrHJ5UIHVFTCw+s1vflO+8t++LC///GeaodpUl95E+n2A1cvgWn38SK6vr2XUvVLIN0Rl9FEWA6BFmLIt0RoNgPRP4DpAooZmq3ZOA1jF1mx11TXqGTM1RynKxIePVFP4BD9kBlb1ufBiKFKUFSqCZzIw1CwawDlWBc9pXmg4VwEiwGcIKNV77WsiCsAcqz4mYArY9HgPVjNnqoOtAcbOw1dcMUtMmF3TxQCgyJHC1UFfBv2+Zq3id2R3BsdqFgVgUQIGjfV+9SJTxUR2wcfcFXNU4fotKLeVdBpP+4lzZzGw6pudrhl1ezalBbDayeIA1LkaYgCmUQC+YJXCVYDMZla8KuVYDWt9LgYATmMtOhYgK7b8w6EKp3cPYPUaUQB9LV4lLtrAIjJCn7FuEQUQCm9NoSrAKgBpqyGtZkffQ+d378q9+/c1DuD87FzqraaMROT0/I687/3/Ud75rncpWF03v3b1vyg8kwrsvwIEq/s/hxwBFaAC+6kAwep+zht7TQWowAEoQLB6AJPIIVSmgEUB/PVf/7V8+Uv/VX7xsxc1V7WpjreJQqLLywBW4Vy9vrpSx+pQt0ADAoYoAMtYNfCo7tWaegrVRQgodHJ6LmfnAKsh6xLA1SCqF8Cqu5vjVI+pR8A1g1CpjNUbMQIBrU6hrXeR4umbhasCGNYxZDEHKfAaGG1xoSr/et7xtsVfgR2KVGUZq6GAFW6IAkDxqnEA2VMo7GHq4o+iqztWi4HtLHghtYzXgL2JCIc5sBoVsPLb69WF2m5JuwW3alsLV8GxqtmrcKVmjtRZzmooVqVu1mb2OHOMWo4roHaYK6z94FpFRAOgKuZF3xPDobq88R7qdq/mwWoGoA16zjKCLVs1uGND1mpd4bAegyJcrba+h+5cBLB6cXFPTs/O1JkLEzOA63/84B/K29/+7whWK/trygsfigIEq4cykxwHFaAC+6bA4k+z+zYi9pcKUAEqsCcKEKzuyUSxmzumwMxNCXjz7W9/W774xS/Iz158QaFQAyBzIlp45+ryKsBVdaxeSe+6q0AJW9YDlLTiVWgTOZTB1QeoCichHHgnJydymoFVZF0CbilYhUk1y1idVqHPIOgNaJq5EoMBNbj7vLNVs1XVmRqsjOHDWTjGA9xFYHUKWpEUm8G0cE4GWhfAVHPEpqCrgVwPWQ2sGqjDdnLA1BlY7SuwU/CKTNvs52b2afHH0cIaVIWnTqTo3KKFXeycXARdl/t47cEq4GizBaDakWYbGattzVhF7qrlqQJcxmBV81UVsOK1ADyD1RlQdZYlbA5VBasaDzCSAeZtNHOsdq8BVrv6HtIvIDJHsWXBziIBIrAK12otwF1AVowDfT49O5W7FxfBsXrvnpydnul7aFyryd27F/KHH/qwvO1tb8vOM3/2chru2B8pdocKVKIAwWolsvOiVIAKUIFpjQRKQQWoABWgAresAMHqLQvOyx2IArOsTgCe73znO/Knf/oFefGF59VlNw9W4Vi9lMePH2sUALY4wz2Jbc9h+z8K9wS4Khlkxev2U6835eT0RM7PzhQOAbKiYrs5Vqfb/wP+zLb1B0iqv7toAAOkHqLFmaw+X9LDWT9xsyJTwXF607U6c6LGrxUdO4O22fnwlzoQC7aGXNo8sBq2k2dgNYsCGKNIGGIXsu3mdu7NhXizSNdmFquW4Vq9qdyogHzoVwoHBhty1rewbhS2Z25PjQJAvirAauZaVbBqQNWcqZl7Fc9b4aoZWIWm4RoWxWDzYEDVilcN4DTWKIC+9LpXct3NogB6XRmN4DPOAL+tZwWoWUwFYjHwxYA+l+WrZmPBewVfRJycnsrdexdy/949BavIXK03Q4TA3Yt78uEPf0Te8pa3OLCK9+C21sTqy4FnUoFdV4BgdddniP2jAlTgUBUo9fnvUAfPcVEBKkAFqlSAYLVK9Xnt/VUAoCzkqALM/P3f/7189rOfkRdffFHhqQIfzVjty+XVlVw+fiyPkbN6dS397nXIVx2icNUwZJTCSZkVsZqCyqy4ENx3JycdOblzFiIBMscqHHmWfRrSVsOPL+4T0NksPzM4UbPfM4dqqohVOCY7O8tonV4gy1b1Banmt/pn7tQszzQfpM6iADStNXM1mrvVAGgcBzCWoYOtaAPbyrMt5kMAa7hVBzLsh/sRilmpOzi4ga3dcL+ZFVhYvGrBp9xQEizvJ/9kjTTIe3kiUtdw3QU/2To1F7Nuo0cMAPJTm80AVTOw2mkj2xfPz0cBhOMzl2oGW60AlLmibU2jUJQWrEIMQFbEKsQBhC8aLGMVRavwPsINWbmICpjKlDmuNVvV1nC9EeIuFKZmRbiQ+QpI3OxIu9XSrf8XWRTAvYt7cnJ2Kg24vWs1ecUrXiF//McflTe84Q1TsGrv7UUS8nUqQAXmFSBY5YqgAlSAClSjQIlPftV0jFelAlSAChy6AgSrhz7DHN82FbCM1R//+MfyJ3/yJ/LCCy/I1dXVdPt8r9dTOAS3Km5wriJ3VavUo9L5CLAvQCa4VUPe6swBamAK+ZZnd85DJMDJaci5zNx2GF8MVvGcd5taO/75m9XVXQGjrMCVbWH3W9JnBazAgrOiU4niVQqK8zJWE/mq6JtBWCOeMZTFMRMJRb7UB5pFDEwLIMGtOhzOg9URwGrIXrXzQtzA5sjqIjTqM2r9egxQddHZeSs4G0Pi5Zm3M+dc/V7AwXgP5OsNXVuasdqGa/VEOu22Zvu2tGBVexoBAKhqmaoWEWD3Wkgqi5vQdTAZyzCDqTOwmmWtwk08CIXHwnumq7EZuAccB3yd+1GgahAVjzOwahEXVsRKC2qFKAMUfru4uJD7mrF6oV9SmDv7Va96lTz77LPy+te/ftrnbf7dYNtU4JAVIFg95Nnl2KgAFdhlBQhWd3l22DcqQAUOWgGC1YOeXg5uywoAEME5+tOf/lQ+9alP6T3gqYFIOFYBWvHco0eP9B7gCA5KrVSfZaoqYDWw6mCkB6t3z84VBp2eZhmrVvU8UYToJli1aIB5R2sKrsbw1X73UmoUAP7vslND4a3FsQC6JVwjaLNjPWRFJaHJWGqqBcBtFAWQOVsDE52BW++ANLAaMlYDwFawmrkk7Vx/v+4yWWbD+Hxu6iKwunrPoHHuTzBcT38sVxfb6GsKVkORKgWrnXmw2qyvBlbhSh2pu3jesWq/y2Asg+FA3x/dbleur671vo951MzhDEBn2/+901rQb9wQCQC4qkA1gN0mHKsRWL13755+SYH3LtbRq1/9avnEJz4hr3vd66awdXXleSYVOG4FCFaPe/45eipABapTgGC1Ou15ZSpABY5cAYLVI18AHP5aCphj9fnnn5fnnntO4FyNwao5VgFWAVmvrwNYxQ0wVSvVYyu7ZBmrDqyGzMiagqELZKwaWG23dRuzFq5yYNXyVC0iYJqlmooIMFfqgnsTyIDgtOhTBlLjIlNWTCpVfGrqYNWkhBk0xTWmEFXdu8Gh6B2rBkJT+a4GTW07eYCrPQWrw0EAq9YvD1RvFrBabTksA1bn9QyxCXk/cGLm/mQgPvl6HN8QHWTjnoO86vYM7k9kpbY6WQyAulXb0kEhqyYyVgNYRT6pFa+a3rfgaEVcQNiGbxmoMwiOKADMR3BpI54BjxWuZgDcO1YBVjXWAe8PM/ZakbXpuoVfO7wXAFNDRiz6ZmA1AOLz8/OpY9XAKvqIvr3mNa9RsPprv/Zr2m/GAKz2PuBZVCD77xH/bc+lQAWoABWoQAH+8a1AdF6SClABKpABhg2lDFJPKnA8CsTg5ec//7mC1X/8x39UsJr941KhUOxYvbru6dbmkPsJB1+Aft6BqcB1PJluS1YwdHaiOZGAq8iM1KrnAKuTiTRdGEBcjKpWF0H85A0Im4GpANPcDfmq7rl8sDcRQVEh9DURBZAEqxoPkI01iwqIQam+DshcAFbnM12h1cwJOY0CsEgAuFUH/RtgdVNQFf1cBazu2rtlVtAM0LQVHKvqVrXiVZ0QEYCMVYBTg6v1kLGqsQCNZshhzfJNrc1pxipgKta+y1gFUIWbtT8KOas9uFVxuw6OVQWrQ0RmBLe1/iBHNYsZCOs3QFS7GejV/NdGQ8HqnTt3BEAVN0QBIF7DogBe+9rXyic/+Ul56qmn9BoEq7u2OtmffVKAjtV9mi32lQpQgUNSgGD1kGaTY6ECVGCvFKBjda+mi53dEQVi8PLw4UP59Kc/LT/60Y90y7+yn3pdoRAAkY8CCI5Vc1HCrXcTrBpoNfADMHR6fpI5Vk8VFBm8wrUaUfEqA7sKtvC6bpV2RaycgzXU7/GvmXMxS+p0WZxeftUggp8+UzUGoyFnE3EBY6nBfuhgskFOdTFq/mn4vieGs75Ne93cqr4Y0iArXDUY9jN3cIgCgDPYzvP321xWBuo2fY35SIGbrReB48lkFg1hZ87AKgo+IQqgrfARa01vJ53gBG23MogaHKsGLwFUa+pWvQlWbT3j3ruHMSf2e38UsnEtl9iD1ckwRE/oNwTZe0u3/GfFp+CMTYLVen0aaeDB6t27d3Vs1sZv/uZvasbqk08+OV0fi/Td9HyyPSpwKAoQrB7KTHIcVIAK7JsCBKv7NmPsLxWgAgejAMHqwUwlB3LLCvjt1IBAn/3sZ+W73/2uPHjwQIEgQA/AkYFVwFe4V3GbgVUr3hNcnB5AGbwF4IF78PT8TM5Oz+T0zIHVWl0hpBWvit2qkCTAVVRKT+es1nW3eYCpuA8c1blW83RFUfooA9WPIXaVzm/9D1mqOt4YoEbANXa0KpT1GatZnAJcj8EJPNQIgABXAVYDsNNrZdfT4lXIid3Qz+rlp1bvgF4zD3pn+uS1DtVjcOgdq81GS1qdDKh2OlPAqm7V1nwEQD1zrCp0bbr81cxRinb9urZM1TBf5jQeykAjAoYhX/X6Wm+ArJi7yTCLS4Dz2n0JoK5VOFZ1/SZcq/WGtNot7b8Hq3hsYBX9fuMb3yjPPPOMulkJVFdfkzyTCmT/zeG/7bkUqAAVoAIVKMA/vhWIzktSASpABTI4sTm6QEmpwBEpYKDQnKmf//zn5Vvf+pa89NJLU7BqoGjOsXp5JQPAv8ypao7LPLAKSbX4zumZnJ2d6r05VsP2fhBOV+E9B6B66DoFrgvzVQHg0pOqYHJawMoXmQrAtJa95mMOpnEHWREqxB1oGSsrRIU2swJW+jziAvT14F7NLpgdr3/BNDIBWZ0j5HACrBpU7RtUBbDr6+vWxrTvVhBpo+sWgpX8sxoVkYq7UcR+J8ipzZsbqWVhCgUDy9zM0yPg+sSW+gYySpvSViB5olmrFgfQxPNwpGqBK9v+jyiA4FLFzR6bG9TAKuZphLlCnuo4y1jNwCqiAUbqLk6DVQBYXQQJx6p32lo8gPYFfYRjFfmwnY7ApYoIAMBTA6sYO760ePOb3yx/9Ed/RLC60fcBGztWBehYPdaZ57ipABWoWgGC1apngNenAlTgaBWgY/Vop54DX0MB71Y1cPilL31J/vIv/1JefvllddkB8uA1OPDgUn38+LHe8LjfB+izAj4BRNpW9nj7O8ARQCqqmKMAz9nZmcIgACwDSX4oBpoMnuLeIgXmslQzYurbmG6vdlEBeTIlM1Sd6zbPvZp3Hq4TF6vKK141Fx2QaWf6Ac5BX8xByOecL15l/Vpj+gtP3dbW/23017szveMTa8siACwOAPcenMYg1dajFrhCLICD9qa5uVX9erfnbK7s/YJ73CwqoOjLAIvFmOWuhgJW1he8dwys3r9/X8Eq3kP4wTjf9a53yfvf/34Fr/yhAlRgPQUIVtfTj2dTASpABVZVgGB1VeV4HhWgAlRgTQUIVtcUkKcfrQK2Vd/g39e//nX56le/qlEA2MJs1cUBh+BYBVTFPW4erGr2ZwYk7bGHjwZWAbYMrAIGebBqffHwaRmwmoJWcVt+ov32fIwfP1PX6Y1CXN7Nmv8YbaTcrfMRAjdzVw3SLQKr3hm8yRiAqt4AHu6v0weDq+uCVQ9aPVj1a2MaA+C+VDBwaiA8jgJIgVW0aRDVvgxIRQGgHwCoBlateBXeRwZW8b5673vfK+9+97v1/cUfKkAF1lOAYHU9/Xg2FaACVGBVBQhWV1WO51EBKkAF1lSAYHVNAXn60StgUPSv/uqv5Itf/KI6VpEPaS7RGKzCsYrnDPTFztWUYxUQCAAIblXc8Ni2XNsE5G31T0HT2NXqz40drHH7Bsrs3mBo/HseJPUgNoayeW5We95DOg9yvQMyz7Eag1UPo8uA1l3L3oz7vE7//LZ9zD/WFtaYd6sazDeAGjtW499t/dv6MfCd51q1efOOVXxBYWDVO2BtTXuHah5Y1cJvp6fqWAVYhSsV7yGDv3jtQx/6kLzjHe9QAGs/fn0c/R85CkAFllCAYHUJsXgoFaACVGCDChCsblBMNkUFqAAVWEYBgtVl1OKxVCCtAKDRD3/4Q/nc5z4nL774om73N7AEd6p3qxpYBTAyyGRwNgUjccUUWMVzcRRAbvEqty07D7TGsMp+txF7cFfGserHEsPUGKCmgGkKstpxuLc2423l2wKr+7T2V4GsBiZtCz2ApIery4JVD+/9+vZg1T+GYxXvFStchXvv7E6t22XAKoAqYgAAWAFTMU784LmPf/zj8qY3vUlhq12HYHWfVjz7uksKEKzu0mywL1SAChyTAgSrxzTbHCsVoAI7pQDB6k5NBzuzRwp48AK495Of/ESee+45+fGPf6xg1QANgJFlrOIeUQBw5eH5IrDqnaCAqOa8w3ZlcxIaHPIQtMiNmuf6S0GruM3U1Pi80jgKwFeCj0FsHjQtylT1bXgHaxmwalqn3MAe1m5i+e0jkPPb6bGmbL0ZWLXffZGqooxVvBaD+Hie4t89WMX7BGAVz9lxfo3isYeq1n+fteoBMRyqcKsaWIUz1d4LTz31lDz77LPyG7/xG3NZxJtYC2yDChyjAgSrxzjrHDMVoAK7oADB6i7MAvtABajAUSpAsHqU085Bb0CBeCv5Sy+9JJ/5zGfk+9//vsJTex3wFJDIu1Y9WIXDMnasGkyyNqyYEJx2gEQAQ1bAKgZOea7VPHjqsyqL2vKg1WBk3tb92K1aBqyWcbHiuqlMV9tmjvvYsWpFkXyWbZmt/6ssEd/uKq7RZa656WsZlLRcUnOsWhErW29FcNXHBKTAaipj1Z7Dtn9zrAKs4ncPVstEARjQ9dDXsokNrKJwFZ7DD457/etfL88884y85jWvmcq/7blbZp55LBXYNwUIVvdtxthfKkAFDkUBgtVDmUmOgwpQgb1TgGB176aMHd4RBQx6GuACTP385z8vf/M3f6MQFcAIgAb3gERWuOrRo0dzjtUYrHqoam0b7LKMVYBVAC9zrFrsQJ5bNQVV40zWFGD1MDWGTXlQNXax5mWwptyuvk2DqCmnanxtn1eLxwB0VgzJg9U4agFjKgNZy4C2VDtlzlt1OcfXW/Vato7zwKq5ow2oArAuyln1jlXvZC4DVs2tii8fLF/V+hiv77woAA9W8WUEXN5WuApg1QpXYUyIAPjoRz8qr371q3Uq9tFxvOoa4nlUYBsKEKxuQ1W2SQWoABVYrADB6mKNeAQVoAJUYCsKEKxuRVY2eksKVAFBDGgZlDNwBID3ta99TW9wrwLuAfyYi9LiAABYzZEHcGRg1btWfX4opEQ75iAEXAUssgJWHjbFADUFVP1z1naZ41JTmoKrqZzYVJGqMtv+Fx3joZ25VlMZq3HsQhmYektLuJLLeKDsgbptn7dMX4Oq+N2AKmCkQVbLZY2fM0hroNJv+7fHBk3xu8UA4AsIyyA2V7etHe9YtccpsGrXxj3eM/gSwopWIV/VvpRAu3gfvfvd75b3v//909xV/4WDf69veqLiv11V/C3b9JjYHhXI/lvCf9tzKVABKkAFKlCAf3wrEJ2XpAJUgApk/+idUAkqQAVuKuDhWwzivFvVHsON961vfUu+8IUvyAsvvKAuVfzYFnS4WBEJAMdqCqx6p2oMJ61SO0AR3HcWBwCglSpgVRa2LgKrvrJ7qniVgTMPOIucrP61RdAUbS86xsNoPIbWBKuL380erHpIGReushgAK1zlYwBs7cVZqwZbbe34OfIwNQareL94sIrHdkwKqlquKu7NIeuvjecAhm3r/5NPPqnvG/xuX3g88cQT8sEPflDe+c53ahu+z/h9GVfwso5hgtTF65RH7KcCdKzu57yx11SACuy/AgSr+z+HHAEVoAJ7qgAdq3s6cez22gqkXIspmJp6zrb4WycAYeBQff755+Vzn/uc/MM//IPCU4BBg1hw4AGsPnz4UF/DY3Os+oxQA1EeQhpEAiiyrc3mvDOYhL7E2/vjvNX4dzsnfj4vWiAWvQxETblV4zHGgDav3dRxBqS9Y9W2//s4AIsL8NEENp5tOlgXAbdtXbvoujFYNcBuzlNzR6ccqx6kYp3kgVW7vgerFgVgLm6bM8wT3g94j5hj1VzG1tcix6pBUYOs9kWEgVXA1Fe96lVTByuui7G+9rWvlY997GPyute9bq5wFfqc96VC/B7z7wmv+aJ5X/sPGBugAjuqAMHqjk4Mu0UFqMDBK0CwevBTzAFSASqwqwoQrO7qzLBfm1bAAFZ8b7DOXy/vWA/BPDTFuYBGAENf/vKX5Zvf/KY8ePBAYSsAjoEkxABYISsAJLxurjwDf+a89BDRACiAF8AqbgCrFgfgt3PHQCcFpDyE9RDVg1Z/nj8+1sk0iV221n8PMlMxAQZRcfyi1/OAqwfT0DMPrJp72F9z0+tsV9pbBPZs3rxj1YqkebBqMQAGXQ2mpopYecBpQDR2Yts6xzz5wlV473iw6t2qeesyjgIwsGrjwHsEDu9XvvKV0/cN+og+4bXf/d3flQ9/+MNycXGhgNhcpCnHt38PpOBqHlTNm4dF87Mr64j9oALLKkCwuqxiPJ4KUAEqsBkFCFY3oyNboQJUgAosrQDB6tKS8YQ9UKDIeVoEVvPOS4FWgzDmyDS4993vfle+9KUvyU9+5l/m4QAAIABJREFU8hMFRfgBALKCSngOsQCArHiM5+1c7+7zwNKgDoARgBBuBlgBwWJ4alPkAVHqcd5zHmTFj61tr0kMPA2qpkBoCp4WHe/bSB0XO1YtDsC7VX3Gap5jtSrQVYVj1b+FbQ1YDIC5VGO3ah5I9YWsYsBvXxKY5t6x6gErtv17xyreEwbB86CqB8IesKI/lhGLrf/379/XCACLz7D2AFv/4A/+QN7+9rfr8WjD3tOpLxtS7wl7LnXv34N578c9+FPKLlKBpRUgWF1aMp5ABagAFdiIAgSrG5GRjVABKkAFlleAYHV5zXhG9QrkwahlgaqHhN7FGDsaU3APsMiyGu11PPfiiy/KV77yFQFgffnllxWcAtzgHtAHTlUrYGUwyWCgh4QGET0IBNwyaASwarAozrWMIVAKCqViAopcqrFLL9Z6EQDNc5uWfT4FVb3uBurywKo5JA1e+1VsQK36lX07PYi315sL1WeqerDqi1P54lAGY+05H0uBkfj17Lf/2xcJmCu8L7xTFY/NrZpy1fo1mipeZW5Vi8x4xSteoe9TAFa0h7bx2tNPPy0f+MAH5KmnntIvJszJamPAsXEkRsqVGr+PPGRNPfbw+XZmm1ehArerAMHq7erNq1EBKkAFTAGCVa4FKkAFqEBFChCsViQ8L7uyAkXw1INSA3Fln4vBqgd5MdTD74BCgCrejYfnAYa+973vyV/8xV/Iv/7rv6o7FccC3OAHYAdA1W4+EsDDQeu330ptAAxwFa5VA6uAYH4btp2byonMg6cx8Mlzu8YTl3KupvQyoJkCqXa8d7PGbeQ5ZGN4twisxtew6yxyrC56PW9Bb8uRuugNVKa/cQyAwdRU0aoix6oH+/66NjfmPjW4jefNUWwFq+x9YA5uP74UTMVztmbNNYvfLcYAEQB3797VKAC8V9B/ex+++tWvlve+973y1re+VV8zsIpr2vs0doHnAdTU82gnD8Jaoa0y87Nojvk6FdhFBQhWd3FW2CcqQAWOQQGC1WOYZY6RClCBnVSAYHUnp4WdylHAwzU7ZN3nYmBnoC0F9jx8BaTBj937rNSXXnpJc1a/853vyAsvvKAuVb/V2CrXA65asR4AJtuy7p2YMQg0iAWAZGAVDjzAVqvUbtrEYDWGqrErz4BQCr76tlLTE89DCpLGz1mMgoeuse5F8xDrZE5Iy1n1cQAe6qUcyccEumysHoiaE9qgKn7HY+9WtaJQsWs15cK0OY2jGqxgGwBqHAFgUNyDyXgtWp/98wZ90WeLyABQRdEqGxeuhx9A1Te/+c3yjne8Qwta+exYA6weOOc5u/17JfXYj8E/Tn0Bwj/4VOCQFCBYPaTZ5FioABXYJwUIVvdptthXKkAFDkoBgtWDms6DHEzKoerhpw06BUhTr/lzYxi47Hb2uDCP5agCGAGo/u3f/q384Ac/kOeff163//st53gM8IdzzL2K83xRn5S702AkAA0chrgBJuHenHnxluwUHDJtUs5Ue876m+d8jd2YRa5f/5qPNyiCqnF7Xo9UVqttN08VsDKgF2es2hh2EayWdbui72WPjWG6j5ew9eQLVtl2f4On3rlqDmpzj3oIbpA7BVaxzuHstnWP90DKqYr24u34HqzaY/TRsocBVO0LB4Bh/GDu0W/EArzhDW/QXNVf+qVfmr5/MF5zqsbt54FV/3xZsGo6mWvV/8H2fxsO8g85B3U0ChCsHs1Uc6BUgArsmAIEqzs2IewOFaACx6MAwerxzPW+jjQFVlMQKQVJYwCbB1I9EPIwNgU282CngTtzoz58+FALWP3zP/+z/NM//ZP8y7/8i+A5K2hlkMUAK54HcDLoBOhqENBgqkEqAzkGnTxYBWACUPKwyI73AChvq3IMXGPwGrcVw6E8cO219+OIYTbOj6GptZlyuMaw1QokQT8DrIB2Nj++KJLv6y6C1XXeswbq/LhMK0BG/GD9mKPTxwDY2jEHtIerHmbmAcIYppoT1da3ZQvj97hQlR+z36Lvt/77vmOtW56qgWH024A9+gvQ+qu/+qvy+te/Xn79139dc1Xv3bunYNWc3t5Jau7yoliAVcAq+m2aHtp6W2et8tzDUoBg9bDmk6OhAlRgfxQgWN2fuWJPqQAVODAFCFYPbEIPeDgxFPVQLAXz8gCfSZQHbP11lnGwWhQAoBIg6YMHD/T26NEjBar/9m//Jj/+8Y81d9WeB1Ty26sNsgIKGoQyNx+e8w5OcynietaGFe4x956BI19cKIbS5kRMxQYYRPVw1YPVvMcpp6mfjxRYjefLwJiHqjGcjSG3z/Q056+5gi0WwINV71Yt6/i8zbfYMk7UvH7FAM8ApUFVWysGGM2tarmlBjf99n+/ZR7X9SDcnKoGuG392hcG/osDPxc+niCGqz5qwJzatuXfvkQwmGrRHICpTzzxhALVX/7lX5Zf+ZVfUccqnkdEgD22sfhYhHjdx3EEi75sKPrSglEAt/kO4rWqUIBgtQrVeU0qQAWogAjBKlcBFaACVKAiBQhWKxKel11ZgRQQLQKreceXAa8pQJgHXj1cQsEqwFNzSSJH1bY94/kXX3xRASsiAn72s5/JL37xCy1y5YGVwRkDVGjLYKvPYvXjwGODrJaV6au7Gzyz7dw4Fu3G4NS7HePXUrA1BZpsgmP4mQKoMTRPbfNPQdSUC9aArHeummPVuyP93K68GCs40cNgD169gzL1JYQHpAZPAVVj16Y/DuvEb1+Pt+UbVPXb/r1L2MNUnyFs8xu7UA2KelesRRV4Z605SQ2kox28fnFxoRD1Na95jbpSkaH6yle+UkGqZalaZAaeQ2yAjdHWdexS9es99dieK3OPYwysVrB0eEkqcCsKEKzeisy8CBWgAlTghgIEq1wUVIAKUIGKFCBYrUh4XnZtBWKHYZ4D1QO++HHROTFA9UDQHntXpT0HeAd4atucAUENegGw4hwAJHOlvvzyy1PA+tOf/nT6GM+jDQOA3mkI8GR5orbl3dx/HnJ5FyCAjhUkMugKqATnn3frxbDLw6QY6qWgq2lsEG6RxjG8NljnQWrqOa997Ji012KNoKcBV3/+Jpyhay/oRAOx29Rr6V8rctsaaPdzb2DVtvzbMXFxqrgolXdJ25cG3hGM9e0d1t7Fbe8PW1/xcAE8vfPaO6ntujZO9Pv+/fvy5JNPKjh97Wtfq5mpeHz37l1d01Z4C+fEbly0B6gMEIvrei3jMdv69++DvC8b/LF5j+29to31wjapwC4oQLC6C7PAPlABKnCMChCsHuOsc8xUgArshAIEqzsxDezEhhSIAZNlclrzeTA2z9Uauxr97wZ7zGUHcAmQBGcqwCqAkwFBK8yDcww24TzfP2sb8A/nA6zCzQrYinxWuFzx3EsvvaSFsNCO/QAcGVj1W41j96Yv3GQwybZ8mzPQb63GY1/Mx4CSQVOLIbDnU1ugU4AppatfAj5T1s+dnZfnaE0BVsv39AWt/BwUQckNLcuNNVMEUz0QN9epd3v6glQGHS0j1W/7t2tYlILXDVpifdtzFq9gecBoJwbicdsxcMfvdp7NH55DHwFJAT9xj6372M6PG5yo+N3AKK5pubEQ269ZAFRr11yr5nBFu4gGMB3Qjoem8XqOgWreeo9hrC2A1PtkY4uDDVGBHVGAYHVHJoLdoAJU4OgUIFg9uinngKkAFdgVBQhWd2Um2I9NKpDaCo328yBa0fEpGGsAxsApfgecAUDFln7czJXqYZ/BTyuOY1uZvcPS+mlwDL/jPABXQC20jcxWQFbAVoBWRAnYc3ANWsV1c2j6YkLWvl3T4FDshrTrG/gyQOazNg1I2THm9jO4ZW17oFQWLuXp7sFdDFjt9xiwepAag0Icu6uO1RSUNk39vHiAasWRUkWZrD37MiDOQ/UF2HyxL3P5eq1sfvLcm37uDXRanwBN4RQF1DSHKWApQClcpwZNDapiy74vxuajBGydWt88YMVj9N3DXcuWxWu4vrXt3wfxus0Dpf5vVgrCeqCad+wm/+6xLSqwCwoQrO7CLLAPVIAKHKMCBKvHOOscMxWgAjuhAMHqTkwDO1GBArFrMgavKQgbO1sNqBqognMPkNOyPM2V6gGqv27s7vO/x49jSONBDtq3aAFcG2DVAC/crVZAC/AVv/vMVzzGuYC25qz1TleDxwaFrV/+dwNP5pr00QIxbPW/p4BrPA/x0kjpl9I39Vyevl7LTS/FPJifAtoxSDUdDZYaTLWM3Fg/67sH9X4N2mM/v3HeqbXhXZ+WO+q353u3q+WWAn7CIQpgadDSskwBUO/du6fb9PEYQBOPcbwB1xi6xw5r/3q8jvwaTK2ruO/oPwAvClyh//Ze9vDYA9Z4XeS5VVOgedNriu1RgV1WgGB1l2eHfaMCVOCQFSBYPeTZ5dioABXYaQUIVnd6eti5W1KgzHbwGKoaAASwMQAEhygcpFZcyued2vb22B3r4ZGHijFANFdlCg56mVKOUN+W3xpveZh4DoAVNys4ZK5XHAPo6vMzrRAXjjFnrjlBDbjGEM+7Sc1Bav2OnaZekyL4HMPmRfOYyn3dBFQtaiOe79gZ7Ocu7r/116AgXveOVe8q9lrY8+Yu9rmh3l3sQa1FBeAcgEaAT0BPQFwASPwOWOrdpnjd3yxGwu4Nzqa22nvwnedsjtd1Cp7mHWPaGez37wsD1egnsloxBjvOwGoMucuskzLH3NKfNF6GClSmAMFqZdLzwlSAChy5AgSrR74AOHwqQAWqU4BgtTrteeX9UyC1Pd1gCoAM4CPyUQ1e+i34KbCacl+aKvG14vM9hDUIZO3FsNZgkUFgf7wBJbueH4/1xbaC2zVtfHF+qRXSwvWsCrzlcBqANVDrt+fbeQZnAWxj7Ty8xmMPZz28tMcxrEXfzVkcw84yK7EIiMbne8DmnZ8ecHpnYx5YBPgDlPQOVe9itYJUtk3exzUAjhoEtWxRc4YCJFoxM5+ta8DRrun7a32ADh702prDGEzf+PUY+tqXBN7hjHNjh2jKFZpykcYu0ZRjNQarNkbEDQAaW589WE1B2zJrhcdQgWNWgGD1mGefY6cCVKBKBQhWq1Sf16YCVOCoFSBYPerp5+CXUCAGaykQiS33lq+aigHA5TwgTQHBPOiXcmN6iOjhkge2MYC16xvc8iA3HiPG4LdcF4HlWErv5PV9Szl04237HoCmXvPQ1etlbeO5GMziOSsoFrtg82C2H1MRWE1t/zYA6IuJ5TlI80AgQKjfwp46zufc+tfRdz93Nu/m5EyN2frs14+16QFqCiTH68+O8c5R376HrXhc5PZcBFxjABuD7Vg3D6sBVRFNYHEH3hW8DExf4k8JD6UCB60AwepBTy8HRwWowA4rQLC6w5PDrlEBKnDYChCsHvb8cnTbU8ADGFwFMBAZptgm74v9eMjnIWce/IzBahFQjaFpDALzAJmBJ3MJxkAt5Vr1sCqGbKk+x+A27mvqdd//FIQzABdD7bKznIJ3KZhYtr3UcUWA0MPMZcYQr4G8uSijaQwh/bwseq1IP7QDiJpac3k6eQ1SfY+Bqs1/qp92jRSEjZ3C3tkL9y5cq77o1Trzz3OpwLErQLB67CuA46cCVKAqBQhWq1Ke16UCVODoFSBYPfolQAFWVMDAqt0bWMUWeGxT98WdzD0Zw8UUXC0DVmOAau3mwToP5uwxYFO8/dpfG49jUGbuQ3OUFkHEFBCOwWjeManxeXAW65YHB2O9ixyTi/pS9HqswzK6LIKVeVqkHKL+OQ9xTfd4qeddexHIzbtOng6pdVmk0SJwukhv3z88jsGqZctaniwcq3AHx+/pFf808DQqcNQKEKwe9fRz8FSAClSoAMFqheLz0lSAChy3AgSrxz3/xz76Itdg7EjN0yoGq5YXGhdviqGlh36p12IomLq+Py92/MUw1WCT3xIeQ9wiiJeCl0XnL3JPxuNZBDbzwGrs3rytNe37WwYSlhlf7Lb0sQ1ez9jpiTH7Y71Wi+bUt1s0DoOzee+Z+NyUPh5sp8aacqimoHAeWPXnx49t/ePeO1YBVA2sQkP7MmERHF+k1W2tQ16HCuyaAgSruzYj7A8VoALHogDB6rHMNMdJBajAzilAsLpzU8IO7ZECHr4CqF5eXmqOpxVWivNBvdNykTM1BUZj2JoH6+LnfT89GEuB0RSoNPiWB9VS/VgWrBaB4yIIuwzgytOrTF83DXCX6beHi8tq7WFmHnD1+pYBpKm58i7ReJ0uA55Tx+aB1NR4UnC1yLGKAl9nZ2fqWF12TvboTxW7SgVuTQGC1VuTmheiAlSACswpQLDKBUEFqAAVqEgBgtWKhOdlD0IBDyyt2j3uU4WrDKrGwDTP9VkWmsYQqwhCLgMv8yYodiKWcWKuM9lx+4uchOtca1vnrgrsFmm7aruLxrlqu8uct+jYvNeLIOsixyrGDcjqowAAVE9PTwWAdVGfFunG16kAFdBCdPy3PRcCFaACVKACBfjHtwLReUkqQAWoQAZkJlSCClCB1RRIgVU4VvPAqkHQPLdqCqSt89wmQKpvYxHoW03F/LPy3JlloO+m+7Jqe+swhkV6r9N20XhWbXfZ88oev4xj1eAp7mPQaq5aRAEYXDWwSsfqqiuc51GBeQUIVrkiqAAVoALVKECwWo3uvCoVoAJUAMU6CFa5DqjAigqkwKoVrrIYANyXiQCInaxxl1Lb+7cNGFf587DKOSvKf9SnlYWSmxZp3euWPb+sYzUGqPa7P9+Aqt3HjtWTkxNGAWx6obC9o1WAYPVop54DpwJUoGIFCFYrngBengpQgeNVgGD1eOeeI9+sAogA6Ha7mq9a1rGKHnjoaj0qC1GXiQvYxGhT2/K3DVKXaX8RtFumrU3otW4bi8azbvurnL9On8qeW3Rc6jXvTC0Cq3gtFQXQ6XQIVldZDDyHCiQUIFjlsqACVIAKVKMAwWo1uvOqVIAKUAE6VrkGqMAKCninqp1uYBVQ1cAq7n22agxRy+arFgHBsrCw7HEryDE9ZdvXSOm+TH9X7V9ZILhMX3b12G2NtWy7ZY7LiwZIZax60Bo7VgFZEQFAsLqrq5H92kcFCFb3cdbYZypABQ5BAYLVQ5hFjoEKUIG9VICO1b2cNna6YgXywGqv11PHKrb/G1zdNlg1KcpAwzLHrCvtbVxj3T7y/HwFDD7mHbHq/JYBpgZBF81PvM3fjl8FrDabTYLVRYLzdSqwhAIEq0uIxUOpABWgAhtUgGB1g2KyKSpABajAMgoQrC6jFo+lAvkKwLGKWxwFkAdWN+FWLQtVV4Vhq8z3bV5rlf7xnGIFygLQVXUs037Rdv/4uin3al40gHesWs4qwGq73WYUwKoTyvOoQKQAwSqXBBWgAlSgGgUIVqvRnVelAlSACjAKgGuACmxIgcFgoGAV96nCVR6w4pKpbFV7viwwjY+Ph7JtyLnt9jc0NWxmCQXKgM8lmis8tOy1FrlocZEiFyteA0j1RawMrCIKwG7WxrqRE5vSh+1QgX1UgGB1H2eNfaYCVOAQFCBYPYRZ5BioABXYSwXoWN3LaWOnd1ABA6vmWAWciTNWPQjNA6spqJoCmKlCUotA6yZlI1TdpJqH2VZZcBqPftF5eRmrHrD6Ywyq2uu+gJU5VnFPsHqY65Cjul0FCFZvV29ejQpQASpgChCsci1QASpABSpSgGC1IuF52YNTAGDVbkWOVQ9OYzhZBqCm4KkHQrchbJVQtcpr52m7CATmnbdoLEXtLjq3aB2s2t9Nr60y/Sg6Jt7yP/2HRS380yLOXI2jAABYCVY3Pats79gVIFg99hXA8VMBKlCVAgSrVSnP61IBKnD0ChCsHv0SoAAbUgBOVZ+xCvBlgNVgaOxSLXKtloWsq0K7MsO+bWBbpk/rAMUy7R/DMWWA5io6+LlZ9Rp555UBrDFMzYOr3rHaaDQ0Y9Ucq4wBWGXmeQ4VmClAsMrVQAWoABWoRgGC1Wp051WpABWgAsxY5RqgAmso4CEMwCocq4uKV9nlNlm8Kh7CtuGjtb8tR+WqU7Ltcef1a1WIaMB9lXbXGes6/V1lzlOAvkwfUseUAaxx3qrPVrW8VYOrAKrIWCVYXfVdx/OowLwCBKtcEVSAClCBahQgWK1Gd16VClABKkCwyjVABdZQIA+s+igAPDaA5mFYyq26jEu1yB0YX2fVIXpAtQ7IW/X6y563D31cdkzbOL4M1NzGdX2by/Rh0bExSMV1UjEAeN6AKl6HW9Ucq7jHc3Ssbnvm2f6hK0CweugzzPFRASqwqwoQrO7qzLBfVIAKHLwCjAI4+CnmALeoQBmwagDV7g3eGGz13SvKXC2ChkVb9rcFGxcBqG1dd4vTyaY3pMAiEJq6zLLnFLlZ/WsAqQZavVvVHhOsbmjS2QwVyBQgWOVSoAJUgApUowDBajW686pUgApQATpWuQaowIYUQASAxQCMRqNpvmoMVvPg6TJu1RSUXWUY2jcJ4Cn1U69NCputAp5Wcc1VtK36nFW27BuAlII1UbQiahLc2Xk/k5xP/LpVv6DhRdDVu1NnYwi9iGMADKiaY9WiAABY7X216HpVzy2vTwV2WQGC1V2eHfaNClCBQ1aAYPWQZ5djowJUYKcVoGN1p6eHndsjBQBTkbGKewOrgIBxFEDeNv2ymaspSaqCjWVctLvU3z1aTnvZ1VWBpHdxpwYet1vWrYq24Fg1uGqgNS5ehYxVgtW9XHLs9A4qQLC6g5PCLlEBKnAUChCsHsU0c5BUgArsogIEq7s4K+zTPioAmGquVctYNbDqoWkKrC56LtZjWZBKABoUXFa321iH6zlLV+vhquthtaulz4rHbX0qgqZxS6lsVYOndqyBVXvexwHgNThWcSNY3eTssq1jVoBg9Zhnn2OnAlSgSgUIVqtUn9emAlTgqBUgWD3q6efgN6iAgVUfAwDAGkcB2CWLHKrbjgXw7a8K9jYoHZs6QgWK1l0Zh6pJloKr8XNxHIDBViteRbB6hAuQQ96aAgSrW5OWDVMBKkAFChUgWOUCoQJUgApUpADBakXC87IHp8CyYFU03xQ2SvzfB0zqE9MffW0uf3L+6PnXUrK64xM5lsUpqsXTtIsO0INbWHs0IAWYBf21tVabOyj8kngqe869EjWuV8uem7ZiT00vUruRsxqDVUQBWJGrRUXZ9mg62FUqUIkCBKuVyM6LUgEqQAUKP4NRHipABagAFdiiAgSrWxSXTR+VAmXAqgoynqHMG65VreAzjzqXda8m0eokH58WFa9S7ltw7joTvGq7q+Z4bnMsq+qwaCyrarSoP4uuu+j8vNcXFjvLTkxu9080uoyrVeFsBlPnz6vjhTm4SrC66gzzPCqwWAGC1cUa8QgqQAWowDYUoGN1G6qyTSpABahACQUIVkuIxEOoQAkFsO0/zli1KACDeuqGyxhnOgpgIr48el6hqxLdSR6SBnX5H8NCVzf/MW1bwLBIlyquWWae1oli2BYgrdkiLTOA6Ji81RLc2dniTzhblxnLMsWrpNbILV7lM1a9Y9VD2hUk4ClU4KgVIFg96unn4KkAFahQgc1/Yq9wMLw0FaACVGCfFCBY3afZYl93WQEDq3Cu4uYLV1nOamBLYx2GQdYbMQBukGVhYNnjltVvnZiAwmvdiD9YtmcrHr+1Ac36g/ks3hBfkkTqIikY5xqfnq1/UajE9GJrNL3UxBTDVPTSeoIvHPKbrkk9vGjAFs7V6fE3owCsgJXPWDWwutQAeDAVoAI3FCBY5aKgAlSAClSjwG19fqtmdLwqFaACVGCHFSBY3eHJYdf2SgEPVvHYbr54lbKyychRuEDO8sBoWWBa9ri9EjSns7s4VoC6XexX3nx7oLlsv5dxlvrrx9dZ3A6wqgHTmxEZ1ra2MwnHTducA6vheX9LFa8iWD2Evw4cwy4oQLC6C7PAPlABKnCMChCsHuOsc8xUgArshAIEqzsxDezEASgAcJQXBTC/7X88hXD4AFRmu39Z+FX2uAOQ+yiGsM58LgaXnu/PW2OXOXeZiShbGGp6/QneIXCf3gSrc30sAKt2nIFTc6vino7VZWaPx1KBcgoQrJbTiUdRASpABTatAMHqphVle1SAClCBkgoQrJYUiodRgQUKpMCqxQHg1FkcgIsCKAlW7fyyk7CMO3AdeFe2PzyOCixSoCzMTR43qc8VrlIeGxWzSrlWAVsBV5vNptCxumiG+DoVKKcAwWo5nXgUFaACVGDTChCsblpRtkcFqAAVKKkAwWpJoXgYFXAKpJx3HqwaULXiVfNxAPmOVbvEsrBzUZTAOgWSOPFUYFsKrAVTp52aRQZYewCrvu1FUQCAqwSr25pltntsChCsHtuMc7xUgArsigIEq7syE+wHFaACR6cAwerRTTkHvAEFVgWruLRlrGobBfmq4dhy1ZbKHreBoW+kibX6m237TnYksWV8Ix0+kkamYLLkultVljzXqbZXC45ufYis1AU/m8pYLXOtRX3h61SACuj7dvEbl0JRASpABajAxhXgH9+NS8oGqQAVoALlFCBYLacTj6ICXoEisDoajaaFq7xjFecH5+rN4lX2Wp7KZUFk2eN2fTYLx7HDYDXmCfsyH8v0e2vMxM1rrb74C4VNZ6ymNNjaWHf9Dcj+UYE1FCBYXUM8nkoFqAAVWEMBgtU1xOOpVIAKUIF1FCBYXUc9nnusCuSBVUBVFLACULXbLFsVYBWKBbCKxzWA1qmIgK76SlLWspBudlyZj1eLAdbOzbEFaKY6pkO+/TGVLcq0K1ouk8G7fJ/LrLvcydMXauo81kfZ/aLiWvXsSGQA2Gnh3LLFqwhWl59pnkEFku9kfiPBhUEFqAAVqESBVT+BVdJZXpQKUAEqcEgKEKwe0mxyLFUqAFg1A6uAqxO9zfJVw8cd71gFPzLIpfcLtrKXhavhQvWFcoRrzrZeLzyBB1CBIgXSBf+DAAADzElEQVRKrDl/+hx/ubEOayLTKlQAqzO4GnOb6e9uB/LsmPnCVngeeaq4t8JVuCcL4tKmAptRgI7VzejIVqgAFaACyypAsLqsYjyeClABKrAhBQhWNyQkmzl6BebBqsUBBLAagKpB1NlzHqzqMQLIWey4LA1Xp5AL7aU/agW/7KpgddHHt9t3jh79IrwVAQrmvchNHPXtBshMgVWsW12+M7CaAqBlwKodQ7B6K4uEFzliBQhWj3jyOXQqQAUqVWDRJ/NKO8eLUwEqQAUOWQGC1UOeXY7tNhWYB6tjBaoWBxDAqoesATrGYBUUKcDV4p9ScHVSD1BXK6QXtbcqAHWOwlTzBU7YUv1fJAJfr0SBmjQKrhvWW/JHl9n8i34dxLmqM4CqJd4KxxqD1Xn4GtypdkNDcKzardlsqnOVjtVKlhMveoAKEKwe4KRySFSACuyFAgSrezFN7CQVoAKHqADB6iHOKsdUhQIerHqoOosCmIFV9E9zOV0UgPbZOfOK4GMpMOkdq9PMyk0qszpY3WQvdqGtUvOR09FVgd6ia67a7kI9C4uHFX0pkF4vNo58sJruUXJ82TcI/rVaLYDgFFgFULXb1vRaKCgPoAKHpQDB6mHNJ0dDBajA/ihAsLo/c8WeUgEqcGAKEKwe2IRyOJUpYGAVOaup4lVzWapKVrN8gAyyxmDV4GvegObcfrXaNHJgerwBsILcVsCkRYAuX1CC1coWW5UX3jBYnQ0lc6XWJoXu0UIAmgNWPVSNowAIVqtcTLz2ISpAsHqIs8oxUQEqsA8KEKzuwyyxj1SAChykAgSrBzmtHFQFCsyDVZHxGIB15DJWEQ+Am/vYM7b81RlU8tueF0HPqdsv2uuvz0/BaqiyHrdlgGrRNSqQkpc8SAWKQfwMmFoRt3kRFjlK9UuCzJnqz4RjdRWwqo7y4gyNg5wlDooKrKsAweq6CvJ8KkAFqMBqChCsrqYbz6ICVIAKrK0AweraErIBKqAKrANW7XwfBWCyLgKfuQAoA6tIbSVY5SKtXoF8sLqokFUZwJkCq+G8WcYqNDDHqmWs5jlWCVarXzHswX4qQLC6n/PGXlMBKrD/ChCs7v8ccgRUgArsqQIEq3s6cez2TiowHA6lKAogbL0PLlb78ANzqUzgtoPLNBtWVPhpMg6AKMsPmMtivSHEgq3ai0DtTgrLTq2tgC//VM0H75tg1YBpgKKjaIyz483kjS8I5vqua30ikyw+AK9NndjTXNVZsS0PVe0xilcBspaBt2tPAhugAkegAMHqEUwyh0gFqMBOKvD/A5xi9ApuEPIeAAAAAElFTkSuQmCC">
            <a:extLst>
              <a:ext uri="{FF2B5EF4-FFF2-40B4-BE49-F238E27FC236}">
                <a16:creationId xmlns:a16="http://schemas.microsoft.com/office/drawing/2014/main" id="{AEE349E8-DF23-4FAB-9441-4E5401440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768FCC-4E02-454C-BDDD-0B10D970DA36}"/>
              </a:ext>
            </a:extLst>
          </p:cNvPr>
          <p:cNvGrpSpPr/>
          <p:nvPr/>
        </p:nvGrpSpPr>
        <p:grpSpPr>
          <a:xfrm>
            <a:off x="390491" y="3504451"/>
            <a:ext cx="8436805" cy="2390148"/>
            <a:chOff x="390491" y="3323975"/>
            <a:chExt cx="8436805" cy="2390148"/>
          </a:xfrm>
        </p:grpSpPr>
        <p:pic>
          <p:nvPicPr>
            <p:cNvPr id="27672" name="Picture 24" descr="https://www.neutrogena.com/dw/image/v2/BBKM_PRD/on/demandware.static/-/Sites-neutrogena-master/default/dwfd14be85/products/6810124_nocolor_0.jpg?sw=1200&amp;cx=278&amp;cy=0&amp;cw=2742&amp;ch=3300&amp;sfrm=jpg">
              <a:extLst>
                <a:ext uri="{FF2B5EF4-FFF2-40B4-BE49-F238E27FC236}">
                  <a16:creationId xmlns:a16="http://schemas.microsoft.com/office/drawing/2014/main" id="{FEA8C22E-08D8-4C05-9D27-A3F6B25E9A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1" t="4209" r="15879" b="18726"/>
            <a:stretch/>
          </p:blipFill>
          <p:spPr bwMode="auto">
            <a:xfrm>
              <a:off x="2257357" y="3818135"/>
              <a:ext cx="1328900" cy="178889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0" name="Picture 2" descr="https://jnj.brightspotcdn.com/dims4/default/550ae0e/2147483647/thumbnail/360x360/quality/90/?url=http%3A%2F%2Fjnj-brightspot.s3.amazonaws.com%2F68%2Fd9%2Fc6324c0640cba06b5ae583efe74d%2Fjohnsons-baby.jpeg">
              <a:extLst>
                <a:ext uri="{FF2B5EF4-FFF2-40B4-BE49-F238E27FC236}">
                  <a16:creationId xmlns:a16="http://schemas.microsoft.com/office/drawing/2014/main" id="{FB9B140F-D4F6-4B12-9418-331952F5A9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9" r="24596" b="6559"/>
            <a:stretch/>
          </p:blipFill>
          <p:spPr bwMode="auto">
            <a:xfrm>
              <a:off x="4778008" y="3793623"/>
              <a:ext cx="1049334" cy="1913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4" descr="https://jnj.brightspotcdn.com/dims4/default/8d16c56/2147483647/thumbnail/360x360/quality/90/?url=http%3A%2F%2Fjnj-brightspot.s3.amazonaws.com%2F59%2F68%2F77b5bb9e421f8d496f33cd19b032%2Fle-petit-marseillais.jpeg">
              <a:extLst>
                <a:ext uri="{FF2B5EF4-FFF2-40B4-BE49-F238E27FC236}">
                  <a16:creationId xmlns:a16="http://schemas.microsoft.com/office/drawing/2014/main" id="{5A072C35-2B36-4FC3-994C-9DF2F3630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07" r="24386" b="9298"/>
            <a:stretch/>
          </p:blipFill>
          <p:spPr bwMode="auto">
            <a:xfrm>
              <a:off x="5683328" y="3953422"/>
              <a:ext cx="922763" cy="1704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4" name="Picture 6" descr="https://jnj.brightspotcdn.com/dims4/default/8f9f3c4/2147483647/thumbnail/360x360/quality/90/?url=http%3A%2F%2Fjnj-brightspot.s3.amazonaws.com%2F13%2F44%2F0de261a44572b4928e44827593b5%2Faveeno1.jpeg">
              <a:extLst>
                <a:ext uri="{FF2B5EF4-FFF2-40B4-BE49-F238E27FC236}">
                  <a16:creationId xmlns:a16="http://schemas.microsoft.com/office/drawing/2014/main" id="{D73DFF32-BD53-4569-A963-98CF26E5CC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0" r="28597" b="13860"/>
            <a:stretch/>
          </p:blipFill>
          <p:spPr bwMode="auto">
            <a:xfrm>
              <a:off x="6809480" y="3484793"/>
              <a:ext cx="1103630" cy="222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6" name="Picture 8" descr="https://jnj.brightspotcdn.com/dims4/default/4e7b8f7/2147483647/thumbnail/360x360/quality/90/?url=http%3A%2F%2Fjnj-brightspot.s3.amazonaws.com%2Fe9%2F61%2F6f64613d4339a25d10f75ff91a32%2Fbandaid1.jpeg">
              <a:extLst>
                <a:ext uri="{FF2B5EF4-FFF2-40B4-BE49-F238E27FC236}">
                  <a16:creationId xmlns:a16="http://schemas.microsoft.com/office/drawing/2014/main" id="{73A5BE2B-F191-4A9A-BC5D-23D460BF2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07" r="25068" b="20875"/>
            <a:stretch/>
          </p:blipFill>
          <p:spPr bwMode="auto">
            <a:xfrm>
              <a:off x="6380728" y="4585114"/>
              <a:ext cx="667650" cy="1051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8" name="Picture 10" descr="https://jnj.brightspotcdn.com/dims4/default/5e1711a/2147483647/crop/988x988%2B398%2B79/resize/360x360/quality/90/?url=http%3A%2F%2Fjnj-brightspot.s3.amazonaws.com%2F26%2F55%2Fa9a028294b4ca2b76ae88b7cd5f7%2Ftylenol.png">
              <a:extLst>
                <a:ext uri="{FF2B5EF4-FFF2-40B4-BE49-F238E27FC236}">
                  <a16:creationId xmlns:a16="http://schemas.microsoft.com/office/drawing/2014/main" id="{9BD302AF-B009-43D6-B3CF-2E403DF783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5" t="28888" r="13397" b="27719"/>
            <a:stretch/>
          </p:blipFill>
          <p:spPr bwMode="auto">
            <a:xfrm>
              <a:off x="916398" y="4703521"/>
              <a:ext cx="1421671" cy="89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0" name="Picture 12" descr="https://jnj.brightspotcdn.com/dims4/default/d6d0792/2147483647/thumbnail/360x360/quality/90/?url=http%3A%2F%2Fjnj-brightspot.s3.amazonaws.com%2Fbf%2Fc8%2Feca297b44236afe6bc775520a388%2Fzyrtec-base-tv.jpg">
              <a:extLst>
                <a:ext uri="{FF2B5EF4-FFF2-40B4-BE49-F238E27FC236}">
                  <a16:creationId xmlns:a16="http://schemas.microsoft.com/office/drawing/2014/main" id="{F6391E72-B237-4E57-AC69-CF301B45F7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24" t="9530" r="22672" b="11345"/>
            <a:stretch/>
          </p:blipFill>
          <p:spPr bwMode="auto">
            <a:xfrm>
              <a:off x="390491" y="4807594"/>
              <a:ext cx="519916" cy="829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2" name="Picture 14" descr="https://jnj.brightspotcdn.com/dims4/default/83cfae7/2147483647/thumbnail/360x360/quality/90/?url=http%3A%2F%2Fjnj-brightspot.s3.amazonaws.com%2Fcf%2F08%2F29722705488690d45fdca8daacc3%2Flisterine-cool-mint.jpeg">
              <a:extLst>
                <a:ext uri="{FF2B5EF4-FFF2-40B4-BE49-F238E27FC236}">
                  <a16:creationId xmlns:a16="http://schemas.microsoft.com/office/drawing/2014/main" id="{29F7DC43-1E1E-4CC0-A2FF-5416844FD3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1" r="31322" b="20875"/>
            <a:stretch/>
          </p:blipFill>
          <p:spPr bwMode="auto">
            <a:xfrm>
              <a:off x="7745829" y="3323975"/>
              <a:ext cx="1081467" cy="23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4" name="Picture 16" descr="OGXÂ® Biotin &amp; Collagen Conditioner">
              <a:extLst>
                <a:ext uri="{FF2B5EF4-FFF2-40B4-BE49-F238E27FC236}">
                  <a16:creationId xmlns:a16="http://schemas.microsoft.com/office/drawing/2014/main" id="{28B0B7BE-9CEC-47D4-988B-7C6326A873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3" t="34386" r="18918" b="12310"/>
            <a:stretch/>
          </p:blipFill>
          <p:spPr bwMode="auto">
            <a:xfrm>
              <a:off x="3437109" y="3818135"/>
              <a:ext cx="1193730" cy="1830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8" name="Picture 20" descr="https://www.neutrogena.com/on/demandware.static/-/Sites-neutrogena-site-catalog/default/dwc13dacd0/catalog/thumb-sun-adult-spray.png">
              <a:extLst>
                <a:ext uri="{FF2B5EF4-FFF2-40B4-BE49-F238E27FC236}">
                  <a16:creationId xmlns:a16="http://schemas.microsoft.com/office/drawing/2014/main" id="{C6CF74D6-9AA1-4384-A913-CE0C2EE79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331" y="3683295"/>
              <a:ext cx="528873" cy="191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0F9240-EF12-426C-9788-56F2FE8F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8120" y="6416511"/>
            <a:ext cx="602240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47DCB0B6-AC96-4C96-97BD-70B0C009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1E4765-120F-4683-8430-303AD617225F}"/>
              </a:ext>
            </a:extLst>
          </p:cNvPr>
          <p:cNvGrpSpPr/>
          <p:nvPr/>
        </p:nvGrpSpPr>
        <p:grpSpPr>
          <a:xfrm>
            <a:off x="-38284" y="6326340"/>
            <a:ext cx="9245192" cy="524944"/>
            <a:chOff x="-483456" y="6334735"/>
            <a:chExt cx="9245192" cy="52494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1506412-CE9A-4981-A035-BCF6BE4AAD3E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33" name="Picture 32" descr="See the source image">
                <a:extLst>
                  <a:ext uri="{FF2B5EF4-FFF2-40B4-BE49-F238E27FC236}">
                    <a16:creationId xmlns:a16="http://schemas.microsoft.com/office/drawing/2014/main" id="{37FB8895-3156-4435-944A-FB360A14EE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See the source image">
                <a:extLst>
                  <a:ext uri="{FF2B5EF4-FFF2-40B4-BE49-F238E27FC236}">
                    <a16:creationId xmlns:a16="http://schemas.microsoft.com/office/drawing/2014/main" id="{EB6A645E-FFE3-4DFF-8583-716647246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 descr="See the source image">
                <a:extLst>
                  <a:ext uri="{FF2B5EF4-FFF2-40B4-BE49-F238E27FC236}">
                    <a16:creationId xmlns:a16="http://schemas.microsoft.com/office/drawing/2014/main" id="{D5B1CAF2-0A06-4BF7-8795-644FB414D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See the source image">
                <a:extLst>
                  <a:ext uri="{FF2B5EF4-FFF2-40B4-BE49-F238E27FC236}">
                    <a16:creationId xmlns:a16="http://schemas.microsoft.com/office/drawing/2014/main" id="{A65605E5-BCCD-4897-ACBC-05AD719F6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See the source image">
                <a:extLst>
                  <a:ext uri="{FF2B5EF4-FFF2-40B4-BE49-F238E27FC236}">
                    <a16:creationId xmlns:a16="http://schemas.microsoft.com/office/drawing/2014/main" id="{74F2D9ED-0664-4911-BD9E-86764F700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 descr="See the source image">
                <a:extLst>
                  <a:ext uri="{FF2B5EF4-FFF2-40B4-BE49-F238E27FC236}">
                    <a16:creationId xmlns:a16="http://schemas.microsoft.com/office/drawing/2014/main" id="{31BE99BB-017D-49C1-A792-6E761CAD7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8" descr="See the source image">
                <a:extLst>
                  <a:ext uri="{FF2B5EF4-FFF2-40B4-BE49-F238E27FC236}">
                    <a16:creationId xmlns:a16="http://schemas.microsoft.com/office/drawing/2014/main" id="{3EB74265-4A49-47B7-8EBE-27F08B4EE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6A99C0B-D9B6-413F-834A-3D17DC8DB046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9" name="Picture 28" descr="See the source image">
                <a:extLst>
                  <a:ext uri="{FF2B5EF4-FFF2-40B4-BE49-F238E27FC236}">
                    <a16:creationId xmlns:a16="http://schemas.microsoft.com/office/drawing/2014/main" id="{E31DCE70-E696-44F3-A484-6B4E7D650A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F60EAA6F-C800-42AC-8F57-16156421AC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741E096E-48DD-4692-B095-91C27C576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C242754D-A7C0-411D-BFCF-9A0578CE76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EF01F77-673B-4AB1-9D99-844225FA7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15346" r="5962" b="16103"/>
          <a:stretch/>
        </p:blipFill>
        <p:spPr bwMode="auto">
          <a:xfrm>
            <a:off x="6169868" y="1210145"/>
            <a:ext cx="2438401" cy="5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04BC3-16B7-49D5-BF92-81B04136675E}"/>
              </a:ext>
            </a:extLst>
          </p:cNvPr>
          <p:cNvSpPr txBox="1"/>
          <p:nvPr/>
        </p:nvSpPr>
        <p:spPr>
          <a:xfrm>
            <a:off x="6169868" y="1640622"/>
            <a:ext cx="2454472" cy="110799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Calligraphy" panose="03010101010101010101" pitchFamily="66" charset="0"/>
              </a:rPr>
              <a:t>“Our suppliers and distributors must have an opportunity to make a fair profit.”</a:t>
            </a:r>
          </a:p>
        </p:txBody>
      </p:sp>
    </p:spTree>
    <p:extLst>
      <p:ext uri="{BB962C8B-B14F-4D97-AF65-F5344CB8AC3E}">
        <p14:creationId xmlns:p14="http://schemas.microsoft.com/office/powerpoint/2010/main" val="35339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EB29-3B56-4B8B-8A58-3CE0614A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60" y="203007"/>
            <a:ext cx="7886700" cy="475261"/>
          </a:xfrm>
        </p:spPr>
        <p:txBody>
          <a:bodyPr anchor="t" anchorCtr="0">
            <a:noAutofit/>
          </a:bodyPr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Context: Information Services</a:t>
            </a:r>
          </a:p>
        </p:txBody>
      </p:sp>
      <p:sp>
        <p:nvSpPr>
          <p:cNvPr id="14" name="AutoShape 18" descr="data:image/png;base64,iVBORw0KGgoAAAANSUhEUgAABVYAAAKWCAYAAACidsIoAAAgAElEQVR4Xuy92ZMcx32unbNjHewESBAAAZDgvgDcQEJcQIKURMnXjnP+AV/52pd2hLewLTssWrqgLctWKEh9Hx1hWwpLtsV9synuIECQ4AYuWIid2GcAzMyJJ3veZrLUM9PTPYPqqn7bp6O3qqzMJ2sQ1HPe/GVH8MMETMAETCAXAiMjIyO5XNgXNQETMAETMAETMAETKBWBjo6OjlINyIMxARMwgYIQ8D++BZkod9METKB8BCxWyzenHpEJmIAJmIAJmIAJ5EHAYjUP6r6mCZiACYRgseq7wARMwARyImCxmhN4X9YETMAETMAETMAESkbAYrVkE+rhmIAJFIaAxWphpsodNQETKBsBi9WyzajHYwImYAImYAImYAL5ELBYzYe7r2oCJmACFqu+B0zABEwgJwIWqzmB92VNwARMwARMwARMoGQELFZLNqEejgmYQGEIWKwWZqrcURMwgbIRsFgt24x6PCZgAiZgAiZgAiaQDwGL1Xy4+6omYAImYLHqe8AETMAEciJgsZoTeF/WBEzABEzABEzABEpGwGK1ZBPq4ZiACRSGgMVqYabKHTUBEygbAYvVss2ox2MCJmACJmACJmAC+RCwWM2Hu69qAiZgAharvgdMwARMICcCFqs5gfdlTcAETMAETMAETKBkBCxWSzahHo4JmEBhCFisFmaq3FETMIGyEbBYLduMejwmYAImYAImYAImkA8Bi9V8uPuqJmACJmCx6nvABEzABHIiYLGaE3hf1gRMwARMwARMwARKRsBitWQT6uGYgAkUhoDFamGmyh01ARMoGwGL1bLNqMdjAiZgAiZgAiZgAvkQsFjNh7uvagImYAIWq74HTMAETCAnAharOYH3ZU3ABEzABEzABEygZAQsVks2oR6OCZhAYQhYrBZmqtxREzCBshGwWC3bjHo8JmACJmACJmACJpAPAYvVfLj7qiZgAiZgsep7wARMwARyImCxmhN4X9YETMAETMAETMAESkbAYrVkE+rhmIAJFIaAxWphpsodNQETKBsBi9WyzajHYwLtQWBkZCR0dHz1n5DZz7Uo1HPMZOjRXvaR9km/pcfV02cdX6utyfTPx5qACZjAhSZgsXqhift6JmACJlAhYLHqO8EETMAEciJgsZoTeF/WBExgygjUIzinU1bWc/2xRK++zwrX+B/IiTieMlhuyARMwASmkYDF6jTCddMmYAImMA4Bi1XfHiZgAiaQEwGL1ZzA+7Im0MYExkpw1oNkotRpLYHayPWysrQRyTlWG/WI2InGWQ8rH2MCJmACF5qAxeqFJu7rmYAJmECFgMWq7wQTMAETyImAxWpO4H1ZEzCBpgnUIz8nI1XraS/tdD1tjyVRa30f/6PYKdWm7ws3YAImkB8Bi9X82PvKJmAC7U3AYrW959+jNwETyJGAxWqO8H1pEzCBSROod0n/WOIyTYLWWn6vDk0kOCcrVdVevf2fNBifYAImYAItQMBitQUmwV0wARNoSwIWq2057R60CZhAKxCwWG2FWXAfTKB9CYwlQMciIjGaFZ/1CMuxjuH74eHheMm0P/Us2acfaZ9qCdlUqtYSslnByzE8Ozs7G74xJhLDDTfsE03ABExgHAIWq749TMAETCAfAhar+XD3VU3ABEyA//H+29tam4sJmIAJXAACY0nMiaRg+vvQ0FA4f/584HVwcDCcO3cufub92bNn45Pv9Duv6Tkci1TlVf2R2BxLrOr6ekWAdnV1he7u7tDT0xPf8+R7fcdrb29v/D199vX1xWP4jVfJ1Gb/aZ6I4QWYXl/CBEygDQlYrLbhpHvIJmACLUHAYrUlpsGdMAETaEcCFqvtOOseswlMHQGlNZX6RCgiKhGESoEi+dLUZpryzPaEc/gd+YkUPXPmTDh58mQ4ceJEOHXqVDh69GgYGBiI7/Udn7MStZY8RbDyyIpUpCoPXjmG31PJmvYxHUsqVjmGz4xbolWvkq7IU0QqT97re31GuPJ+7ty5Yfbs2aG/vz/MnDkzzJs3r/odn2fMmBGvVUuepuyVes3yzs7VWG1N3V3ilkzABNqFgMVqu8y0x2kCJtBqBCxWW21G3B8TMIG2IWCx2jZT7YGawJQTULKThiVSs8vX02X2/JYKSyQmQhRBeuTIkXDgwIFw8ODB8MUXX0SZevz48fgb6VMlS5UGTWVlNulZK3mKcES28ptSqxKsp0+fDocPH47CVslVycjxaqlm66bCIZs0TWVrKl3pPyIVUSrZyivHpFJY4poxcuycOXPic/78+WHp0qXxyfsFCxaEhQsXxmNoO31IcNO2pDXHIK05Xv1utvzAlN9gbtAETKBwBCxWCzdl7rAJmEBJCFislmQiPQwTMIHiEbBYLd6cuccm0AoE0lSnJKTEHSIUEZguqUegIkoPHToU9u7dGyXq/v37w759+35Las6aNau6PB7ZSEJTCU9kJI80ralSABKmtV4lVnnVk/OQi19++WXsm9rJtj8R72xpgGzaVXyy4jVNvDI+kqqLFy8OixYtisITDhLVKm9AUhcRrJQuY+E40q0kW5csWRKWLVsWLr744qp4pV2VKKBvqXiVuIUZ37uEwESz7d9NwATGI2Cx6vvDBEzABPIhYLGaD3df1QRMwARcY9X3gAmYQMMEtLQeiYqYUyIVOYf4QwAiTj/++OPw+eefxyQqMvXYsWPxN2Qr57LsHfnHE8GYpjxT+ch7jpeglNzNitVUokqySvLqHKVVEZWkZRGrjCfdiCqbVp2o7mlWsGbBqg+1lt6rBAIMLrroophARYYilUmoIk9hQxv0EyEMY1hSHoGEL99zDOdwPElWJC2SdeXKlWHNmjVRutJemvxNha/FasN/Dj7RBEyg8v/p5f9t7zvBBEzABHIg4H98c4DuS5qACZjA6P+Y9uZVvhVMwAQaIpCmHZXKRO7t2bMnfPDBB+HTTz8Nn332WRSXCECW9UtoIlURgIg+BKCWwKtNLZtPN4ZSolKCUwI1TaimidT0fVawark9QhIxSf9UBqDWBlJZV1CrREAt8arxADitdZqWGpAspr8kdJVaVdJUghVeHMtx8KO/PJHUMKaMguSqNs5CtCJZSbMibC+55JJw1VVXhbVr10bhmqZXXWu1oT8Dn2QCJpAQsFj17WACJmAC+RCwWM2Hu69qAiZgAk6s+h4wARNoikBWcr799tvh1VdfjcvrEX4s/Uf6qX6pXhF6pDKRfSx7V/3TVKiqtADHSrCmnVX9VglGiVTayqZWlVTVOZKT2hBLpQBSETpWwrRWHdWxIOrYbD3W9HP6HhGKWGVJP8lSpKpSqHDis1Krqj3L+JHWpIN5Vf1ZJCzvVcOV9mibWqw877jjjnD55ZdHwa3ErOVqU38OPtkE2p6AxWrb3wIGYAImkBMBi9WcwPuyJmACJuAaq74HTMAEGiWQFYwfffRR+K//+q8oUZGbWvqPYCVJyZPvlVbVkndkHmJPy9PpT1oOQN9LuvK7BKmSqNrcKptSHSvByvf0Jy0FILkrHlkpWq88HY9n2mYtuZoKZ1KmEqvIVcSqSiVo4y8xhTFlFpDYjA2pqmN5lZylFitlAZDafLd58+aYXuUciexG7wefZwImYAIWq74HTMAETCAfAhar+XD3VU3ABEzAiVXfAyZgAg0RSDdoQhAiNp966qnw3nvvRelJApQEJaIPkcqThKWW4LM8naXoiD7tRq+0pKSqkqpKq+p7OpymU9OEKm2Nl1hNRStSklIAqrGaFauTBZOWC5ioHqvkcXoNjY/SCJRIgI2kaFas0ld4wpX3yGzEKuUAxDPd8EvtUM8W7suXL4/yet26deH++++vlilQGYTJjt3Hm4AJmMDov2v+3/a+FUzABEwgBwL+xzcH6L6kCZiACUDAiVXfByZgAo0SSJfKk/wkrUpNVeQlNUsRq5QEkFhFviphiVhF7lFHVBtfSaxmywFIrKa71mfFqmRqthyASgKkJQB0DH1h6TxildesWFUd1Eb51HNemlrVOGGC/EwTqyznZ8k+rxLZcFUSGMl6+PDhmBKGM4lV0q686j3nwp2k8KWXXhqlLQL3oYceiu3Wkr31jMHHmIAJmIAIOLHqe8EETMAE8iFgsZoPd1/VBEzABCxWfQ+YgAk0RUDJTKQeYhWxxwNZyXvEqpatIy55j9ik3icbKZGgzNb3zIrVtMaqRGQZxaoSq4hVhCfL9ZGjSE8t5ec9fCSpJVd5lViFMcxqiVXKCSxatCisWrUqlhYgFfud73wnbiBWb+mDpm4Yn2wCJlBqAharpZ5eD84ETKCFCVistvDkuGsmYALlJuDEarnn16MzgekmIBm3Z8+e8Otf/zrKPR5sWsXSdJKrSlVKBnIOQo9UJglKiVXOGy+tqhqgSsoqjTpefVUlWVs1scqYlYxVYjcVq1rCnyZWU7Ga1lpFZpMSRrKmG1ghWNNNsNi4CrHKdWj329/+dhS5PNLNu6b73nH7JmAC5SNgsVq+OfWITMAEikHAYrUY8+RemoAJlJCAxWoJJ9VDMoELSEBi9eOPPw5PP/10rK2K6KTW54EDB6qfVQtUiVUSkiRWEXvauIq2tNw/Fazp5lWSkKqlqs2rsptUZeusFkWsMm7SvEqsjiVWtQmYxCrMjx49Gvbu3Rtrr0qsKrmailWSsCtWrIiJWMoEbNmyJYrWVPBewFvIlzIBEygRAYvVEk2mh2ICJlAoAharhZoud9YETKBMBCxWyzSbHosJXHgCEqtsWvXcc88FdqdH7EmssjmUEqtpKQBSkyRWEX4SqrXEaloGIJtYlVStJVFrCdesXG2FGqvMmMobKLGKWF26dGmAUbp5lWqsIkPTUgCS1pRdQKyeOXNmTLGKyEaoUt928eLFUazeddddcROrtC8X/k7yFU3ABMpAwGK1DLPoMZiACRSRgMVqEWfNfTYBEygFAYvVUkyjB2ECuRHQ0vG33norvPDCC3EZOmKVtCpyFbGKBEwTq5yD1EOsIk558Krk6ljlAMooViVT0yX41J0lsSqxigxFQCNWecJKklo1VvkssYrcVso33cQKSUtbbIq1cuXKWGuV426//fZwww03WKzm9lfkC5tAeQhYrJZnLj0SEzCBYhGwWC3WfLm3JmACJSJgsVqiyfRQTCAHAhKCr776anjppZei8EOsUl8VsXrq1Kmv1VhFsiITEavIQ2QpD16VWB1PrGqItUoBKLmq2qvZ8gB8TlOrSEnEL7VJT5w4EfuuBC7X0dL46cSqtKquwWfqzmbFarp5FbK0llilDMPu3btjalhiNVsKgHaorYpYZQ643i233BJuvfXWOHbNx3SO2W2bgAmUl4DFannn1iMzARNobQIWq609P+6dCZhAiQlYrJZ4cj00E5hmAqmERKq+8cYbUaIi9hCrbGTFsnREK0JVMpBusdR9yZIl1cQq3ym9KrGqMgB81vvxaqyOJVYlTCVaJVfpF0KV2qQSq9OMrGbzqVzl/cyZM6NYJVFKwjRNrPI+FavwZhyMjTGwiRgyWwxJuiq1qrICiFXSwpQD4EFaddOmTd64Ko/J9zVNoGQELFZLNqEejgmYQGEIWKwWZqrcURMwgbIRsFgt24x6PCZw4QhIrCIuX3zxxfDmm29GeYpM/eKLL6piNV2ujmBF+iFWSUwiTNXOhRSr2vypVcWq+CBSsxtYIUoRqeKqMgukbxGrvCJotYGVxKoELWKVjcOQqxx3zTXXhHvuuSfeONkE7YW7m3wlEzCBMhCwWC3DLHoMJmACRSRgsVrEWXOfTcAESkHAYrUU0+hBmEAuBCREEXvPPvts2L59e5SkJFb37dsXl9gPDAxUE6tIVZ6IPiUy06XnqqGK3EtTqrUSq0qfpptUTSax2upi9aKLLoriOZtYpcaqxKo2BVNilaQqYpWSALXEqgQtpQZIqzIHJFrXrFkTtmzZ8rX0cC43lC9qAiZQeAIWq4WfQg/ABEygoAQsVgs6ce62CZhA8QlYrBZ/Dj0CE8iLgOqrIvSeeeaZsHPnzihWSUySWJVYzSZWkXmqIZqKVSVWJQXTWqsqBaCxqo6qZGoqVbM1VmuVAkjFKv2kz3yXxyNbCgB5KrHKeyVNeeUz/OCcJlYR1hLabGKVilXVWVU7lBqQWOU9ydVvfetbMRnrhwmYgAk0Q8BitRl6PtcETMAEGidgsdo4O59pAiZgAk0RsFhtCp9PNoG2JiCxSkLyqaeeCh9//HEUfseOHYs1VqldSpoyK1YReIjVBQsWVDetkggEaD2bV6ViNStVJyNW6Tv9bCWxigCl/izPWmIVfrXEqkowIIrFU+UAkLFKrKqGK0J19uzZsZbrQw89FDfN8sMETMAEmiFgsdoMPZ9rAiZgAo0TsFhtnJ3PNAETMIGmCFisNoXPJ5tAWxNQKQBE3pNPPhk+//zzyANRiVglOYlY1ZJ1bWCFOJRY1WZUkxGrXJenygA0KlbTzataSawiQJGqpFbHEqtwTtkir3mqtq0ENWUD9ExLAVBm4NJLLw1z5swJ8+bNi4nV+fPnewOrtv6L9uBNoHkCFqvNM3QLJmACJtAIAYvVRqj5HBMwAROYAgIWq1MA0U2YQJsSkOA8ePBgeOKJJ2JdVQQpolViVcIPuYoARa5q+TlCrx6xqjIAKhtQJrGaLQPArYQARXyygZXEKnIUIQ07fue8scTqoUOH4h0Jr7HEKhJ11apVgY2skKuI1YULF8bzvIFVm/5Be9gmMAUELFanAKKbMAETMIEGCFisNgDNp5iACZjAVBCwWJ0Kim7DBNqTgBKrJFWffvrpgNBDnpJURbKyzF5iVWlVXll+zjJ0pB5tpJtWaeOqWptX8ZtEbFoKgDZpRxta1VsKoNUSqxKaEqvIVVhJqkqyIlh5pGxVbuHAgQNRasOA89JSACoHgJylDANiFalKCYD77rsvJlgtVtvzb9mjNoGpImCxOlUk3Y4JmIAJTI6AxerkePloEzABE5gyAharU4bSDZlAWxGQVGXQu3btiptXUQIAyckrS9JPnDhRU6wi8yRWEYASq0qkqsZqmlTl/VhitSylAFKxSt1TygFMJFZVZgGxCnvSw7CHSSpWea9SAIhZ0qkrV64M/f39MRV77733hssuu8xita3+ij1YE5h6AharU8/ULZqACZhAPQQsVuuh5GNMwARMYBoIWKxOA1Q3aQJtQCAVq++//3547rnnYkIVuUdyldQkdUsRfyRD03qoEqu8ZsWq5OlYiVXQqhSAUrBpUlXvJVv1miZaVZ+1VRKrjEnj5j3JUsQqNVZTsYoQVWqV42CrpKoEK2IV9rDJilUlVmmHxKrEKgnWu+66K1x++eUWq23wt+shmsB0ErBYnU66btsETMAExiZgseq7wwRMwARyImCxmhN4X9YECk4gFavbt28PL7zwQmBXekQfco8l6RKrSlNKcpKSJLHKEvRUrKoMgF5rJVYlVtNSAM2KVWrCnjp1KsrfPB9KrGbFKp+RoemTYyVTJVhTqQ1zxCqCmvN5L7FKcpUaq4hVXpG1t99+e7j22mstVvO8AXxtEygBAYvVEkyih2ACJlBIAharhZw2d9oETKAMBCxWyzCLHoMJ5EcAwfrGG2+E//3f/41SlRQoiUnkKmIV2ZcVq2xatWzZsq+JVUagEgCNitU0naqEbCpdlVpVYnVgYCCWK6B0AX3l2DwfEqtIUJbqs3kVqd40aYoE1eZVsE1LATDmw4cPx1IAzIPEqjawkqDllTlArHIdhO2GDRvC+vXrvXFVnjeAr20CJSBgsVqCSfQQTMAECknAYrWQ0+ZOm4AJlIGAxWoZZtFjMIH8CCDzXnnllfhE9CErSavyPH36dE2xyjJ0xCqSUInVZsRqrRqr2Q2s+JyWA+CcbCmAVhGrJHURnjDKilWlVpHQktaSq3wmfYtYJT2MQOW4VKyqziqpYTarYoMsvrvhhhtialVyN787ylc2ARMoMgGL1SLPnvtuAiZQZAIWq0WePffdBEyg0AQsVgs9fe68CeRKAFGJzHv55ZfDa6+9FpfSI/SQqtRZZXl9mlhVelTSMBWrtNVoYnWizat03bHEqkoBtIpYhUMqVhGfSpuqxqrEalpnVWKVxDBSeyyxyvdz586NYpUNsmifMgB33nlnnAM/TMAETKBRAharjZLzeSZgAibQHAGL1eb4+WwTMAETaJiAxWrD6HyiCbQ9AUQlqc+XXnopbN26NaZPkamUAUCs1kqsAo2NmVjmjtCTUOV7pF69m1elNVbrFaupYE0Tq60mVkmsUvuUxCoCNBWr2sBqrMTql19+GROrsKcdntrEKq2xShJ2+fLlcYMs2rziiivC3XffHY/1wwRMwAQaJWCx2ig5n2cCJmACzRGwWG2On882ARMwgYYJWKw2jM4nmkDbE0CKIvCef/75sGPHjsiDmqUkJqn1iXSlvipPpCbpSoQgKUmeiL508yqlJZVcrbV5FeI1XeZfq5ZqrTIA2VqrtcQq40k35brQE6xl+IybGqjIZ16zYhURyjEaQ1oK4Pjx45E/86AyAJKr8FbylY3D2ECMJ+2tWrUqbN68OZZngIFLAlzo2ff1TKAcBCxWyzGPHoUJmEDxCFisFm/O3GMTMIGSELBYLclEehgmkAMBBBwC77nnngs7d+6MPUDsUQqAFCj1VrVUHQnIUnVkHylJanuSjlRiVRtW0cZ4YpXftflUmlpNxWmjYjWPUgASuen4eU8NVBKrJFclRFUGICtW03ILzAeJVYlVSVVYp2J15syZUaqq1i1lAe69996YkLVYzeGPyZc0gZIQsFgtyUR6GCZgAoUjYLFauClzh03ABMpCwGK1LDPpcZhAPgQQqM8++2z4+OOPYweOHTsWE5NHjx6tilXkKvKPJ4IPsUo5gFSsSqhKMCJXayVWOU4SVSUAsq9Z8ZrduEq/k6hFBNNXShikYjUVnhORbUZEpucqsSuxSmKVjb5SIapSAEqskgZO5XUqVmknWwpAiVXEKlIVuar3iFWu18x4JmLl303ABMpNwGK13PPr0ZmACbQuAYvV1p0b98wETKDkBCxWSz7BHp4JTDMB0pHPPPNM2LNnTxRySEoSq9T6RFymy9QRq4g9iVWkH+foVTVWJ0qspmI1K1Wz0rXWxlUSqyRqEZGqsSqZmpYDqGdJ/HjHT6YtXYvxk1iFE6KzVo3VWmKVsaoUA4JbkhqBnSZWaY/0K+1TZ3X27NlRdCNW+c5idZr/aNy8CZSYgMVqiSfXQzMBE2hpAharLT097pwJmECZCVislnl2PTYTmF4CCLjdu3dHsYpMRewhKdm8CrGnUgAIVQQrEpTEJfKOXe/TmqLZkgATJVZToVrv5lVcQ+lVzqlHrEJwIrmarcuaHj/eb2o7ewxjp7YqdWjHEquIUsaSymvGRPJWieFUrCJitXkVr6RUKceAWEXiUgIAscpni9Xp/btx6yZQZgIWq2WeXY/NBEyglQlYrLby7LhvJmACpSZgsVrq6fXgTGDaCezatSuKVYQqoo9Nq1KxqhIAqVjVEvdaYjVNrdYqBaANpmqJVX2XlgLIblqVJlpVCoC+swlXrcRqIwAnI1bVfiozVQpAArpWYlViNVsKgHEgVhmTxGp28yolVlOxymZW99xzT7jsssssVhuZdJ9jAiYQCVis+kYwARMwgXwIWKzmw91XNQETMAH+B/SIMZiACZjAZAnon46PPvooPP300zGhitiUWGVJOonQrFhlCTpilU2ZmhWrXC9Nq44lVvleQnYisTpV/yRqbLXaS3+TUOU7njqeBCk1UEmskvJV2pT3pE3HEqtnzpyJYpV5SMUqclWClraYB1LDJFSZC9pFrK5du1ZyZLK3hI83ARMwAYtV3wMmYAImkBMBi9WcwPuyJmACJmCx6nvABEygGQI7duwIzz//fDh58mQgPYnQQ+yxJF1pSqVVkZoIPYQh4hDZx3eqqSq5WKvGqpKstRKrteqqZssDZM/jHMQvQpi6sGlitRkeOnc8sZq2n023asMpbSglsYoU5YkA5YlY5SHGpG8Zk8QqY+Izx9GmNsDS5lV8j1AloTpnzpxYZ/WOO+4IV1999VQM322YgAm0KQEnVtt04j1sEzCB3AlYrOY+Be6ACZhAuxKwWG3Xmfe4TaB5Aoi77du3hxdffLEqUhGr1FuVaCWxivyT6GTJucQqsnQqxGo9NVZVXzUtDSCxykZbiFV+y+ORSlilTOGkUgCI1PHEKowRq4wRsQp/5gEuCFQ4ZzevQrBSx3XVqlWxxioi97bbbgs33HDDhDVl82Dka5qACRSDgMVqMebJvTQBEygfAYvV8s2pR2QCJlAQAharBZkod9MEWpAAQm/r1q3hf/7nf6LQQ6AeOnQoij0lVrVxFa+IP5KRiFVSkhOJ1XQDK6VZwZAmVOuRqqlM1eZVaWK11cQqY82KVSVNlVjlMzxJA0usajMriVW+V51ajpdcVfKV1PCKFStiSQB+v+WWW8KGDRvivPhhAiZgAo0QsFhthJrPMQETMIHmCVisNs/QLZiACZhAQwQsVhvC5pNMwARGl6G/9tpr4ZVXXomJSZ6IVTavSsWq6qwiAhGqiFUEq2qKauk/UNOyAEhBicG0Bqk2p6pVX7VWWQB9l02t0t/pKgWgWqnpUv96bhqNkwTpkiVLwqJFi+LS/zSxSjmFWmIVHoxJdW7hLjmNVOWZboTFXFx66aXxOvxGWnXjxo2RuR8mYAIm0AgBi9VGqPkcEzABE2iegMVq8wzdggmYgAk0RMBitSFsPskETCCEmFJ9+eWXw5tvvhmTkyytV1qSpfUkWCVVlVhl2TmbVyEOJVYReRKQEqvZOqvZxGq6cVWt1CoyVZtW6TWbXE3FKmOptdHUZAXpeJtV1XPTiAN8Fi9eHJ8SqRKs+kx7SqzCnnHC/MiRI1Fu85vEKozTOqsIVsTqJZdcEkU3YpX6qps2bYry1Q8TMAETaPsBVW4AACAASURBVISAxWoj1HyOCZiACTRPwGK1eYZuwQRMwAQaImCx2hA2n2QCJhBCrKP60ksvhW3btkWBitz74osvothTaQBkn+Qf0NgwidqhyEEeiMhUrKYJVb3XxlWCXs9mValElVhV0lW/IVYpA8CTvudVY1XjSuUxfFKxqsQqr/wm+ZmKVUlsNq5CcCNZU7GaJlaRrJQCQKrypL21a9eGu+++O0pvP0zABEygEQIWq41Q8zkmYAIm0DwBi9XmGboFEzABE2iIgMVqQ9h8kgm0PQEk5fHjx8MLL7wQduzYUd2Rft++fVGsIiol/ST8smJV6U4tPdfGTWlqVdJVdT85JxWkSqtmU6m1UqzZUgDavAoRyfts2nSyadWpuCk0TuQptU9Zpi+RKrlaS6wiiRkzrBnP/v37Y1kAsUxLAdAOnxGrSG7EKmnYyy67LNxzzz3xez9MwARMoBECFquNUPM5JmACJtA8AYvV5hm6BRMwARNoiIDFakPYfJIJtDUBCUdqeT733HPhww8/jFLyxIkTUegh9kisIvnSxCriVIlVRB7nSKYqrZnWWE0Fa7bGqpb6pyUBUnGq73mlHZUi0DF8L7FKnVUlVtUnTXCtpf36Tcv2OYZrSPqmv6dyNj0+e530hqIt5CdiVdJTaVO+Z2MrEqc8kNcqAcB7noyHeWAOVKeWV9qAO++Rs9ogi2vwefny5WHz5s1hwYIFbX1/e/AmYAKNE7BYbZydzzQBEzCBZghYrDZDz+eagAmYQBMELFabgOdTTaBNCUgWIu+effbZsGvXrigVSbBS2xOxSlpSNVYl/xCGSDtSmGkdz1Suatk/36WlANLEKlI13cAqraWqZf6cj0ytVRKAacuKVdVYzaZUJUtrbUKVilK9V91YiVO1V0ukpm2mx/M9fKhFi4hmoy/Gj/xM06saI+OUVOU988DcUOc2LQUgYYuUVVtcA7HK8n9eEavMjx8mYAIm0AgBi9VGqPkcEzABE2iegMVq8wzdggmYgAk0RMBitSFsPskE2pqAZOGePXvC008/HT777LPIIxWriEtkJcJP6VLEHilMdronPckjTaqmpQCy77MScrzEKtfmwbU5D8nL9dK0qmrC0mclVtPEaSpNa012VrTSH/WZ41WvNRXCaiebvk038VIfSJYiONnsiyeSWfVVlV7luzSxishm7CSHqbGKWKVtlQGgL9rAivZ5j1hlAyttloVY5XMtkdzWN70HbwImUBcBi9W6MPkgEzABE5hyAharU47UDZqACZhAfQQsVuvj5KNMwAS+IiCx+umnn4Ynn3wyUFc1TayyGRSSD6GpcgAIP2QdUhVhKLGaytV08yYkIMdoKbuSrGkt1XS5v5KpEpMSupxHX2hHCVbVX6V/SMjxxCr9G2/ZvvqflgxIU6/ZUgJjCVuVE1AaVzVWtdGX6qLyigRFiqaJ1ZQ1Y2ITMcQqD4lVGKRilbaYC0QqZQFIE997772x1qrG5fveBEzABCZDwGJ1MrR8rAmYgAlMHQGL1alj6ZZMwARMYFIELFYnhcsHm4AJjIpGQHz00UfhiSeeCIcOHYoJTYQqpQAQlUhMbaikOqtITna6V2I1W39UNVVrlQBIBazKAGRLAkiucizXRzymydZ0mT7fq8Yq/U5rsE52kiWN6b/SsoxBCVnJ2VRWZksOKOGqa5MohRXiExlKe0qZIlZVSkEbg6nsAu0gVpkHxCqfVV8VwZq2RXskiBGrc+bMCfPmzQt33313WLduXU0EEwnmyXLz8SZgAuUjYLFavjn1iEzABIpBwGK1GPPkXpqACZSQgMVqCSfVQzKBaSagVOi7774bE6uIVIQitVWRrCyvV81PSVVeEXy1SgGkQjW7iVU2sZqVpYhDyUWGrY2cOI/fEI60L8kr2SnhilylZAEyUmnYbMp0PJwcK4mqV32njbM4X+I0u8Q+ey2lSnklrUqSlCfnUWtVKV7EKt+ldWzFHP6UAmBsPJT+zYpVbZB18cUXh7lz50a5etddd4Xrrrtumu8gN28CJlBWAharZZ1Zj8sETKDVCVistvoMuX8mYAKlJWCxWtqp9cBMYNoIKDG6devW8NRTT8VkJHLzyJEj4fDhw+HkyZNV4SfxqaXuyDtSmKQllThNN3iShEzroabJT9URldxNj9O5SFR2uFc/EZBIx1Sqcqx+V7mCtM164anvp06dqkpMJVjTNrIJVX2WVNayfuQniVTaQHbCSZtZ8RvfSbTShkoepIIZ0Y3kllRO69VKrqpOK8v/SazSLtfdtGlTWL9+fex6WpqhXh4+zgRMoL0JWKy29/x79CZgAvkRsFjNj72vbAIm0OYELFbb/Abw8E1gAgIIO+SfloFLCCIjX3/99fDss89Wa6ki9FhWTwJUdUzTFCjnIgq1cRS/aQk+MlTXUZfSDaGU9FTyVf1S7VUlQtXPm266KSZJ9X261F/X5Zr0Va9pKYF6boxUjiq1Sz9VDiCtC6v3kpX0hwe1VCUxEaG0ieDU+PidBCpCmu+WLVsWVq5c+bVNwdKSCFm24qbrKgGsuUCokoyVxN24cWO4+eab41ykbMeTrC4RUM/d4mNMoD0IWKy2xzx7lCZgAq1HwGK19ebEPTIBE2gTAharbTLRHqYJjEFAKU1+TgWqpGZWZJLMRAAiErdv3x62bdtWFaUISn5H7nGMUpS0qzqfiNXPPvssLlVXkpLvWIpPElOykX5p0ynOlbDkGiyJ51UpWNrXxlQkOElj3njjjdWEappqVZ8QqiRrNR4J4FqYssv3ax1De1xHwlTlAOg715As5XuW4KtEgtKp9JnvaAeJqkQvYpXzYcMxpH2vuuqqKk+NXSUQVBoAPrBQwpc+p7VW+axNsFTCgOtSXxUpTckGaq5K6NJv6rPqvmiUk/8QTcAEyk3AYrXc8+vRmYAJtC4Bi9XWnRv3zARMoOQELFZLPsEengnUQSCVZUpK6juk3t69e8OuXbvC/v37o6hD9iFGqaeKEEXgcRyvCD0lKBFxCEKkIK8IRUQgMpal6rzXbvecz/FKUtIG7UmqSlpKWEqEKkmptCdik3YQqzyUKk03seJYpCpyWCKYY+sRqGMJRYlVpVW1aRTj4xqSqXwvycr4JFaVrqUuKuIYNmqDMYlVf39/WLVqVTyGedCGVoyZYzRm2mGc9IvrU65B0hUmSspyHuNmsyvVb0WoInB5ko6lrAJ1WNeuXRuvJxGra6VCvo7bzYeYgAmUmIDFaokn10MzARNoaQIWqy09Pe6cCZhAmQlYrJZ5dj02E5iYQLqpkiQkcvCTTz4Jb731VtixY0fYuXNn+PTTT6MMRVjOnz8/Lk/PbpzE1RCIpByRqUg7ZB1PLS3nnDfffDNurMR1OF7pVIlVpTf5XudK1tIOspBXyVWOoV2lWpF/119/fVUyKpWbbliFEGYMCMdGNq1KySIaGY/a1wZbfM/4uEaaUoWNEqa8lyzmFTGdpkRTcYyE5cnSfeRnmjiVZOU6YoqQ1YZWKndAP5XU5XdtikUfqZHLZ97zkBCmDuull14abrjhhnDNNdcEygUgXCVW03IDE99xPsIETKDMBCxWyzy7HpsJmEArE7BYbeXZcd9MwARKTcBitdTT68GZwIQEJFM5EDGIgPvlL38ZHn/88ZhURT5qWTkSkPqbiM1UqmrJPnU6Fy1aFNOQaY1OdULL4t94443qxlHIQbWl5CNiUKKU77QEXYlM+sQ1kIYIStVt5XfOo81rr702XjbdIEtlAJCLqVjV8v0JYY1xgK6rGq3pRlT0HUGphCjsSJvS9zSdqhQo3yFN1Se+58EcSKSyTB+5rSSwNqKCG9dTMpi5VckBvaoGK5IckUo/OJ7rkEJG6ir9S6KX99oEi994btmyJfz+7/9+3PRKyVqVdWiUoc8zARMoBwGL1XLMo0dhAiZQPAIWq8WbM/fYBEygJAQsVksykR6GCTRIIFtL9Ve/+lX4i7/4i7gJFTIQ0YcY5JXU4ooVK6opT+1Ir+Splo+nmxmlaUYEIELztddeq/YWyYhslEhE1CFK082s+Kxar0g+EpWcxzm6Nq9cSzVYqUPKZ9VXVWqVPqu+KoI2LQXQIMJ4HfVFy/dV6xXRSX8lm7km4lT9QJYiNSWN6Q/SVGlSpCcP2oADDEmQIlcR2bTP+Sq7wDFars95qnfLq/oIK/qBOIeFZCylHlTbFV7MlWrXKoVLfykL8Hu/93vhgQceiOUCNDeNllJolLvPMwETaD0CFqutNyfukQmYQHsQsFhtj3n2KE3ABFqQgMVqC06Ku2QCF5iA5COi7fvf/3548cUXo2xDuiHXkKpIs9WrV8fEolKPSkTyiujUEnVJQoSbdpZnSLSJ0KPEgGqR0h7XkIxVzU/Eo9KQyDyuiUBEMPJey+lpR6UDJFYRjldeeWWkmIpVyUWJVRKZqdRtBrvKAPCq0gTaLIo+01/GQ1IUccpxXFtJVslVWPC7xKzSqHBTWQWJVeqtqsYqv0mQpmIVPnpqMyvVxGX81MmVmKXOqtKusFDJgLTuLm3D95vf/Gb43d/93XDdddfFPmj+LFebuYt8rgkUn4DFavHn0CMwARMoJgGL1WLOm3ttAiZQAgIWqyWYRA/BBJokICn2/PPPh4cffjguCZdYQwoi+3iwYzySk1SopCrSDvGGDFy2bFk1LZkuh5doRf4h895+++1qIhWxyneq9Yqk0073Eqba4Ik+cG1JWl0boShRy++IvyuuuKIqVlVDlS+QqwhNrkkqV5tO6fqNoFQaNl2+r/IIjAGGjJP3hw8fjolT+qTaq6qxqkQviVbO14ZUjIfzJFn5nZILEqsSoxyvWquSulwHJrQn+avl/fv27atuIgZ3riExyhxwHnKV73Q+77n2XXfdFR566KFw2223xdSqSwE0cuf4HBMoHwGL1fLNqUdkAiZQDAIWq8WYJ/fSBEyghAQsVks4qR6SCUyCgNKICLj//u//Dj/5yU+iYEOoIR2Rj5Ko1C1F7mmjpnSzJmQhgg0JyiPdkEn1QzmXxOY777xTFascj7jlmHS3+bQNjuGa/I7go68qIYAA5HtSmLzSZ8Tj5ZdfXu1HWmcV+YnQJAGqxGoqXieBrnooY02XzEsMK61L35QmZfws4+ea9JU+IyW1SRfctXmV6quSdhUjEqVpKQBEqsSqNq7iWkr+0jdtYJWWA9BmVcw1feEavOehWrcco7nWGLkGxyJUv/vd74Zbb701rF27thFsPscETKCEBCxWSzipHpIJmEAhCFisFmKa3EkTMIEyErBYLeOsekwmMDkCiDUE2n/8x3+Exx57LAo/an0i1pCPPJByV199dZR4JBm1EZSW+yP7KAWgpe0Sq6o5KnnI0nPEqhKiHI9MlCBVzVfV9OR6qrkq2co1ka0Sk6lYpc+kZ1OxqjSrlsQrsYpcnapSABKrEpMqZaDkbipWlViFOd/rHOQq3Bmb6sPyikSWWOV4xCxtkGSFX1oGQBtYpWKVvqVyVVKXzauYD/FE+vKgPeaB/sFTYlpj0iZmiFUEq8ouuAzA5P7ufLQJlJGAxWoZZ9VjMgETKAIBi9UizJL7aAImUEoCFqulnFYPygTqJqBl7Ai0xx9/PD5VQxXJh9DTbveUAkCAItjS2p18h+wjsZoVqyozwDEIOzZIQqxqmT/SFLmpWqmqUcoA9J5jtVEWEpX+cR36p5qgSqymYpVr80jFqkoBZBOr4wFTO2Mdo4SqriNGWh7PNZUmRWaSqGVspG/5Xu3zXuUBNGbaUh1aJVORqjwpBVArsSq5Kjk7llhFpCJW+R2ZS98kwBkL/YOx5l+MOfbGG28Mv/M7vxPF6jXXXFPdfKvuG88HmoAJlJKAxWopp9WDMgETKAABi9UCTJK7aAImUE4CFqvlnFePygTqJaCEKEv+f/azn8XUqjZ3IpkqsYpwQ6zymhWrSEDqbiJWtZFRWgpAgpEU5Z49e6JYRQgi9CRWtVye8ziO3zhPiU4lYxGNEpJIP9pRKpTfEJNIRxKr44lVkrhKrDZbCoDr04ZqrEq08r3KFzBOnohMiVXGzHdKhDJWpViRo/xOG4hVUr18R3sIVVK5vCI5lVjlfG1mxbG1xKr6ydwiVqmny3VIofJZMlviXBuL8VlzBHPKQiixev3118c++GECJmACFqu+B0zABEwgHwIWq/lw91VNwARMAPFQiXT5YQIm0JYE9E8AGxk9+uij4YUXXogyFemI5ENeIgwRepQCUK1NJUj5DaG3ePHi+EzFqjatQvDxRPbt3r077NixIwpRZB2vyFBJOyYBSYfc5VXiEeEnyYoU5D2ykWXy6hN9zIpVflPZAUlF2p7qGqsqjaD+S4qqdAJjR4IiVhGiHC+xqj4yXsbGmDketvyG9KTPfE97iFbkLO3wG+dpYyslY+sRq8hlEsSIavqGXIdRem04qcau7gN+J6X6ne98J9ZYJb2q67XlH5EHbQImUCVgseqbwQRMwATyIWCxmg93X9UETMAELFZ9D5hAmxNQYvXzzz8P//RP/xReeeWVKPGQqghWnsg2ROZVV11VTWamYhWpJrHKcVr+D1pt4MR3HEdi9b333qsmHBGDCFJJO47nKbHKOTzogyQr8hHByHnUGZUwRS4iVilLoMRqXmJV6VX6CUuJVZbbI0a1qRRj4iH5q/SoSiXwvcSqlv3zGbHKs16xSn+08ZfeI1a/+OKLKHNpJxWrHMs8qMauEqt8R5+5Fx566KFYCuCmm26K37nGapv/Y+Lhm0AI/Dvg/23vO8EETMAEciDgf3xzgO5LmoAJmAAEnFj1fWAC7U1A4hHh+aMf/Si8/PLLMUmpMgCqsYkYvOKKK6plANJyAPxGGQDKASBWtWGVXpFxSpzu3bs37Ny5M4pFpS9JRfK7NrBiRhB7yEWO4RUZyCvnISr5HumLXNRu90q6UgqAvqp+LFIwXa7fyOZVE4X7lVhNSxnwnj5peT/yUmJVx6c1abX8Hlms8gZZsQoj2qEUgMQqzFV/VWnXbGK1lliFO0ll5prEKp9VnoHvuBayVX1RCldiVYnV9evXV0sytPdfk0dvAiZgsep7wARMwATyIWCxmg93X9UETMAELFZ9D5hAmxPQMm+JVRKrSDXko2qtSoKSUuQ3LWOXCETiXXTRRTEpqlqbqu8pWco5aWIV7AhBJCGpSKViVT4Aiae2EHn6TF9IqnIu/aMUgPqj8gBIXhKrql2a1lpFHJJqncpSAKm0lUxNE6tKf9JXxsqYJVYZm8SzxoE01e+0rXIJ2cQqx9GWpCrjh7HqrNKuyiRkxSo8lVhF/NK20sm0oT5Td5WHUsH0h/apt0ti9ZZbbgkbNmyI/XBQrc3/MfHwTcCJVd8DJmACJpAbAYvV3ND7wiZgAu1OwInVdr8DPP52J6BU58cffxz+4R/+IWzbti0KS5KqKgcAIyQdNVYRq5JsyDoJU8QqiVUknx6qrcp3Oo4aqyRWtTEVkk5JSeReKgPVFt9rR3r6y/GcR/9IWqo/iEXk4LJly8LatWvj91wnW2N1OsQqLLQJlsYrbkp6IlbpO32uJVY5njHBkfY0ZsaKTOY82s4mVtPNq7SBVVrzVInetBQA30msMt8wZs4lsLVZGAnbNLHK9ekPfL/97W9HsXrzzTfHkgx+mIAJmIATq74HTMAETCAfAhar+XD3VU3ABEzAiVXfAybQ5gQkHZGdf//3fx8QrAg3BCWSD6HHQzVW+U4ik1cJ06VLl8bEqmSopKrkoo6jlusHH3wQZZ2W+nMNiVbVFqXtWmIVISjJKCHIsUhDhB9ykL5MJFYZI5KTNiREG70VJB5TsSqpiyimbxxDbdWxxKpStfCFo8SqNvBiPtLNq1QKANnK3KRPlQNQgrSWWEWg0hdqrHJNzkE4a2MwlWY4fPhwlN20ofIASNjLLrssJlbZvAq5ykZafpiACZiAxarvARMwARPIh4DFaj7cfVUTMAETsFj1PWACbU5ANVbff//9WGMVsXrw4MEoKJGOyDYkGwLvyiuvjBJOGxnxPU+kHDKT2qZjiVVtXvXZZ5+FDz/8MC5R11J/bVSFCNSO9BJ7WgqP2EPwIffoE+lPzuPaWuau1GW9YhW5KrHa7G2gsggqm1BLrNJnBGk2sQozJYfhC0fJUC3tR4LyXnVpp1KsSlBr0zKuQ/95kFjlmhKrKgWwcuXKqlhlAyvqvboUQLN3kc83geITsFgt/hx6BCZgAsUkYLFazHlzr03ABEpAwKUASjCJHoIJNEFAYpUUKYlVBCsbFqm+KhITyUYikQ2h+D6tsZqKVZKWqpFKl/Rey/uRoJ988kn46KOPqptXIeOQpdqYiuQlEo9+8RtST6UAaAfhSwKUpee8RwKqP1oyT1kCaqympQA0TtVYRapOpVhNSwEodUv/lViFB4lViVXJafoswayNuZCm2hyM3xk/fYUNx9JOLbHKbxKxE5UCoH36QmKVOeV4pG4qq1OxSn+ZJ5UCWL58eSwFgFTlSX8sVpv4Q/SpJlASAharJZlID8METKBwBCxWCzdl7rAJmEBZCFislmUmPQ4TaIwAUhIh9u6774Yf/OAHMU2KdEOoSrDymRQly+triVXEnzavqiVWlchEDO7atSuKVSVbeaV9PSQl+axUq8Qq/VQdUMQqJQEQj9qgCTmILMyKVaUvVdeUsV0IsSq5rPGRWFUZA4lV+gwXbfZF31Kxyth5somUjqUdjuGZlgJQrVWY8ByvFAAiGFb79u2rilVtWsa5vOd8rqvNtVTzlX5cfPHFUazefvvtsRwAUt0PEzABE7BY9T1gAiZgAvkQsFjNh7uvagImYAIuBeB7wATanIDEKptW/fCHP4ziE4GGQEU+kmIkIYo4o66mSgNwjEoBIP5UCkDpVKU1wSuxivhD3HIN5B3na5m5aqpyvpKmCFNtxqQNoBCT/I5YRQwi+XjwHe9ZMl9LrGqpfaOJVdVArXW7ZGuspnKY8cGP8yVW2XxKYpXxKV3KMfBlWb34whZWSO6sWOU42lIbXEu8xhOrunZWrNJPxLXEKu1xXfGFnUoBMN/UWN24cWNVrDqx2ub/mHj4JhAC/0b4f9v7TjABEzCBHAj4H98coPuSJmACJgABJ1Z9H5iACSA4t27dGh555JG4VF+bGCHeSC7yRKyuWrXqa2JVmzVNJFaVYkXUUXKAa5C01M7zWsqPkOR/k0v2jiVW+V0bQUmsanMsxCrSb82aNVFmSgo2I1bHk6q0L7Eq0TyWWEWCIi4lVhGZkqVixO8Sq6pLCysEpzaoYuwck4pVlQmQWKVdtSmRiqxVyYK0FADzzfFZsco4uK4SwUr+cuyyZcuiWCWxSimARYsWuRSA/ykxAROwWPU9YAImYAI5EbBYzQm8L2sCJmACFqu+B0ygvQmolumbb74ZHn744bBnz56qWCUdKhlHjdUVK1bEBCsCEQnHKw/E35IlS+LSdNVK1SZOvCL4eCJWd+7cGT799NPqDveSkVxHx9Gm2kbaIgu5nkoB0A5yLy0FIAkrsbp69erYN9pRfdW0FADHpTVWJ5Kn490lqVjVeCWHGZPStvSZJDC8OE61TRkfY+JYxkQaV+lQ2kakIjhV3zQrVlVbNS0FoI2u6Lc2woKhJCuvjJ+NylT3VZuVkVjlWPoDJ3FTkpjrUGP1W9/6VtiwYUNMrSKz/TABEzABJ1Z9D5iACZhAPgQsVvPh7quagAmYgBOrvgdMoM0JKMmJWP27v/u7sH///ijaEKgkGRFsiDmk6aWXXhploOScpCUJTMQqdVi17B+sKgvAK4IQISexKvGXbirFORKMSkdqcyeJVfpEe9qoilceEqvIQiRfq4hVlQJg/LXEqpbxSyojVhGnEsuch2hFrGrcfE4TqxKrEs4wGU+sSrQiTRGrvCKwmVvmnffizW/MheacPnA9aqx+85vfDLfccktVrHoFcJv/Y+Lhm4BLAfgeMAETMIHcCFis5obeFzYBE2h3Ak6stvsd4PGbQEVKvv7663HzqkOHDsUNixBs2iWexOXixYujWEVsajm5SgFQO1SJ1axYlWDlVWL1888/j+8lE2lfglXJVqUjkYSpnET+cQziUPVAJYeRlIhVlqlTD5bHhU6scr20zqz6rj7Dj8QqD95nxSpSG56SxbwiUhGcaiMVqxyrpKoEay2xCmOecM2KVZghU7V5Fe+VmEXoKrGqVDF9Zr4ffPDBao3VSy65xKUA/I+JCZiASwH4HjABEzCBnAhYrOYE3pc1ARMwAYtV3wMmYAIQePXVV6ti9fDhw1Wxqs2rkJUs/0ZmKsGYilU2jCJFqbqeqVBNa6y+//77Yffu3dUEKzIQoccDmac6q7xHSiL5SEJqOb12q0fuISa1CVa2FABiVcKVtunrdJcCkBymvyqxkIpV+pwtBVArscqYOU9SGJFKkhWOHD+eWOV3zk8TwWmN1VSsInEPHDgQZTTHwximnC+xLbGq8g+w5BqI9i1btoRNmzbFGqvcG36YgAmYgEsB+B4wARMwgXwIWKzmw91XNQETMAGXAvA9YAJtTkACELH6/e9/PyBVjxw5Ui0FgFhFuCHOkKuIQaSnJCX4SE2OJVZVa5XjkIWIVeq4phtTIWslIJF2EqlIVi31Z2k6D8lGiVUkoOq08h2ykFIAbLSVik76rE2YkIfTUWO1llhlDFpWrz5TOkE1ViVWGTMMYIHkVK1aBCcilT7zO9+nNVazidVUrNbavEqSFR7IWolVzuO3tG4tfdLmVRKr9Js+sFkVYvUb3/hG3MDKYrXN/yHx8E1glIDFqm8FEzABE8iHgMVqPtx9VRMwAROwWPU9YAImEAm88sor4W/+5m9iehHpiFDlPVIQscpSb4QliVEt3eeVB6IPscoGV9nEaipW+e3DDz+MiVVEHQIRych1JCARqZzDdSUdOVbXpA0+K/2pxKq+Q6wigBGrEq7aXGo6xarSu0p6ahOrtIxBVqzCMqbMLQAAIABJREFUWMv44ch7vlOtVNpg3IhVHctvyNS0xirt8lRbSqxOJFaRuIhV5Cnnwwt+Sg1zvhKr9I+5l1hduHBhNbF6xx13WKz63xETMIFIwGLVN4IJmIAJ5EPAYjUf7r6qCZiACVis+h4wgTYnoJQlYvV73/teTCxqEyOSq4g90o1sVkRdTYlWST+JVaQrAnAyYhUpiliV2EPcqb4n10G8SpwqsSqxKgnJ8fQFocl3iEH6unLlylzEKnIyLQUgYQwnxpPWWIUzv/PkgdyEgWqp0g6f4corv/MbzBoVq6qPy7wiVtm8KhWrSHXVv+X61NuFr8Qq39EHEqv33XdfLAVw5513RvHuzava/B8TD98ELFZ9D5iACZhAbgQsVnND7wubgAm0OwHXWG33O8Djb3cCEqsvvfRSrLGKmESuIvKQakqosnEVYpXkpOp0pjVASawiACXexJXPeqoUwN69e7+WWEXgaik6r8g/xJ82YVKCNU1gchxikPQmx/NACCIGWZbOU2NTrdW0xiopWZ7ITcbT7EPpWF7TsdMn1YdFAtM/Er70SelUuKSbW/FechOhzPEcCw9+ox3SwQsWLIiSFRba5At5qyft8qhVY5V2Gfv+/fvjPEtgK7HKeUqsqvSD0rjMJ9dGrFIKALEKb81zsyx9vgmYQHEJOLFa3Llzz03ABIpNwGK12PPn3puACRSYgMVqgSfPXTeBKSKA+Hv22WfDI488EqUqwhLphgREwPGUWJWI1AZWdAHxR2KV11Ssajm8kowSq/v27avWWJ05c2as6YoMpE2JVd7zHZ9TsSpZingk/YlYVUkCjm0Fsaq6tYw7FauMlXQonHhoeT8Ck2NV3kBL+vmeYyRWtZFXKlZVY1WbVSFIU9EqsYocZR4lxbVRFWJViVX6LbGquUM+S6xKpNMvSgEosUopgBUrVjixOkV/j27GBIpMwGK1yLPnvpuACRSZgMVqkWfPfTcBEyg0AYvVQk+fO28CU0IAeffEE0+Ef/zHf4xCFbGKtOQVqUZqlUQiO8FnxSoCjqRqKlbTJeFpYhUht3PnzvDFF1/EfksAkpiUWEUMSuQhGJW65DuVAdCyf4nVNLGKGKavLE2XhOVaSpRyLOdNR2JVJQnGEqsIUa4rsQpXpVXFQ7JVolRjVJkEeE6lWKXGqvinNVa1/B+eSFh+Ux1Z+oxY3bx5c0yrIlYvu+yyKbkX3YgJmECxCVisFnv+3HsTMIHiErBYLe7cuecmYAIFJ2CxWvAJdPdNoEkCWpL+q1/9Kvz0pz+N4pTUIq9IPWSaxCp1NSVWVauTy7MsnVIASqxKrKZLw5VkTcUq4hSBSGKSV+Sdaqxq0yvVK+U3hJ6W8yuxyjVTsUrfW0WswoZ+0j8JUSVW+ZxuSMV4Ec18l25GhdgklUraFOnMg+QrNVZZjt9IYpU5VSkAiVWVYuB69FliFbkusaoNxPgdsXrvvfdGqcpz9erVTqw2+bfo002gDAQsVsswix6DCZhAEQlYrBZx1txnEzCBUhCwWC3FNHoQJtAwAUQlku2Xv/xlePTRR6M4VW3VWmJV36WlACYSqxKsJE7ffffdmFiVaEWosnxfiVWJ1ayU1dL08cQq4hWxStkCNrDikdZXne4aq0rIagOrrFhFiMJWAlqJVaVyJVa1oVVaR5ZjEatcg3bmz59fU6yqvqpqrtIHLf9XKQDVXGUua4lV9YdzEb08GRN94ME1uP4999wTE6sbN24Ma9eutVht+K/QJ5pAeQhYrJZnLj0SEzCBYhGwWC3WfLm3JmACJSJgsVqiyfRQTKABAhKrJFYlVtkpXjU4tZEUKVASq2OJVZUCoAtKrKp2qL7j+x07dkSZl9YVJRWJROSaEqvpubyXWJUkRP7RF8oQKLEqsUq9z2XLllVTl+kS/ekuBaCSA2KgmrFKrNYjVjmHsfDKGBGxCG+EJg+JVeQmiVWOm2yNVTho8ypStMhc2CqxqqQwx/CEIWKVV6Qtidm77rorbNq0KcpVi9UG/vh8igmUkIDFagkn1UMyARMoBAGL1UJMkztpAiZQRgIWq2WcVY/JBOonkJYCeOyxx6qyTWJV6UZkJcu/JyNW042slEB95513AuJWqUiEnpa/q44o1+b3dNMrjQghyLOWWKUtxKASq0jO9DzGmrdYTUsBpDVWVQqA7yRJEcp8RqxKPvNdrVIASqhOZvMquGvzKolVXQduzL3EKnOhxCvyG6GNVJVctVit/2/OR5pAmQlYrJZ5dj02EzCBViZgsdrKs+O+mYAJlJqAxWqpp9eDM4EJCWiJt2qsIvJIlCLRkKiqq4lYJSGJaOMc1d1EuGnzKtKT6RJ+Lo4I1Cu/bdu2LRw6dCimLGkHicg1OY42+cwrok9tSfrxWfVBJVZJTqa1PxGDSqxKrCpFeiHFqsCrxAHXnjVrVjhy5EgUpZKm2rxKNWXhjrhUYpfP8FWSlONph/ILiG7eq1YtrxKrXJfPEqRKHktMp4lVUrSqqyqxqpQv842AlVjlPK7BXH/jG98Id999dxSsl19+uUsBTPjX5gNMoPwELFbLP8ceoQmYQGsSsFhtzXlxr0zABNqAgMVqG0yyh2gC4xBAOiLOEKs//vGPY6IT0YbQo/Yp0hKptnLlyijztCw8Fat8TykAJF+6bJ+2JewkCrdu3RrlYipWuZakKeJQiVS+4zNtqB9akq7Nn5C9qv2pxCp9pRSAxCoylodqrCIPjx07FsenzbiavUlSeavr0UdtysWY4IRUVo1Vxs34tCkXjPiORCrfSQRzHn0VC6Qm37F5Fcy12RW/I2VVGqCWWIWjyikoscp8K10MG6WJGRNyXSUAlF6mffpAWlWJ1SuuuMJitdmbyOebQAkIWKyWYBI9BBMwgUISsFgt5LS50yZgAmUgYLFahln0GEygcQLIO+Tiz3/+8/CTn/wkSjckHoKPZeuIOB6rVq2KyUlkHOfUI1aVwlR9VNp5++23o1iV9EPScS2JT75HQirpqlqjfIf84xXRx3FIP+TiRGIVQaiNpTj/QojVNG3L9eGailVJ1FSsKhWKLOV7zuFciVV+Z9yIWb5La6yqLmuaWOU7HhKpzJnEKt9JrDIfEt8kY1WGgWunNVY1DvqgxCpilRqr69ats1ht/M/QZ5pAaQhYrJZmKj0QEzCBghGwWC3YhLm7JmAC5SFgsVqeufRITKARAghHBOW///u/x82rJB4RaohVpCfHrF69Oso0JKYEG3IO2YfkIyFK0jJNrGbFKp8pBaDEqlKSWsqv42lfmych8VQKQDKSPiAQkYCIVQQhD0TiiRMnogS++OKLo1CUsG0VsUp9WQT1RGJVKV36D18Sthoj80AJhGbEKvMMN8o+pGIVfvRNiVnuDaWUlcrlN+QuQjUVq5LhjdyHPscETKAcBCxWyzGPHoUJmEDxCFisFm/O3GMTMIGSELBYLclEehgm0CAB5CPy7F//9V/Dv/zLv1RrqyrViYDjGDYnQpzWEqtIPkoB8Ls2nEprq9I1PiPmEKssPdeydn5TilLHqQ1t6KSl8vyO6NVyeSQg19ZSdZbdp2I1LQUwVWKVdnioj8KeLQWQJlbTJf2IVaQkY2IcCFSxSROrafkDRCwpYtWkVSkAxCptqcYqbaabV6lOreqqwjmtsZqKVUlulRwYT6yqrq7E6h133BGuvPLKagmBBm9Fn2YCJlACAharJZhED8EETKCQBCxWCzlt7rQJmEAZCFislmEWPQYTaJwA0hQZ+fjjj4df/OIXMZ2IcEO2ItlUV5PNiajficTUEnUlQhF8JFb5Pd28SsvL6Z2Wtr/zzjvh8OHD8bPqrGpDKtVUVeoVkYgolHhEUEqsIhtJ1EqsSjqSYlVidTJiVcJ0LJJK0Ka/p3J1ohqrjJE+Z8WqBLPSv4xPG1LxnrGnYhUe2rwqTayKUz1iVSI7K1YZD/eCyhMozazyD5p3vidFu3Hjxrh5FWL16quvtlht/M/QZ5pAaQhYrJZmKj0QEzCBghGwWC3YhLm7JmAC5SFgsVqeufRITKARAghBBOXPfvaz8J//+Z+x/qjEKnJV0pPNiUiETlas0icJU9KSO3bsiHJR6UqVFVCdVYlGiUrJWn3m+toIiuQrgk8pWpUHmA6xOpFwTcWqhK42r1JiFUHK0nslVhGciFNt8MU1GAuJVDjwHvksscq4GWOaWOU9x2TFKnM1Vo1VpZDHSqzSJ8ltRHu6eRX3Q1asIlivueaaat3cRu5Dn2MCJlAOAhar5ZhHj8IETKB4BCxWizdn7rEJmEBJCFislmQiPQwTaJAAEhBBiVj99a9/HeuWItN4lURFeiJWtdGUaqJmE6uUApBI1YZVSnVqUyrEKnIRccfxHEc7XEvL0bUMnd8QqzxSscr1SWuSfJVY5dhWEatKn04kVuEqkUz/OR7ZqcQq88D4EavUWGXcjLHW5lX1iFWuJ6mqTcBUY1VJY9VY5TPMmRclVjlHJRVICt92220xsSqxKpHb4K3o00zABEpAwGK1BJPoIZiACRSSgMVqIafNnTYBEygDAYvVMsyix2ACjRNAAiLtHnvssfDUU09FoUqCFZmmXeR5RayqLqiWhCPaEKRsILVkyZIoBPWQqJNYVSkAxOqhQ4fiYRKxCD+VHNAGWEg9JB7JS67BtXjQPx6IPTZdQjqSsuUYjuV36sFedNFFVQnI8WmfSeIyRkodIC8lQsejOFGpAAlipVV5RSar3AEMkcCkdRkjPBiTSiJwPk9EJuIUbrxHrCJNmQ84MUbGzDFwV2JVnGiba/JUjVXGx7VSzpLZEqvaOAyxyrUlwlUqAjYS6ipPsGHDhnDvvfeGW2+9NVx//fXVhGy2/mzjd6fPNAETKBoBi9WizZj7awImUBYCFqtlmUmPwwRMoHAELFYLN2XusAlMKYFaYpUEKxIOmYeQQ6itW7duSsUq8k2J1VT4IWf5TWnYrFhFovJAUtJPBCOiVOnQscSqSg4wnsmK1YmkKv2pJVaRpvSfa2fFKnKSMdYSq8hSfod/LbHKmJGrCxcu/C2xyvEqAzCWWNUGVohbiVXGwDVriVUENHwZA2PhOPqwfv36sHnz5nD77bdbrE7pX6UbM4HiErBYLe7cuecmYALFJmCxWuz5c+9NwAQKTMBitcCT566bwBQQyIpVJBppTiQaAlJLx1OxyncSlRMlVulitsYqS/hTsarNlGgXsSpJyblIQolWvidhymfEHolVXhGQPEhpSqwuXbr0a4nVicRqsyizYhWuiM3JiFX6wFiyYpU2lCDmvcQqiVXeK6GKpJ2MWEVo79+/P3KsV6xKBjNPN954Y7j//vvDnXfeGa677jonVpu9iXy+CZSAgMVqCSbRQzABEygkAYvVQk6bO20CJlAGAharZZhFj8EEGieAKEOkPvroo+HJJ5+slgJAdiIptSQ/WwqA83jWK1aV0KQUAGJVNVaV5pT4RNhp6bqW96uup2p+8j3HIQSRkAhCfkMwkmilFEAriVWNh5QpZRCUylUpAGRpWmMVOYqURaZSBkCbhnG8xKpKAdQSq3DgOESruKelAJRYHU+s0oaOU2JV6WX6Rtr4hhtuCFu2bAmbNm2yWG38T9BnmkCpCFislmo6PRgTMIECEbBYLdBkuasmYALlImCxWq759GhMYLIEEJIIyp/+9KdRrJJSRaSxTByxqmXwiFUknZbtSxYi70hOUtNUNVPVB47noU2pEHOIVa6XilWJUfqCKEXqcqxqlEqsqg6rkpkSq0q8jidWJ6qxOllu2eOVWFWtVMaiZf5pKQCksurI0u+0XICW/yNFeZLO1XsxQrTCiCcbeCFr08SqRKxqrI4lVlVjNU2s0hdJVK4rkcp3qnNLP7JiVYlVztF8N8vT55uACRSTgMVqMefNvTYBEyg+AYvV4s+hR2ACJlBQAharBZ04d9sEpogA0g/Z98///M9RrCqpimCl3qaSlJdffvnXaqymYpVan2xeJbGqc9INrCTmUrFKMlMpVAlJJVDph5KXEqtKUCL2EIgSq/q+llhVrVauw3OsGqvN4JR81rXUX0QlfRUr6sLCWonVVKxqiT0pVcbB+JgDXvms+qZZsUpiVTVVYQxTcePaqViVsFZ5B+R5LbEKC64jscrmZtp8DLHKeyVWVQqAzassVpu5i3yuCZSDgMVqOebRozABEygeAYvV4s2Ze2wCJlASAharJZlID8MEGiSA0EP2/fjHPw5PPfVUlI8kJUmrUiKAB4IUsYqkUzq0llhVfdTxxOo777wThahSp6lY5VqI1bSeKJIwTawi+yQO6TdiUUnWrFiVTKXd6RarEsOpZE3FKtzmzZsXxy6xiqSEKRJTYhX2EqtwmCixWo9YVWK2llhl8yo48lBiNRWr9JHEKr+pHfWZGqv33XdfrLFKWQCL1Qb/CH2aCZSIgMVqiSbTQzEBEygUAYvVQk2XO2sCJlAmAharZZpNj8UEJk8AUYlY+9GPfhRefPHFuNSfpCS1ShFqSmFeeeWVUQKSclR9VS13V2KVtGQqVSVl01IAiFWELd8hEHkgExF3nItY5TMSULVGVX+VY1XXVYlViVUJV/pMjdVly5ZFESipqqX605FY5Rq0T9sas0oZKOnJZxKrR48ejWlPxq/jGQvncyxjV/JUv8OB92LG+bVKAah0glKuSqyOJ1YPHjwY675yDMcz93rPK/eDEqsao2rfklKlxuptt90W1q9fHwWxxj/5O9FnmIAJlIGAxWoZZtFjMAETKCIBi9Uizpr7bAImUAoCFqulmEYPwgQaJoCoJLX4yCOPhN/85jdRnCqxSikACT3EKmIvrbGaFaupWONYHqqzijTk3O3bt1freCLyeCDzlEytJVbTjbLSDZ+QlByv32kvK1bTmqfTVQpAYhUZrDFLrKZL8Ums0mdEqdK/HC9uEquwU5kE+sx7CWXGyGeJVWRtWmNVCVdexyoFoLICzDVSFblaS6zCjmMQq/RXcpr+0T4pVUoB3HrrrWHDhg2xXxarDf8p+kQTKAUBi9VSTKMHYQImUEACFqsFnDR32QRMoBwELFbLMY8ehQk0SgBht2/fvvDDH/4wvPnmm9Vl+AhKnkp9XnXVVfESkxGrSmFyHtIQSbdt27ZYZgBRp5SqxCrHSawiJhGOSnxqqXyaWE3FappYXbNmTUyspvVV0zqtpHGRhYwPiazjGmWo5f+pWFV/U7GKBCWtO5ZYVWKUfij9K7HK+GhLYpWkrjavkkRNE6v1ilXSyoh1roOgZW54z/mMQYlVrp0mh5kblQK4+eabwy233FKtsSup3ihPn2cCJlBcAharxZ0799wETKDYBCxWiz1/7r0JmECBCVisFnjy3HUTmAICyLPdu3eHH/zgB4Fl+og1JB7iEQGpxOfVV19drWXK76pZivhctGhRWLx4cc2l4PyuTawQq2+//XaUt4g6CbhUrFJ/FNkp0afannyW3FNiErGKYEw3r1JidenSpRdUrKalACRT6bvEMNJVYlWlAPiO85T0lFjVd9rwi985VglUPs+dO7cqVpVYnUisSoqnm1dNJFY5Fs6pWFX/SKxSY5W0KmIVKc7DYnUK/jDdhAkUlIDFakEnzt02ARMoPAGL1cJPoQdgAiZQVAIWq0WdOffbBKaGAGJ1z549Uazu2LEjClUkHmUAEJw8OOaaa66J6UVJTKUXkXmpWEW6afk/56ZiFaG6devW2A7f65GWAkCschzt0DbPVOKqNAGJStKftcQqidV6xCpj5VpTkVjVMnmJRSVWa4lVxsgjFavISMYqmY085VyOQcQipRkzx5EWlVhNSwHUEqscrxIItcQqm2mRWKW/tI9Y5z3X4HjGpZq4KrkgsUqNVYlVygFYrE7N36RbMYEiE7BYLfLsue8mYAJFJmCxWuTZc99NwAQKTcBitdDT586bQNMEkGV79+6NpQAQq0g0hCqyE5nHA5mJWNXGVRJunDuWWEXoqRSAEqtIzLfeeivKwlS+cj1SlwhApCPX0Tmqw6p6rvSFdpGAiFEEI+3RF9rgu1SsKnFbqxTAdIlVJU21dF9L6pGgXFOJVXFEokqswl3ikvFwDJITJqrFytip17pgwYI4/rESq4hZJU3hNp5YVekFlQLgWtpIS2JVtVm5J+gz9wRilVIAiFUkt8Ry0zemGzABEygkAYvVQk6bO20CJlACAharJZhED8EETKCYBCxWizlv7rUJTBUBhCWJVYlVltIj1xB5iFAeCLVrr722mu5MxSpSj8QqT+1ur2X+Sq8iDflOYlX1Qvmd3/he9VaVWJV4RaxKjirBKbFKX2uJ1dWrV8fEqurD8iqxyliQlwjOVKyqTupYXMdb3q5zGRePyYhV1VCVhKVvEpeMXUKVV9VdRaxSX7VesaqkaZo4luxVYjUVq0qskp6VrNbGZWJKX6i7i1ilDMBtt91msTpVf5RuxwQKTMBitcCT566bgAkUmoDFaqGnz503ARMoMgGL1SLPnvtuAs0TQJSpxiqJVUoA8ES0IfkkJamxqsSqkovaMIr6qrXEKr1T8hRxSAKSUgASq+o97UqsIuz4rF3olViVpJW8RPjVEqukK9euXRuWLFkSZSoPjQFhqHFNRqxOVDO0HrHKmEiZ0mcSqzwQnRKrfGZMKoMAB31WYjUrVpGraSkAGCJdOZ5zVZNVYpV546kaq1wfsbp///5qKQBkqsoC8J62VGNViVfmhuusW7cubNmyJUpVJ1ab/1t0CyZQBgIWq2WYRY/BBEygiAQsVos4a+6zCZhAKQhYrJZiGj0IE2iYgGqsPvzww9XNqxCrCD/EGiIOSXfFFVdEIadl95KUyDskJnIV2ZY+0jqqvEessnmVlvOny9SVTOWVa6g2KdfWg+ORe4hOJSmRlUhL1WRFrF5++eWxP2kZANVA5dqMC7GK5KRPjGUieToeYF1H9V/TxKqEMdehr7BFVmosEqu0oaX/SoxyHKI1WwqAzwjVNLEKe9qUkFV5AG2kRZsSq6rtCjc2rzp48GCcE9VYpU9cA060Rw1WzQvHSeAisB944IFwxx13xHIApIcl0xu+IX2iCZhAoQlYrBZ6+tx5EzCBAhOwWC3w5LnrJmACxSZgsVrs+XPvTaBZAgg3Eqt/+7d/G8UqKVVKASDf0vQiYlVijnO0IRICD4k5WbFKvyX9tOO95KjEKtdIxSpCT/VXJVZJbaZilXTlZMWqlrdPJE8n+n08sQpX+tqMWGXMCGBk51hiFSGKIK1XrKalAOoRq5objoUzYnXjxo2xHIDFarN/jT7fBIpPwGK1+HPoEZiACRSTgMVqMefNvTYBEygBAYvVEkyih2ACTRBAkn7++efhr//6r8O7774bE5JIQBKWCFZtpIREy4pVbV5FYpVSANnEqmqt0r00sUo7CEK+Q0Zqx3ttdqVUpMSq0qS014hYlThVyhZhTLKVxCrjVamAJjDGU9Maq0rBkvSk/VSsarOqtBRAmlhVYlQbSHG86tDCjO+1eRUbRsFdiVWVAZBclbymb0ocp4lVxGqaWFVaWdemnUOHDlXrxsKfMSFuJVZvv/32WA7AYrXZO8jnm0DxCVisFn8OPQITMIFiErBYLea8udcmYAIlIGCxWoJJ9BBMoAkCSLxPPvkkfO973wvvv/9+XGovqYpk44HYQ6Jp8yMlVscSq9qUSvVVJVGRi9u2bavWUEXQpWKVvqgEgF4lDOmHNlDiPeciRlkOj+zjXL6rlVjNU6wyDq6vUgDI6qxY1aZfjFX1a1UrFaGqurMS1EqsLly4MG4YlUpUlQKoV6zCi6X+XJdzmXPmlff0GYFKuQDYMw4JXr6nFMCDDz4Y66siV0nRap6auCV9qgmYQIEJWKwWePLcdRMwgUITsFgt9PS58yZgAkUmYLFa5Nlz302geQLIsl27doW/+qu/Ch9//HGUlMgzpOV4YlVyVaUAlFjVRk6pVCU1yVNiFWHHZ4QiQk+JVfqiTauUtOQYJVZ55disWEX4Ku2aFatKo/K7yhdkE6uMpZlHurGW3qvNWolVNq+SJFY6lfPGEqscr43D4J0tBTCeWOU66eZVSq1yPdqUWIUh7SJ+JVa1qVgqVvUd41qzZk0Uq5QBoBwAKVqL1WbuJJ9rAsUnYLFa/Dn0CEzABIpJwGK1mPPmXpuACZSAgMVqCSbRQzCBJggg9j766KMoVj/77LOYUkSesblTKlZJJ6Y7ykvWIfWor5oVq4hRSTaJVYTm9u3bo2AlyYkwpE2uSTu0qfNSsSrZmopVzkf+ktqsJVbpD49UrKoUANdnfDyRyFMpVtPUrZb388rYEY+Iy/HEKuKTNrS8n7mYNWtWHCNPJVnHq7GKfNX5tcSqrkHblETYv39/bFuJVa4vmQt7xCoPxsFxfIdYXb16dRSrGzZsCHfeeWesIWux2sQfo081gRIQsFgtwSR6CCZgAoUkYLFayGlzp03ABMpAwGK1DLPoMZhA4wQkVv/yL/8y7NmzJwrAVKwi5kiNkk5UnU4JSglAaqwiONONpsYSq5QCQKQi5hCGiFVEJ+fSviSshCDXzopVbXI1FWKVvkyVWFWKV2UMUrGKUEU8jiVWlVytJVZnz54dhaaSvTChnmlaCmCiGqv0TWI8K1a/+OKL2D4yVaUAeM93zIPEKncZ3zE+npdddtnXxCplGSxWG/9b9JkmUAYCFqtlmEWPwQRMoIgELFaLOGvuswmYQCkIWKyWYho9CBNoisB7770X/viP/zgKNC0FR1oiWZFxSDbVWOVzWmMVoVdLrKrOKgKOB6+0t2PHjpgSRdghVnmPMNRmSQhWbXqlup8cqyX2A2cGQs/ohlCqW6rNmLgGKVT6SoqW73kgLYdHRsL5kaEob9NSAFpi3zncOEL1jz5KDquua09vXzh39lw4e3YwzJkzN5w6fSomQ7s6u8LA4EAYHhmKfFXKQElgaqfCgTEiUeGkxKpKASBqScHCDFHN8bSlz7yqxqugZwHjAAAgAElEQVRKAEiOqxQAiVWJVY5HckuYcz3apQYrv0nOMl4+k1i9//77w/r162NiVSlhlW5onKjPNAETKCoBi9Wizpz7bQImUHQCFqtFn0H33wRMoLAELFYLO3XuuAlMGQHE6p/8yZ9EsYpoQ6AhVpF5qVhFQiLmJP94RYhmxarqq9JB3iP8EHxIWyVW+ZwmVmkHqYc01IP2tWxebSJFaU8bQiEX6RMPvidxifAjzanUq8Rn7Dti9fTpOE4kbEyscn5H4/85Sl+0uZM20ZJ8Rjyrr4yFPiAreWrTLcYulpLBabkAcUrFKuKVhCjSNV32T1sqFyDZqtqyaWKV63F95plSAPzGefCljxKpzBNilbZUCgDW/E5idcuWLVGsbtq0yWJ1yv4i3ZAJFJeAxWpx5849NwETKDaBxv9Lttjjdu9NwARMIHcCFqu5T4E7YAK5E3j33XfDn/3Zn0WxymZGSDYkKGIVyYbko8aqxKqWko8nVrWJlUoCIOZo85133qku/add2uB7pB6SMytW9VkyVRKV9jkesUq/lPiUWEU6Sl5WpedQJbF65vSZKFZ5nhk4E4aHRwL/N95jvBRmunmV0p5K0dIHHoyRJf2MF1lZFauhsmmVWErIwqa7syvOBQx4ZT7SzauQx6lY1YZgtEf7aWI1LQWgUg60By/EKu+RshKr6jdtHjx4sLqBmMQvvyNWlVi96667LFZz/0t2B0wgfwIWq/nPgXtgAibQngQsVttz3j1qEzCBFiBgsdoCk+AumEDOBEis/vmf/3kUqzyRZwi2VKxSY1UbPUms1qqxKqGqhKnSoioFgMRVjVVEHm1IrNI+UlASU3VHJS7BJInKMalYVV9IoSKBEatamq8+DI8Mx2X5SqxGsTq69J3fxnOrE4lV1YhFWvIehkrq0g/GSJ/giijVMv+RjhDHzDESrLTBMb3dPZE56dTs5lUI1TSxqhIK8bze3tgHfZdNrOozLOnXvn374nU4j9Sw5K/m8NChQ7F/SgBzPm2vWrXqa2KV8gs8XAog5z9oX94EciRgsZojfF/aBEygrQlYrLb19HvwJmACeRKwWM2Tvq9tAq1BYOfOndXEKhJNYlUJVdKTpBNVj1TlAJBtaSkALRdXelQyDtEmsbp9+/bYDp/TZfJ85rppUjIVq5BCRkrqcjxpS2qMKh1Ke4jhtMaqkq70ZWhkOApK5CEC9siRI3EpfExhDo+fWB1vpugnjHhIStImfURA8jtClYQp/aPPEsPDYST09faF0BEiy8GBwdDdM1ovtW9GPE81Vhm7lv339/dHscor53EdbTTGe8lV1VhVSlU1VnmFBQypscqcqMYqx2oeGJPEKu8ZizblQqzed999sRTA3XffHevaWqy2xt+0e2ECeRGwWM2LvK9rAibQ7gQsVtv9DvD4TcAEciNgsZobel/YBFqGgMQqS76VWCXJiHhTnVMkmsSqNrCSWL3ooouiNEzFKkJTYpX3/IYkpMYq7fId8k/XUJ1SpSKVAFX9UaUkzw4ORm5d3V3h6JGjYW7/3FgjVYlVROny5cvDwkWLYt95nDt7tiIEeX/+XJSXJ0+djKUAOP7s4FlylrjNhh60O2vmjNBFHdLReqvnh4biGLu7e8Lw0FA4e/ZcmDFzRjh54mSYO3dOLD8wPDwUhoZIfyJSKxJ2YOBMlLTnzw+FmbNmxiQpKVT6r3IBMEGowpw0q2SrSgHAWuUA0hIKqrEaN/MaHo5tM36JVSVWJU61ERdilXZUWxdIqrGKWL3pppssVhu6c3ySCZSPgMVq+ebUIzIBEygGgUb/O7YYo3MvTcAETKCFCVistvDkuGsmcIEISKyySRE1VhFqJBm19B/Rt3Llyt8Sq8g5pB9ilR3hU7GqkgAMgfYQpohVrsUSfh4IQt7TDtJPpQGQrbznlfaVsuT96ZPH4nVm9M0IR44cDnP7+6NY5Zi+vhmxZmpPd088n7qpQ+eHosBkcyqOQw6OIDVH06vnzlWk7MhIxwRVVsebjJHQ09MVuru6Y1tcC8Fakcuc1xE6OzoCsrWrqzNKVK4b5fHQUGTDmJQGlZTumzkj9ldSuTLGvsiEp+qrkkpVCQBeVQZAqVX1XHKWuZFYRS5TY1Vta24kvWkbsaryBqqxyu9sErZ58+Zw4403RrHKJmZxtE1sBHaBbnlfxgRMYJoIWKxOE1g3awImYAITELBY9S1iAiZgAjkRsFjNCbwvawItQgDB9sEHH4Q//dM/jYKNJfJ8R5LxzKmTse5oZ3dXrKcZN7U6dTIMDp6NYpDPSDQ2ZeKJhOMRRenZwfhaqed5LgyfPx9/i0vQz52rbjaF7OQ8kpudSEcEKGlPvjt/viInQ6gef+7c2XhNBKWWryNKh4aHq+1EkTqaP61uooXsHGGpfqVPUS6ymdWouBxuYj4qydyKUKzWmK0YRmDEnmgDLcYqsYlgHRmpJGk7O5Cww19rg5IAFS3bUak921kRsOIMI3jFWq7d3dXEbWyvs7PyuYOzOaar8l1nRwid8AxxDpHnAwOD8fpz58yJMnp4ZCjMnDkrDA4ORIF94OCBMHPm7Ci6OZ4+8KTursVqEzeOTzWBEhKwWC3hpHpIJmAChSBgsVqIaXInTcAEykjAYrWMs+oxmUD9BJB8pEj/8A//MJYBIKmK/ESsDg6cCV2dHaG3r69aO5SWEXdIye7OzsoS9ZGRMDA4GM6cPhOX2pPWPD/EZlBsyNQTZszoC12dXYFMaBdyr4NnRXTSGpKO77TZU0dMdXaOilakIQKxszKo6Cor9VArwciv/jNSUjN9TWXnyHDHqOit1BdFzCIKYy3ZKGOn/tHBIMcs3xo1ZvWiv5X0HB6OKdiYQO2tbEaFVOU4pGrorJQvgB2PoeGhcP7c+fgKayQy8pSxnhstl9BBMrcjBE6nTEFPbL83JmHnz5sfuru7ItKOzs4ImHq0e/ftC52d3fEeUC1XkrErVqyIm1ddf/314Z577onJ5cq8+D/tp/5OcosmUAwCFqvFmCf30gRMoHwE/F9f5ZtTj8gETKAgBCxWCzJR7qYJTBMBxOh7770X/uAP/iBQCkAbUyHO+ufOCb19vTGNev7cubj0HAkZheSZ0+H40SOjdUpPhJOnT8dapRWpORKGO3ui9KOuKOdRTqCnuyuKu+6untDZ0RWFKXKvUhOU157Q2dkRenormzfFhCWJy9EkaEzAjlTkaEXeUqOUMgC8Vpb8k/rUknfVBI3L/0dGwvnzld+QwohGxsHSd40pLuNv4DGeSJxIMsYEqR4xXfrVo7e7KwpP+M+aNSvMnDEzLvnv6+sN3T29oau7IlpJ74KdOTp77mwUqadOnYxMSKNSL1c1c5HSHcPnKgI0hNDNJmI9vWHWzJlh/rx5YW7/vDB/0aIwa/asmFpF6J4+PRhOnDoZpTu89Epi9Y477gjXXHNNeOCBB1wKoIF7x6eYQNkIWKyWbUY9HhMwgaIQsFgtyky5nyZgAqUjYLFauin1gExgUgSQibt27Qp/9Ed/FLZu3RolGfVSkXmq0YngROx9+P4H4Y033oi1TYeHzoeOEeTk2Wogc4Tl7GhVSgEMjUQJOG/evLjJEmI1XZ4eN3kaXa6OzB2uxFdjeYGKCKWEwFBV9CJNh4eGYzIWSSppqvqrkqkVOUoN0UodUS2755X/0yNNtcbfRlOwk4LX7MGVuOlXXjXazq8+9/X0ROk5Y6aEal8UrYhV6slW3leeaYkB2MAFltS1pbwDMhThyli7RssHEHTtGB4JI1FQnwvdbKDV2xefs+fMDjNnzQo3rb85rFy1KgycHYzzx4M0M+1y3QULFoQrr7wysInV4sWLK8LWidVm7wyfbwKFJWCxWtipc8dNwAQKTsBiteAT6O6bgAkUl4DFanHnzj03gakggIRDuD3zzDPhySefDPPnz49CFVHHsn5kJr8jKV9++eVw4tjxuOQbuXfy1Iko7U6ePBVOnxmoSlFJTm10JPlHMjV0sLv8+TA4MFCVf9ok66vaoyQwR6r1StONsOodcy25xxL40foDlWZG07DxfRNidbz+TSQZxx3bGP+FXBHSlQ2xKonVylO1T6mnWhHLlc26kKw8dFxHZ3dMqiJK2XSrr6c3LvGfNWNGWDB/XujvnxsTvUePfhnmL1gYbrzpplh2AFFOe8ynxC1tPPjgg+Hmm2+O17dYrfcO9XEmUE4CFqvlnFePygRMoPUJWKy2/hy5hyZgAiUlYLFa0on1sExgEgSQe8jTjz76KLz99tth9+7d1U2sJMqQpKROEamkFfl85MiRWJeVneVPnjwRTp8+EwZGl9ZzHrU+qfP51SNGNEertH698GisGzpas7W6AVT8rlKLNS0JIOla2TTq64lPtVpTWKbL7kfru1b7NmYd1EmAbOBQ9f7rRQBGG4pj/0owVzejGq0tm/6WXvqrGrac+9vlDXq6eyubYI2WGqAGLqUAZs+aHRYtXhiWL78kLL1oWejp7Y1J3liyoacnDA4MxunjXAQ8gp2E87p162LCWY+JZHIDmHyKCZhAQQhYrBZkotxNEzCB0hGwWC3dlHpAJmACRSFgsVqUmXI/TWB6CCDnkKSp2KSO5v79+8PevXvDUeTpkSNRoiLTEK98j4g9eeJEOHb8eDhx/Mtw/PixcPrU6TAydC5u1jRwnh3uK32mLqpEJ6lJLdGXgOP1q+9iOHJUplaEKunL0UoB1U2sUvnKNapL+0eX+yMqY/v8P16pQZpsUKVrZ9uZHspjtzpeYlUeWHt0SaxGpjCJudXKGPXIbuBV4TBaYWD0uJ4OzuwKw2xi1d0dyzz0z50b5s2fH5ZdfHGYO3demDNnTpi/YH5Yd8W6WFeV7/rnzA0XLVsSli9fHpf9UzuX+SS9qnq49MNi9ULfRb6eCbQOAYvV1pkL98QETKC9CFisttd8e7QmYAItRMBitYUmw10xgRwIKPWp9KPqaEZBp1RnR0es0fnhhx+G/+/x/z98+skn4cujR8PRw4diYvXUyRPh/LmzlU2mhqjteTac7+it1keNUnRUnmqIXEcbXX0l4jpCF99HASohmCRS4+ZO1PmMDVbFbewqyUyZ3Nj1346gjsTfv5K0XyVfo5od/X+V87L/cdpooLWSRB3rP3VHwkhHtuVRGcxIh4dDV2dlyX/1qNE3vAwHvleiVUdUJLK0a4U3kd8Q078w6uscCT0xscoGWGwiRmmA7li3ddHSpWHh4ovC/Hn9YeXKVeH//p//E1avXh16eyq1XWlH94w2+/pqLitXs1jN4Q/ZlzSBFiFgsdoiE+FumIAJtB0Bi9W2m3IP2ARMoFUIWKy2yky4HybQegSUIlXKdHBwMPziF78Iv/nNb8KhgwfCoQP7w6FDh8KJE8fDmTMDUW5yDAnHs0Mh1uOUfIvSlY2TurpCT093FKjsZq+koxKzfO6K9UM7Q2fyO9/HZ5SjFaGotKY2n4qSEfEXE64V0chR8XP8v8pmVjhYEp/nhs7H5O3Zs+eiGNZ4NRNanq+Wxpqh8aRrVjLWSqiKTfW6HR2x5mlvV1eY0Vepd8sx3d2dFW7Uqe3oCEMjlQ26VO9UtW3Pnj0fzifsJTt1nZ7OSm1WkqrUTaXEA3V1Wc6/cPHisHDR4rjMf9OmTbF+KulVtZF3wrf1/krcIxMwgZSAxarvBxMwARPIh4DFaj7cfVUTMAETQDI0GsQyPRMwgZIT4J8H5Kh2nEfMIVJff/318Oqrr8QEK5/PDg6G4ZGRcPLkyXDi+PG4a/zg2XPxXJ5KONIO8m7+vHmhbwbCsLsiV5GoUbR2VWVqRaSyKdOoUGXDJp6jy/qHR4bDyPBwvC5CkU22hoeHAt8jTantynUrmzjxfhjTW/0NqYoEPn36dJTCp06frPZ10tM6zr+i9YhVrkcfJZepYYrwnNffH2bPmRWTpIhWEqN9vT2hp7snpkz51xuBSkKYsQwOno3joUTD8RMnq5uOqT6tJDZMSazOnDUzLJi/ICxctCjWWOW6/f3zwuo1a8LGjRvjhlQLFiyoSlWJWSdSJ32H+AQTaBsCFqttM9UeqAmYQIsRsFhtsQlxd0zABNqHgMVq+8y1R2oCkyVQEZMV4ccr4g1ROjAwELZt2xaeeOKJKFdJffKgLMDRo0fjZlZ8p/qtSoKymzyijlqtJCSVxPya+IsCtbKRlX5PU61xmXuUp5UnArWSjB2Km2Wl3+t9vP7wCLtpxT4NxZTnuTiOU6dPRxk5MDhQTaxO7v+7SSUT6qM7lpRMl9UzbljN7Z8b5s7tj8nSvt7eiljt64vseCW5y9iVWKVWLmlhyjZQE5dNxvhdaV/a1RNRy3PJkiXh4osvDv39/fG4Sy+9NNx///3hhhtuiNfNPixV65tnH2UC7UrAYrVdZ97jNgETyJuAxWreM+Drm4AJtC0Bi9W2nXoP3AQmJCDZp8SpamnyPfLumWeeCc8991xMqiL3Dh48GBOsx44dixtiaZk6v9FGKlaRetkNj6rL/btY8k56tSsufSepSgmASlq1ssyfhCqCdHg0FYtUjQnZUeFakamVRGtl+T8C9nwUrEhY+jQwOBhOnT5VKV1wZiC2qbqrXyvgOgEpNoGq+6E6sJxAv1TSgM+xhiy1UDtDT29PmDO7P8yb1x9mz54Tent7qkK1r7cv9M3oi1wYM6xJrDImXpkPBDdzpMQx7JCqyHFekbO8X7RoUVixYkVYuHBhnJ8777wzilWkquZb4lv3Qd1j9YEmYAJtR8Bite2m3AM2ARNoEQKT+c/RFumyu2ECJmAC5SBgsVqOefQoTGA6CCAnkWtKPSLWUrn6xhtvhJ///OcxHUlCldcDBw7ExOq5c4g+ZOf56rJ8ZB5p1Xnz5se0pBKpFac4mlIlqRqflXRlrLM6WiqgshRdS/xpOxGro4J1eKgiTitlASpCNYrYKDEr6dZKypPEaqUUwMDAmXDuzGA8R2K1mswcYyOslPdwKktrTMTYlQIqG2mN+uLIgPcw7u3pDbNnzQnz5s0Ls+bMjp97EKp9lWdvX1/o6KpsACaxyivzcOrUyXDo0MFw8sTJmOKNHDsqCeAKUzaq6ovlBiRWlSSmpiolAPSQVNW9MB33mds0ARMoDwGL1fLMpUdiAiZQLAIWq8WaL/fWBEygRAQsVks0mR6KCUwDAVKQ2rwK4acHQo8yAP/2b/8WPv/885iWRKzu27cvpiURq1qmrlIAyFTEKnU9kaxxl/qY0RwVq6NJ1Z5sbdXRtGqanNRGTXqNwvT8UCWlGtOpQ1GkViSrSgB8lVw9T43VgcEwEMXqQDgbSwFUxCrlBuhWdfOqCWoDDHdMslR1VdZyka64xVYUuoCI8rqSKCWp2h8Tq3Mrm1n19oaeKFZnhN4++HXGmrLnz50Pg2cHw7mzyOIz4eTJU+HIkcPVUgBRpo6WVoip1VgGoLJZ1eLFJFZXhv7+uWHp0qXhu9/9nbBmzdpq+YA0tcy5Yz2cZp2GPz43aQIFJGCxWsBJc5dNwARKQcBitRTT6EGYgAkUkYDFahFnzX02gQtDQEnV7KZFWlq/Z/eemFjduXNnFIOHjxwOB/ZXEqtnBk9/bbd6fkcOxmTkvHlfS6xKmEoAxmXryNXuihBMa6wOD50f3aCqUjc1SlTkaUyv6nl+tCRARZQOjyBcK1JVJQKGoowcCKdHSwGwhF4CVnS/Sq2OSs8xsHeOyuFaP0dZOvpfuulegRKpI2F0Q67RkyUokagz584N/dRYnT0rJlZ7Z8ysJlZn9M34f+y9CZhsZ3nf+a86S+293Ht1Jd0rAQIEAgnJYjUIzGIEBmxPPLbz4MfBZjNgbEOw43HGcRLH4zjjScaZSTwTzzPzOOPxNhM7MatAwiyG2AYsEIsACYSEQAjdvZfa65xT8/zf9/tOnarb3Xdrqbu63xL1dHfVqXO+7/991fT91f/9v+Ju9VEAdKpKvEG/LxEAzLvl93y+2BTLxwBQ09bCAg4dPIhrrrkGzWZT8lUJVo8cvSrP1fUO5SJUn52nn5flrz4270u7iimwmxUwsLqbV8fGZgqYAntZAQOre3l1bW6mgCmwqxUwsLqrl8cGZwrsSgU8SGOm6vvf917c/cUvoDTOsLpyGscfeRirp1ewPuirCzMdiZOU0JIuyYXFJSwsL4njslQiVNQpenjKLNVKOdIIALosSwFKQaA5q+Uyxtkwb1AlINU5UjVvdYw0gWtklehzPjc1y6R5Vd7cKmEuaR/dHh2rXQyYCesyWj3oLTH/VAbI7za/eVenTEWcrpqXKrds8rocPDqHq5hjvVNVtKAjmJEIJZnzUquFerOpzasqNSn/jyqROFapJY8nLB4lQ4yYsSqNxbpYX2PG6hp6va5AZXGaMgqgHKpbtZwhCEM0mi0cPnQ5rr7mGsS1Bq550pPw6te8RhpaGSTdlW89G5QpsOsVMLC665fIBmgKmAJ7VAEDq3t0YW1apoApsPsVMLC6+9fIRmgK7DYFPFg9dfIkbnv/+/HlLxGsJlhbOY0Tx4+hvbaKtEu3ZIIsEdIpADGMFazSKRmGkUzLZ4qykZK4ItmfykFVNq9iWby4VhkHwNJ3X9bvm1blmalskEVwqi5WQlIPXeXn8RhJyT3nogIII3v9jgDWtD9A5gCwQkWW5ysV9cBzs3WYQEji12kEWxpP4g6mKCuAoAREZc1/lUZWDuJy3mEQoNI4IE7SWq2GkFBVclZj51qtiSbjLMVwSEjcw8g1r+q219BfWxE3rmSjBgEyaMRAEEQoxTUEYYRao4VDhw7j6OOfgKhawzVPvhavevVrpJGVgdXd9q6z8ZgC86GAgdX5WCcbpSlgCuw9BQys7r01tRmZAqbAnChgYHVOFsqGaQrsIgU8WD1z+hQ+dNsH8OUvfh7jZIj1lVM4ffI4OmtrGI36SJizytzTMTNPtREWoSozVtk8qVwOpamSd4hyiiy6j+IJUC2VA4V8eeZpqBEALPEXyKrn1lzVEdJshHHByVpsSOWhLKEry+ZZ/t/rdSSXVOIEXFSASl2EpGf/qVp0pSp/PRuqCpSl+9S5V0W3UsHCOi4hGwcTh6trZCXOUjpKqzW0Wi1U6jXEcUUzVqWBVRVxVBGwyvlJ86phT2MBBgN02h3JuaUbl0B1krFKvUOMA0YtRKg2mjh46DCOPJ6O1SauefKT8cpXvRrLywZWd9HbzYZiCsyVAgZW52q5bLCmgCmwhxQwsLqHFtOmYgqYAvOlgIHV+VovG60psBsUmIDVk7jjtttw9xc/D6QDdNZWcPrEI1hfXUFv2EeWDKUUvyROUXVMMjO02VoQ5yWdlJL/WSrL9+JK5c+MBgjprgwRBupkzbvTj8vifiVEJFQkVJXGVblD9ewIAA9gpWSfztAxBPiOhnSsavOqbDjAmA2vBH5q2ypCXg0BkFCAXHrXbivPTp1eE/8ah2fleo6YykMerPIxTlSbZEmOLYeXjRGUywJWo8YCGnSsVuuIoopoRrBaZSxAtSJnI0wmWB2yedVoKHPptNtor68rWB1nDl4zSiEUnaNIwW211sLSoctw9OprENebuObaa/HKV70Gi0vL5ljdDW80G4MpMIcKGFidw0WzIZsCpsCeUMDA6p5YRpuEKWAKzKMCBlbncdVszKbAziqQg9VTJ3HHhz6Iu79wF0rZCL32Kk4dfwQrZ04jHTJbNUGW0kGq7lJCPTpWW0vLkhdKgChV8CyLJ0R1cQAlRoIyE1QiAQhfFcDSfUkHqJb6O5cq4WqSugZWzsXqQavLTJVIgHEmUQDidpUsVjpW++gPehgO+hgxCiAHqw6KFnAqxzlxzW6hv89YlUNcLIB327q/eNXBmrFtFcquuxXhqruE5J9WIjavWkCj0RSQSqjqXat0rIZxhJRzShMkyQjpaIRkNJJc1c76GnorZ9An3B5nKAWE14wXYHZtiHKoX2u1JhbpWL368eJYfeK1T8Gtr3o1FheXDKzu7FvMrm4KzK0CBlbnduls4KaAKTDnChhYnfMFtOGbAqbA/CpgYHV+185GbgrslAIerK6cOYPbP3QbvnTX5zBOh+i113DqxDGsnj6DfjIUB2gyomuVYFMdq/V6A82FFirVCqIwgpT6i3VTfJvyXSCl/7yrU5XNnHwDqTF86b+6VHlnWb84VxN+nznImkr+qDpZFcIyIkByWAlW00yApL+PhpNx6h+m9KsW8lLH9NH6nlTTf7p6PTQidQJTJ2zVzVBOofhU0wH4uObKSv5pqHA5Zql/tYJatSb5qowAiKNIYHQcR4gjun3LYMMuGX+agOOnY3XQ76HT6aC93sYoGTkZtTGWun/ZwKok16nXmlg+dDmOPu7x4lglWH3FD7xKcnAtY3Wn3l12XVNgvhUwsDrf62ejNwVMgflVwMDq/K6djdwUMAXmXAEDq3O+gDZ8U2AHFCiC1Ttu/xC+cNdnpey/1+1g9fRJrK2sotddF5iZDIfaxIoANGUZfBlxFIhbVZpCkTAKaywJ8BQAmrHf1VjAIR2X/N7nqo54Lvf42AFTyUd1r5VjXTMonpcgVQDpeIxSmgJsJuVcsgo+9TkyT15Dy/99EIBCUv0pDwDwdDVXPv9D1jW9Ki6Jh8YKZV35v8fIBKqBHk3ALNEIjEQIeaezlFmqhKGEy4wHYDyCNvMKRTfqqU22qC/nkY0Jl1MkLvM1iCIEPF+ZjlWeK5IMWzYPqzWaOHDwMhy56nGIazVcc+1T8EoDqzvwjrJLmgJ7RwEDq3tnLW0mpoApMF8KGFidr/Wy0ZoCpsAeUsDA6h5aTJuKKXCBCkycluf+U4zHiotRoKQCRzZIuv3223HXZz8LjFOM0xFWTp+SjNW1U6fQ7XbR6bQx6A+kc/1opM7SLE1AKMrvCQV5OoGXBKoEoS4H1VNNPzppD1WMK/Wl9ZOi+yloqj7XvCCfBtizekx5BkvA6WMJNlJDogDczfWiOi+1/es2eo0fnz/RmBJ2D3wAACAASURBVDmrTl+RegyIWdeB4OJ8PPyVPFg5iHC2rHmqZTpS+bjCWN6jKEK1WpV7Y3EZzVYLSwcOYvngIbQWljAuB7j2qU/FD7zqVVhaWtLziWAF/WZmfK79c67nz0tAO8gUMAXmSgEDq3O1XDZYU8AU2EMKnPuv+T00WZuKKWAKmAK7SQEDq7tpNWwspsCjr8C5YJd/fgIRZ/5Mc3STAPT4iRP4m7/5W3zzgQfQ6axjfeU0Hnn4IXzn29/G6RPHsLa2hk67mwPVHAxKpb9rVMUs1XIZga/+L5UQuAgATQTQ4zTflH5XdxZXdi+8kyBWSaBU4issnbhDtWFV4U7/qTuG7leBvQ6cFucvDaVyorrVn6sF6nrWEm7+XD43GbrGAxBm0qFKGMprSwwCAWchYcC7eenUzV294zES7c0lOFniFHJtxgJc4zhEpRqjtXwQR44exVVXPx6XH7kSi0sHENcauOrqq/HCF96Cw4cvc3EFE/Srl/du3o33KbUszunR3812BVPAFNhtChhY3W0rYuMxBUyB/aKAgdX9stI2T1PAFNh1ChhY3XVLYgMyBbZdgdxtOnNmDxs3g2GSi+oA3SxwZPOn06dP4ev3fR0PfON+fOfb38LpE8dx8vgj+Pa3HkR3bQVt51bN2FxKYgBcmT40b5U5n7yzSZWPBqDbks7NIlT145OvLuuUAFGK/OmUddCU4/UNqCRSwDlfJQ7AWVP9sbTHZgkzShPNKE388RMQWgSrRcfq7AIRCm96O8dfuT7L1GfJUpcoCiVXNap4fUKJClCN1DWcZSOkKTNiGYOQIslSjEa8DyU6gc2q1L3qXoMSwkCdq5VmC5ddfjkuv/IIrrjyCA4dvhxXHjmKJzzxSXjyU67FgeVliRtQ2KxgW7RwoHajuRa1mgbSevRWma2b7c9tfyPYCU0BU+BRV8DA6qMusV3AFDAFTIENFTCwahvDFDAFTIEdUsDA6g4Jb5c1BXaBArPuVA+4NoJgfG40GmE4GEhpf3/Qw2DYw8njJ/CZT/0tvvH1+zDs99BeW8H6ygrWVk9LE6XBYOCaSo2keZS4Gstl7XJfiQX2+SZVPnN17BpA5UBVSty1tB1j1uwzMkCbUkm+qGStatYom1tJzIBktSrIlXiBjC5Vdwy/MsM1IYgknEzk61QEwQWsz4X+IZvHAhTyAXy/LuasCvyMYzAflVmoUcV9lbzUEGUmwo5LILBmg6osJWRNMRz2MewPZC7EzqATOGAuqzatisJQdK8062g2F3D4ssM4ePhyVCt1XP2Ex+NZz3kODl52GSrVGhqNhjTL4msIv0vlUNfOO4g30GcrN/RG8HQW1l+A5HaoKWAK7FIFDKzu0oWxYZkCpsCeV+BC/x7d84LYBE0BU8AUeKwUMLD6WClt1zEFdlaBYil80QE6Oyp/HEFdv9+XO7NS+70ehoNhDiGHwwEGgw7aq2u472tfwwPfuA+9Tge9bhtrq6s4efoUet2eQD6eS3NVtWQ/kpL0GqqVqjRqYoG5QLYyk0NLziVbdK2yPF7hKq2sCkwVnmZsXJWpazVjZqv8XIStPgKA5f4piaxGB4zHMi6OT8Y4YlMsPq6KFDNRp3JdL3AZt8pYnaQauJwDcfIyFzXUTNT6grp6CViDEGGsjwflEONxIPNORF+OPcVw0MeA6zTqa+atZCdQN7pdCUgjOVcUl7HQWsQVV1yJgwcPIogquOpxj8N1118vGaxcm1q1iiCIEMYxavUa6vW6XLveaOXj41h5mwWqRSd0Ua5ZYG9g9QI3kx1uCsyBAgZW52CRbIimgCmwJxUwsLonl9UmZQqYAvOggIHVeVglG6MpcPEKbOUiJIBkuThLyQkX6S7VhlMd9Ho9JOlQoSjdn+w0n6bodbtYX1+XY9bXVtBtt7HKbNXvfhfddkdA35mVFZxeOSPnGA71HIwOIBCl3ZRwr1qrCcQrBXRfarl65vgiPZkKN10Oqytn13L0Sem/wNQCWPWOWA9Np3JVhY66cn+OI9MYgBysJgSvPqpgunQ9jw/YZBmYCbvZTZ2aG+esckgpeXJ5AnI1XzVCHEeo1BxYlbgEB0WjCHS1osy5pBplQNcq55IMZf0IwOnGLdHbSsdqGEn0Ar/SvVqvhOJIveyyy7DUWkJUq+LwFZfjsiuvlGsvLCyi1WoJTFXXaizO14z5t+UQlUoFtZrCVn+nE9Y30fJabARct4oEuPhdbq80BUyB3aKAgdXdshI2DlPAFNhvChhY3W8rbvM1BUyBXaOAgdVdsxQ2EFPgUVFgFgoSkhLGEaKOhkN019fkezpTCRn5vL/RZcpSc3m+1xNQyoZUvBOuapl/gvbqCs6cOS3n4DGrK+tYX19Br993QJUZq4nrcl9CGFVRrVcF0HnXY+6iBRCUgymwWnTYigvTuSSzLMnjBVj+LxmruVvVQ9QJMM3GibpV6WxlsycHVhVOEiBPwKoHu96teq6M0K3B6iZ/6rpGYNMO4rFkrEocQK2GKIrVpUrXqtxj19iKrtxEXLoE3oSrBKtcA8YBZCMF0Mxm5b0cMG9V82wrlVig9hWHL0ertYharY7mwiJqrQbCKES1UhOwurCwgEazKRBWIGtc1ViAQhwA14/jk/HWGwLMeTzP74/dKAbAAOuj8na3k5oCO66AgdUdXwIbgClgCuxTBQys7tOFt2mbAqbAzitgYHXn18BGYApspwLqEtQMUQ8axY3qoKeAt+FQ7gSKASal8745kThMCeuci5UQdXV1VaGq5KeuodPtyevpmmQJ+vr6Gvq9PoajBO12G+srpzAYDrWZVJpo5ulYMzqjuCbl5nEUsTeSPE7n7LjEtvZ8SB2sOcCTvxQ1GiDx8NOV/3Oc4oTdAKpOGlg5Tegcdbr4HFbOIaVtdKxxBMUmVdInamOz6XkvWTFSYPZFnJbkyrqmXgJxCZZDDyvLAjrpBpUmXy5jVXJTEUojr5SRCFyrlHCYwLyP0XCA8XAg688boSojFySfla+NYtRrDRxcPiiQtdFootZqocxrhIGsC2ErwaoA1sVFLC0todlsSlMtaawVRVNrJM2u2DCLTckkG9bFGVSrqNe43lVx4XK+dOXy61Z5rectsB1oCpgCu0oBA6u7ajlsMKaAKbCPFDCwuo8W26ZqCpgCu0sBA6u7az1sNHtDgaJDb/Z7lDRnVOChc176Tu/uCRWh8NeRlLwTNLqH9fWEgZpv6bve03VJZyjBGgGquFIHAyQjwkPeXR6pc3VKRinbPRVcniSJo8EQnW4XJ48fx7Fjx/Dwww/j1OlTaK+3c7cqwawvxVfHZyI5pbwWIR8zWAXyEoTSBKvxqJKhytp3NqKSzFQACcdAQOpAIJtMSVm+IEeXq6rTlXn744oZnXIpHu90KztIWS5AWV0L1t2z4/1YoKRektfIipLnG1GuqQPZ/KYX4cgmx+RZrbLK0y/PD+N11Z3LgZSgY5gAZao1FuisGbOUTjNoRTr+rIpqQy/GIjg3rgfrHrTPQmrCWTqGFZLqnY+xnL8UlAS41usNNBp1LC4u4fDlh3Ho4CFcdfXVEiFAJyvPSWjL13FAIZ2xbJjl1lcgKu8Eu0GIgPEGlQqq1Zp85TXDOAKjFGR+oqPbKAW1/VthKq+2uB4FF7PERbgPF3R7lfP9Iiu9FeneG79+bBamwI4qYGB1R+W3i5sCpsA+VsDA6j5efJu6KWAK7KwCBlZ3Vn+7+t5UYKPSZz9T5510WFXB6AQGKfjJgaGDR8RyBF4CUT0E9eXfoyEGrhM8QSqB5oggtdA0iuX6LBfnV3E3ylf9PgekfEzuqThNWfp/4sQxnDx5EqdOnUS73XF5pEOMhiw7H+WvlfF6t6cfo7N75s85AQQDSlaqd4hydtpISgCvNJWSJNW8mZRCUHWTClh1ILG4e/QsDsQ6AMshhC7/lN9Hgl4JXxWsFjNVR+PyBH5O8dHzsKwq8ZXb9B+1ClWnb5MDxZ3qGmWRKYZlZpgqqCQ8jSIHJgkddeT5RTIZb04UFawKKHbNutzxxZxZhatllKIcVToncFmaY9HRGtOxSldrEOTOVJb1073K+5Err8by8jIazYa6aDlWdw8i/T5kHqx7TppviRM2RJlZrwSx4moNEUexZLgy3qBeq0i+q7pz4/w4AnivojLRwvvDC+thqbP8OtS8N3+52KxMgV2ugIHVXb5ANjxTwBTYswoYWN2zS2sTMwVMgd2ugIHV3b5CNr55VWBLuFqAqcLkimDITVi4JPNQR3SgjqSRlC/pZ7l333WAJ1Tt9QdIU+1s75sx+XJ/AazOUUoYKrmiAkYHrkw/k+sQxtJpSocpCSZBp7hrC7XwfMznsBJjZuw8nzLrU8vRvfOV5xhlgk41kkCAKa+j55PjxwpRPSv0zts0I0T14JOvUSeqQFA+R4+tc+r6F2tUqXPwEh468soxBt7CWgCcfEhArHf8OiRacsdOOWE9oPTO1+KGdC7iSV6Ac5K62AJBobl+s8/pz9596r/P3ZtULxupQzV3904grUBSuY7+GS1ffbMvKFBmnqo+7JuAKTANnPNVXMNyZ3Mr5yAO1LHK43xGKs/P5/kztwjHzJFIvmqsEJTfl0IFq9JoKwgFnhbBqv4cCVBlXICPFBCgy4iBSowa3axyr0pOK52t/nWMHyB0Feuum7v/oEK9vdxzilVVd0Wy5lKd19+iNu55VMDA6jyumo3ZFDAF9oICBlb3wiraHEwBU2AuFTCwOpfLZoOeMwXyEncHwQgytSTdFYmLezJTAEoHKjNQe330+j30Ol10Ox10ex3NSe325OtgONBS/xHzUh0w7RO+DgWQivuUANM5URkXoOAzlce19D7LGzl5MKocUeFn4qCpdz16gCqHiKNUy/fVSVuEsCSW7EqvIaV6jGapugQDdZfmz6nTUs9bcmzXn08hXn4snbuFGARvZ5yANO8IVUDMSAA9LyMHnO+zGLPg9lKQcbx+PSYbTK7rIgaUrTqQ6b53xesKN8WN6766U8i4cpOqh6B+TJpLqjEAPG4S9+DXQcr9C9BUowLKCEoZAgcNFRxOAKtAecYK5G7d4nMMHPAgVnNOGY3g4WNYiGhQ6Dq5S1QAX0uIytJ/OlHLWmovx4WuUZY8r68TR6tEBBDW8me+hu5VzXwVWOrcsYwFiOOKwFp+rTm4WqvVUK2zKVYT9WZT83krVXG7RmGEMGZDrfLE0Ju7vid6z74H5+xXiA3XFJgbBQyszs1S2UBNAVNgjylgYHWPLahNxxQwBeZHAQOr87NWNtI9ooBSQnGDElQyC7XXbaPT7kgDqG63I82f2uvr6LY7UpLfHwzkqzSckqZTBKl0nWpJf5YyX5MQlaBTgalCUP1KkMvH5Fifr+oyTQlhpSxesjnVVUroKk2hEOh55PWu3L/ownQuTnFdOuCnnK6MsJQ4N6ZzSxaA5NiBQL7Gj2cKfLmS9sw3pXK5qnKssFqNRJiGswp38yJ3wkqeZ8o1qoEBhcp9t6l88bgDwflWKzSzyv9aLcLRAmTdbHvmwaAbHcC8VKW+xTGV1HILlEMHWxXYTkBlWfJMBXTSIZpnmqq7lbORlliFRl1+Hfl1VCopdE8nDc7U+clt6ZzGvHzuep38qe4BqWapBjmQjcIwB64KUxWq0qGqYJU/E666+AC+1uWzEtLyXGycRVirx+trCV6jOBSIWq3VpKmWQNZmC61mC/VGA62FFhqNBur1prhc6ZqdzWotupDNwbpHfpfaNHalAgZWd+Wy2KBMAVNgHyhgYHUfLLJN0RQwBXanAgZWd+e62KjmW4GNYgD4GGFlGAbiQF1dXcHqmTNYXTmDtdUVrK+to722hl6PjlSW9/c0AmDEGADt+k7gqS7RSfk94VmSaCm+5qbqcZqjqoBU4aVvXqXHSkk+YauDpjyPL2mfdGtnabe6DLVkfVIizsd9KTnBnnc2etgWhVzDkmTDBq5sPXduuvJ0WWWBitrkasIzJw21fHSAjxPwOaLF6IG8+VbK3ACFwLNzFrCWjty8J05bGYK4Uh2Mc4Mogrhz7catQN1W56FLNXC5r/4aerzPUlXn57iskDMHq5KHymZTkZTJ0/mZuz997mkYOfcsndFF57B2+SK0Thx8T7Lp/SL7xuXyejDv9eeLvUPZr7kwYDayKuu1pKmVc7V6SDoFZCWTlVEBGgcgcQECUv1cFKzS2Sqg1QFYfawsMLlaqaBer0tkQL1Rx8LiIpaWlrG4vIzW4qL8TIcrt5Ufi19rA6vn2tH2vClw8QoYWL147eyVpoApYApcigIGVi9FPXutKWAKmAKXoICB1UsQz15qCpxDgaILk7CK7tSHvv0gVlZWcOr4cYGqdKb2ux30el0MmZWaFCCXlM6rwzJNMoGl6lTVvFVCVwLR/mCUN6XKxJXqwKlzp05K7hWyFm/SrT0IEEmJtsI7wiyWWAehug7pJMxLwlk2zs7xroTcd3N3qZfucW0Q5f2c4sqcauvEGU2yUuVpB0Pz2AGJCSjksno3be7Idc+7iAGCQua9SnMvOZcHzRO4PBpqFEKSTZy74ywVwFwuZMmKPrM/b7XWm3Sad2bUs8+VH8+yfOeWlccmcFtSFCQyQt2qaif1OapsZkW3qwOYDnLLOkZcN5bYM5vU55nGrjkVwSQB5mT9/Dk12sGBaZeZ68G87Dtm8LJhWaJrMhLntNORebzco+IQ1kxTH0+gUFP8s3opn8daUrerd7d6sCp7LyYwjhFHFZmPz2LlV+5JmXvAhlsOwIZBnstaazaxsLyMQ5cdxsFDh3DkyFFUqzXZ0wZW7Ve2KfDoK2Bg9dHX2K5gCpgCpsBGChhYtX1hCpgCpsAOKWBgdYeEt8vubQWc4ZCAT82CKe77+tdw8sRxnPzuI1hZWRWo2qU7dUCYqi5Tz/PEHegcqCz/J5AlTB0MmKeqUQDSRIpuVEJEAVyEqT6L1EUAFPJFpRu85Fyyazu7smvnduZYihOQmZczmZq5+9CDMoI8B/q02Fy7zE8aMBUSRxlu6qCwnxjHR4ipj0+yWT3wEndkIa9VwKrLYRVwKnB1Ao0nwHjSFMvHBIh+4sRU6ExgTQcwH9PnHLR142AJ/GY3n+m62fMEhIq/p2++odLmm11B6WZ/HGszJr3Nnt03adID8hBXbd5UZv4pAauCVoGTBJVxLN+X6XZlwyjXRErgJmMFxBXr4gl8HrC4o8eqmzQ5G2oTsdQ1VXMN0whZhwOFreKWThRYS3QsyTrfB6Vx7rydZLu6plm+SZeLENB96p242tyqWqkqQI0rqFQrEg/AvezzXqkl58GGV41mE61WC1ccuQqXXXE5nvjEa0UP7xrXvF9qpbm7djMFTIHtUcDA6vboaGcxBUwBU+BCFTCweqGK2fGmgClgCmyTAgZWt0lIO40pUFRg0uxeclPv+/q9eOhbD+Lk8WPorre13H8wUMcfy9d9WX5KcDXCcKCNqQhR+XUw7CEZKkzla3wZvzSMEqym5f0eTHpXqrpPIynlJ1AjcBK4xrsrsZaybVdmnjdPIkgVGKbOw4kDcdJhvtiNXqCtHFcQwZX2e/jJZ3w5uYenhMJ0ZQo4LDhWc8CaN7eaRAP4UvTNjpHsVee4TBKCPoWrWUKY6uMRXJ5sobHW2ejy/Le0gNUNwOxmj5/vmS++ZH2ydj4+IHezsoy+Wtf80gpBa0VL8V0TKc1FZfm9gnaGwBbHoXuLYFUd1BI7IW7WJN+fBNjD4QDDUXHPqub+pnEBzFPVvcN9nDtw3f6juzYfv4xR93EUVsCGVrxLFECtJvuasJhOVv8a2fP1Og5ddjmOXH0Vrn3KdVhcXHRrpQ23pp3U57sydpwpYApspoCBVdsbpoApYArsjAIGVndGd7uqKWAKmAL8B+bmNi3TxxQwBS5KAQ822YTq3nu/iq/f81Wsr61hfWUFnXZ7AuHE+ael6oSmBK7SzKrXQ6/flXJrulk1E9U1lBIYSBDpGkqxBNtlpnKwvrzal1CzmU+eY+nyN4ugjHBrU3hKqObA1zRInQauxfP5XylSll8Ao8Ws1CJELR6jsHQaehYBKr+ns3T2vBNXq16TeihUTQRIa95sIq7LIoDOx3oevwbPF3IW4x8uavNs14vG039e+33Br1GlmjtZCdu5V0Jxs7rvCTHdXhHoysZUDlgqjJxuOuYd1pIH7BzC4mB1bmt+OMD9zbvoz/2aZYUc1rIkzRb3YTGnVb/Xsn+JnmDpf6Wi97iGZrMpeau8c78TwAqode5XwtWl5YO4+glPwPU3PEOcrBwz5203U8AU2F4FDKxur552NlPAFDAFzlcBA6vnq5QdZwqYAqbANitgYHWbBbXT7XsFtMQd6HW7uOerX8G9X/0KVs6cRm99Hd12RxyASqbGUlbdH/Qw7PfR7fbQ6XTEoTqBUCMBiUUn6uz3XnDvNPSuVA+e6OKTEmkHSP3xsy5U35xKjnVZngRZWh6urkIPbmdBrD9n0Z2aukZROQTNs099ub9moc5CUf5cnPPZEHXSeKr42lyXlA25nIvSOXyTdKRxCyxPz+Gtjno7Plvy2sye69F0rG45bi7VBiXuft28QzmKNBqAoLUSx1pa70CqwFY6QN3PLLmXJllRrPsBk/gDD7NTOoOnGqY5B/ZwKB8S0InNve33uIfcXAfu3+Ie83suH7OLqWDjKn4YINm/zl3LDw7oXpXy/4VFNOoNxFWFxCVGEQRlca5W63Vc+9Sn4Rk33iSNrXQ/7/tfWSaAKbCtChhY3VY57WSmgClgCpy3AvYnzXlLZQeaAqaAKbC9ChhY3V497WymABVgCfT9930dd3/xCzh14jhWz5zBqD/QHNWgLO7JZDQU+ErY2uv30O91Mej3J02oJAuUkDBxTZl893rNGfD5leLKizVHU0qjvQNRHIfaOGizUn4P/s52B07Ks+lYLUJXSVF14HVqtSXOYAJK4fNSNwHDG7lWJ+5UzfXcyJmad6UvZLFSCy3/513zPTXrc4gRoxPczxm19OMqDF5g7laErZgVu8EW3wisavTpxhEBxVOcrxP2wt9ZvLa+arJmkoorebACVwWcBohDhaqEq1FMIBmL61PjAZhzqvEABKuh5LMSaroyfvdBgay9ywX2Lmzq6jNXJTbAuVgl3qLfl0xWfrjA44tRDH4/FoG+OlW5p9VhnTdT883WxMFaQ7NFuLqARqOFKiMCgjLiSg2D0RDNxUUsLh/A066/Htc9/XqJQ7B/hFz4zrJXmAJbKWBg1faHKWAKmAI7o4D9TbMzuttVTQFTwBSwKADbA6bANitAmHT8+DF87s6/w7e/+U2sr65g0O2JU5JwioBn0O9KyX+33UanvZ5nqhIySUMqyUtVd6WHjXS4Fh2hxZL/yDXyqVVriCLNxxTXqVA1Ok7VDViEeNNl12SAhKm+HFubGHkoO+tYVWao5y+W00+X7fsmU37cOhe9Tx6buE5dcyqXu6qPs8u8b8ilrynqUISz/tziTnW5n6krTdcoADYEG01puM1Lf5b79dGDpuc38q1iCWT9XWk99yVhqubvVhxcVVjvm2ARtBJqMneVwJXPiYOVTlO6Y7k2pZKsr+rtmoQ5B6v/WbJYB8wO7rv7AIk0ZNPsYD9mD049xJ+CreJeJRTWve2dqxwXm1s1mi0BrPVGCwvNlsQDSOl/JUZYqeCKI0dx87Ofg6NHj8oet5spYApsnwIGVrdPSzuTKWAKmAIXooCB1QtRy441BUwBU2AbFTDH6jaKaacyBQD0ez189atfxd1fuEvcqt31dclHZd8eAsXBcIBut41upyOO1V63gxEbWY0ULgmclLL5VJ2qDjbRvaoORLory+IazHMmXfMe6fheyEQljJIeUoUogNkcSzpAPbTi2f3rFWxpFMBGUJbjKEJVDzk9NBV3aMGt6svFiy7UjRpQsSEXJ7qRW9WfzwPd2SgAwmiJASDYk2xV5np6XVNxsuqYp6Ol9bGZ5lsXsZuny/PPfT6/nptdajvArPJOHcv09SY5uQomCVUJTDW7VBqcsSGUK7cXkOrK8AnvCTG9k1UyWN0+kTUixB5noneea0vY7SAr9zqjAbjvfZM2vm94rO5z7nEP+7WR2sRVXRaQK/tTxqPfczylgOOKxakqsQCtBSwsLElzK7q5CXfp7m4tL+FpT78e1z/jRtTrGglgN1PAFNgeBQysbo+OdhZTwBQwBS5UAQOrF6qYHW8KmAKmwDYpYGB1m4S00+wrBZw5zwGgaefmiWPH8JlP/y0efOABrK2uYJxq5/TxuCTlz71eG22W/3fbAmGZr0pnpZSwEzxl2thH7z5f1Teq0vxTOgcrFQVIBEZBHOfNhoouRXUl+nzUYkZqAVqVtAxes1T9VwdT5bVng1Vd7LGM0QNWKQUvOGzTHBDzcQWl4iqVsv2CO7WYs+ocqWeBVSWpE1DrnbKFx3juvEGVa1o1YhQAS81HCqwlVmGDRlVbOTsvZGMXz31eUPScEQMXcvUNjnUgnpSSq68/qrOUtxIm66wANRKYGscuUsLtK5+7qnEAGgugza30K92shJxBKZCzeuDtIwHyr36NCL4JvYd0rg4wHA7Q63QFiDODlR8qyPgcEIaM0+1Pn7XKfcn96RpUMbJA8lfDUGINavWGNLVaXFxGs7mAZrMhY2TGMRt1XfW4x+GZz3oOjlx1lQtLmLiwL1F1e7kpsK8VMLC6r5ffJm8KmAI7qICB1R0U3y5tCpgC+1sBA6v7e/1t9hengGdThHV0yxVB0je+dg/+7tOfwvHjx9HtdgU2shlTMkoEpLbXV6VJVb/bFtDKsmiWqPtSdsLBYvl/3mxJnKVlhIGWYVdrVQGrdBfSrec7pivzVHjmnaZqWp38fLZrVZ8vll/7UnEp8y6U/k8UY1m+At/pCIDpx4pxBrnjtAhJHejM57yBW1WnNAGrRbcsHbJF7SQGwDtVGQVAsOqcwCldwLzeDFz1o3H6igAAIABJREFU/tUd+YN0vMVVSwTXj95N4e8ErvpIAMYBVCpVjQZg3qpvYOUyWQWouvzVHLKGdI8ygkLPN4l9KEQDZGPNF05G8r5IXCOrIQErP2RwoDXNXGQDs2DLRLXOOZ2PtZS7VcW97ZyrEm0gcFgbctUJVxdaWFo8gFZLM1cJXyn50vIBfM/NN+O6p98gMLm4x3d0Pzx6y21nNgUeEwUMrD4mMttFTAFTwBQ4S4Ed+TvW1sEUMAVMAVNAYMV0TayJYgqYAudUQAvHFfZ5ZyJBEoHp5+78DL7ypS/iDBtWDYd5h3sCVD5PsEp3Xr/XkWxVgr+xz1Odcqx6kJhi7Mr1CbSiMBaYSkhEuEr4pW6+ibO0mFMpDZTOAVY9aC3GAAho8ueUMnnnzFVyqxrNNKaaxAEUIgwKTayKYJXZCD42IHe9zmSv8nl9Tq95rigAD1UFrEpu50jcwD5iIRsnbtgbRQFsvuzn5T7dYtds9muWPlJ2rd/0tvWT59ynmx+gO5iAUdae/4nzU0vpCVO5x+JYoT1/1rxVzVSVu8BWzVktPu73UBG4e/2Zcyvfp9pEjOtFmEqXar/bFfcqs1fpNJ40tOJ7TEv+ZZwlzQuWn11ztoBAld9LPECIQMZcQaVWQ73ZwPLSskQCMB6A0DVDCZVaFdc+9To86znPxdLS8pRUsl7O5XsJIttLTYF9qYCB1X257DZpU8AU2AUKGFjdBYtgQzAFTIH9qYCB1f257jbrS1PAg9XiWQhW2bTqk3/1cTz04DfRbrelSzr/yKEzr9ftYX19Hd31NfR6HfT7PWnaw5JoKaFnLqUA1knOJIEqf+ZNciSDEHFclfL/at25VQv5lrMAMM9G3cqtWnhu1rHqG2ApfNOsVinJdxOfcqtKmf90HADL/jfOUZ0Gr4JNC5DWN6ji+fz1vNNUnKscgfSxmsBn3zSJMNXfCVfFrSouYNU2h5yFkvjz+XzpYuHqVue+lD+AL3Y8fs+6WFkHzEtSIi9xAAEdqhHiSoy4UtVoALpWnXPVg1XvVBWQ6R2tDrpy3/jYAa6RjwLwGauZcxBzPXz5f7+rjtVen1/7DoZz74+nIgskmgLugwSC1ByyEq6ykZbGFQRhJK7bWotxAItYXjyApnOt0gZLKHv5kaN4/gtuwdGrrpb310QbA6uX9hvSXr2fFTCwup9X3+ZuCpgCO6nApfxduZPjtmubAqaAKTD3ChhYnfsltAnsgAIeGuUuTgcF77//fnziYx/ByeOPSJm/B4TDwVAaVq2trWHQWZeIAEKklHfn3iOElc7phZzSMVI5h4BVZlsGCovq9bo4Vum+mzSZmmSoekk2KvkvOls9sM2Py/MrXbMg58ydhXgKN9W3OhsD4H/2EHPWZarNuVzGau5Q3bhZFY/10NVHAdDiOWZOqwxgLJmtmq+qGavSuMo5VkcEeIwCyOMVJkC3uG2KzuPHejuVcLHl/pf257POmXX2k31DQEr3J6Ek3arMKiXIjyoxorCiwJIgNSirS9XnrLKZlctb9WX5XkddG93bzN0l6NZ97h6T9UrR7/fFsSpfhz1xHItrlV3fXASAwM8y4b5rXuUc1XkjK0YCMGvVjZNzqNTqAlaXlpbQai2i1miIoxVBGa3FRTz3e1+Apz71OplPcZ9v9OHJY7037HqmwDwqYGB1HlfNxmwKmAJ7QYFL+8twLyhgczAFTAFTYIcUMLC6Q8LbZedagY3AKoHe5z9/Fz79t3+NtdOnkAxHMscsSTEY9NDutMWx2m+vo9frSbZqmjBflQ5VbVg1DVWzPMOU5wmiUEqya9W6gFVCL2kalDenUkk9HNosR3XSXV3//FKnHkurJw2svHtPiq8L4M1DziLszF2q3q3qvhYzUf33AlnFZarOUQWkm0HVAkB1cQA8vnjtYvSAOlZHCu5cE6R05OIARF/CvEnzqkmcg5xxCqrNbs686dNF7NpLdZZexCXP+RLvos0dzfQjuzgJAlKJnIgJ8WuIHFwN4whBmaX/ZQRlV/4vzlDuy0jdrqHGBRTdn0Ww6r/XaIBUgKoHrcPREPwAgu+N/qCr7w9+6CBrrnszzwwWg62CUO+ypltV7nJ9/Z5u2zCuSr7qgQMHpJEVowHCSkViA+JqDTfd/Ex8z83PFBd4ca34eQYZrt1MAVPgwhQwsHphetnRpoApYApslwL2Z8t2KWnnMQVMAVPgAhUwsHqBgtnhpkChu3oRxBAIffITn8BX7v4COisr4pzk88xQ7fW6mq+6to5ue01ceT4GgGXRG0FVAUrO0cnzEGxV4gpqtYZAILoI86Y9Dn76xZmFqrOwtQhjA7oWHWAtgip5kBEAG9AlLcufZKxu1LyKL59tXJWX+4NAdXOoynnLawuNpooAVlCojwGgY1XcqnRAamMkca06qOodrLxe0UW7GzYyC+bZ2OyibtuSAVrGuFzKs4K5L4JA4SizfCUKoMoc3wrCOBawGkYEq3SuepjKTFMFrZK56uIAitnD3omdO1fpIGb0hTQaUwfrMBlh2B8oWO13JX+YzmPN1pUw2BysknjKXi3CVd/AagasRpWafBBBsMos1XqzJfmqjAIoRzGefO11eP4LXiCOVr+veG5zrF7UrrQXmQJ8b9q/7W0fmAKmgCmwAwrYL98dEN0uaQqYAqaA+0fkRf6r3vQzBfavAhtBF2aq3n777XjgvnvRW1tzzXeAEcFqt4POunOsdtt5vqo4VZ1bVeCTODkVOHqo6svUCVIlBqDWQLXK7EttHESQxR5Hsy7EqXxVB0eLwNW7CrcEq4XXFVd7M7BaBKwerBazU3PQeg6wyvnMnmsCVjVztuiILboiCeoUrLIx2AijZKSu4CxDyWWsnk+m6mOzu32gwoVf7VzsYqs5cu2L8QeaBKzu5SiIEElTqghRtaKu1bgqTawYRxEFoXyVSADnXPV5q5pt6vakA6G8zgSoKgCXvFu6VQlWHWSdBauM0hCwyveDT1otBzJOmXvZuVXFaavuVWm25p2r4rqNpYEV4wyWl5cFrDYIVhs1GWc5jHDV467Bi1/yEhw6dEjOzTHxPWVg9cL3pL3CFHDvT/u3vW0FU8AUMAV2QAH75bsDotslTQFTwBQwsGp7wBS4OAVYys7SZO1/pI6/E48cwx2334aHv/MQuuttddplYyTJEB3GAKyuSbYqowDY+ZzOSslVleZVCp8IVvV1mkPqASLddSy3rlZrqNXqqDgXIbMuZ0v1PTxlGb+HUBs5WL071QO1YvbqRjECXikP7CZZqmc7T+U5+HL/Sal/8TV+bkXwWoTJfH4zuDr7Wpb4C7R1ehJm0ynMbvNpOkI20ucnEQSqrV+7i9sFl/iq0rmzVf0aXsyVtgKrY5dZ6nX0e4B7Wh2rdKbGAiajSlXcqoSTWu6v4FTuOUiNNGOVsL/gWPV704NV32DsbAdrinSUSMYqm1cxOoPu1eFwIC5kf9M9G+ZQVV2rbGDFplVluXNMJYkCIBwOJAqAecSMAVhaXsbCwgJq9YYeFwQ4dPgwXvLSl+PIVVfl7myFztwjk4ZWF7MG9hpTYD8qYI7V/bjqNmdTwBTYDQoYWN0Nq2BjMAVMgX2pgEUB7Mtlt0lfogJFsOpP9Z1vfRsfvuNDeOTh76Df7crDBKSj0QDdbkfAKuMABp22gtXRUJ6XHEmWRUvGagppziSQMMvBH8FqTPcdu5zTsVpjebZGAXhAOPv10QSrU5mpAizPhqebgVUPSz3U2wysbpS9WnyN/151cw2RJK82EZewgdXNixG0sl6bQHkA68G6glVmk0aS6TsNVl226mZglVmr4mYNpvNKXQOr6YzVSVMrAa7DkWtexYzVzcFqiRCVZfwuW5gwmP9NgVXJiY0kZzVgLnG9LkB1cYk5q4uos4FVSEBbxoFDh/B9L34ZHnfNE/L3k4HVS/wFaS/f1woYWN3Xy2+TNwVMgR1UwMDqDopvlzYFTIH9rYCB1f29/jb7i1OA5frqdtTXE8Tc97Wv42Mf+TCOH/suRv2BNFsnMB2OBrljlWB12O1IxiobV50FVjdxrLL0miC1Vq2hWms4xyrBqjrqNnKtFt2Om7lR8yZV5SKommRZzp63CDaLpfgXA1Znna+z8QfnAqvTUQAbOFaZtTrlWNUSdD+Hom47Eg1wHo5VMU0+CjcBq87RLPmlLgagTAconacEq86x6t2q/CqPb+FYlaxVX4rP7F6eWmIdqL3m5koOrgDwSS5uWgSrg744Vge9/oaOVQ9WJ45rulYV5JYJXINQnKgKVpmjylzi2hRYbRCsRhHGpRIWlpZxy4u+D9c+5SkSd+Bv5lh9FDaenXJfKGBgdV8ss03SFDAFdqECBlZ34aLYkEwBU2B/KGBgdX+ss81yuxXQTuVFsHr3F76IT37i4zh14rg0piJYZWk63akSBcDGVQ6ssuSZEQGQzuhsXuWbNU2iALxjVQBgUEalUhGwSsdqzIxV6cR+dhSAB4aEch6MbhdY9QDyQhyrxXL+ojt1Q3DqmnVt9FwRxBYBb9GxKqA6GeWOVW2M5KMAFKwWIarXZ7+B1bPfDROwXmZjqjBWt2pckSZpzFhlLABzVyVb1UcChCy5ZzxAJHmruicnjtViFMB01qrmq/poAH5lbMNwOJT8YTpWNwerZXGaFvd0GRoFQJCqMQAaBcAPJJijygiNomO12WoKOCZYbbRaeO73vgBPv+EGeY9NgDvf4xYFsN2/Oe18e18BA6t7f41thqaAKbA7FTCwujvXxUZlCpgC+0ABA6v7YJFtio+CAt5KqH/CEAzd+enP4FN/+9c4c/ok0uFIoCah6aDfRbvTRnttXaIARr2ulDwT+DFjlfCVhHYqY9VFA+Rg1DtWa3UBq5VqxXVg3xysbodjdQKZJhJ66Onhpm9I5XXIoajLWD1fsMrjmLHqz1OEp8VrynFnNa+aRAEQrDK/llEA2shqiHHiGiYVmledq/nTo7Bppk+5g47VjcCqd4AKWGUDKzpU44o4pQlY40pVnKB0rXqwKqX2zDFlnqk4XSdRAXnzNNcQyu8TaViVqMN4NnuV74s+HavMWe2rY1WyiN0nGHpOjQLIs4QLGaserKpj1TlXo0giNBYWFrGwtISlxWUQrHJObIBVqdXxzGc/F9/zzGeKs1VjAPi+NrD6qL8H7AJ7UgEDq3tyWW1SpoApMAcKGFidg0WyIZoCpsDeVMDA6t5cV5vVo62AZopqAyt1m/71J/8rPnfnp7F65ow4VumoI+Tr96bBaiLNeQZ5FAAzQYuOVcYM8Ge6L2fBap1gtd5AXJmA1SL8LJbub0fGqlexCCE3A6tnuUwvAKzmuasFx+pmYHX2OrMZq96xql+1edUsWPXn3i64upXjddNr7CqwSndzIHuWZfXMHw0j51aNCFXVtcrH6WbdtHnVJmDVQ9QiTJ11rBK20rHqm1d5x+pGYJVAtJixGhSaV01cq+pYZck/naitlgOrS0toNlvyHqJjlRmyN37PM/Hc5z1Pslc9WNUcZc0wtpspYAqcvwIGVs9fKzvSFDAFTIHtVMDA6naqaecyBUwBU+ACFDCwegFi2aGmQK4AYepY4I6Hgh//6Efx+c99FutrK+JYLZdLkvE5C1bpWCVAIvCTKAA6Vn0UAB2VyCSbtejS8xmr9XpDowAErCoI2yhfVdyHLkPTO/s2+nqujNVzgVU/91lXqsBPaKn3RiB0s0gA6jDrTp2NH5gFrh6sCrRj6X8eBaDO1fMBqxOX4sVt8fkDq3QGT//5LU2gCCxL2viJjtWI+8wB1jiuiiO1fJFg9VyO1UkUADNWu+i7jNXNwGrRscoYAm1eVSpEAahjldmwBKvN5gIWlhaxtLSMVnNBIg4kUiCM8Ywbb8L33nILms2m7Fm+LwysXtx7wV5lChhYtT1gCpgCpsDOKGBgdWd0t6uaAqaAKUCI8Si1RzFxTYG9rcDE2aZl/Hfc/kF85UtfxPramjgk+ccNoVCv10Wnva4Zq90uht22a6qU5FEAmbhUU8hXQkkHVv012KGdJdnesSpl2oRceWd0/VNKYJPLVi0C12moCkhfoVKxnJpAim5FPjZ53J/Tr+Qs5PQQdMNyf6jrdhINkOWgdaNyfjn3eYDVIqhluXYR2DFWYfOMVY5lunnVjv76kwZSM7fZblUuGmGrd9LFuW4VrGoDNv2/gBxUShQAYwBcxqqAVUYCEObHKBdcqeJcLf4cRghdBmsR+k+tERtVzUQB+HgAwlU2duv3uxIFwHziDaMAJBKgpJEAUPcqIwwUrjJrlR86EAIHKEdng1VCVsZpELxyPtc+9Tp830teikajmesgXbfOXqG9/UvNZmcKbIMCBla3QUQ7hSlgCpgCF6GAgdWLEM1eYgqYAqbAdihgYHU7VLRz7HcFCIQ+eNv7ce9XvixZqsxOFbA6IljtoD0FVtc1T5VwyWWsZuNJYyWfNeoBIgESwao0r5KM1bpzrCpYLcLPjcAqn59qXlXWDMnZux6jpeDFfMzZGACeb9ZVWgSrm7lUUZpA0CKgLR5fBKtnRQs4ADj9uLpi87voqU2Qzs5YVbBahKk7Clbdm2YKjApYLXzWdR5gdRZ+X8h7cVOwSldqRNdqBXHExlWMA6ggDGKUo0LzKteoKoxCbWJFIMu4AAGbEzd1EawWc1Vn81a5bpKz2u9g0B8IWB2NhmdnrLr9y0gAzkGuJ1EGhKsT1yqhb4lNuKIYrZZ3rDIKYBHVWlUhbBThmic9GS/9/lvFserfUxeiox1rCpgCEwUMrNpuMAVMAVNgZxQwsLozuttVTQFTwBQwx6rtAVNgGxSgy+62D7wP9917DzrrBKuZNKTaCKyOem117CXMVs0ErqZZAslWdXmtRcBIcMSy5RysVuvyc9GxWpyCePik+Y66EC8UrDJEoAjFiueZzVfdyLG6cbOqTCMO3Pw2gqazjtWLBauzjtVJ86ppsLoboOpZW28GrM4aWLfaqhfnXJ2CIbJfCCfLQZQ7VjcDqz5nVUAqs0zpXC2AVT2Xgv/zBauzjlU2ryJY9Q5nBf4F8O/AqnesyocC3rFK2BoEDqxGLmN1EUuLS2i2HFh1xzz+iU/C97/8FVhYXMzfM9vwa8FOYQrsSwUMrO7LZbdJmwKmwC5QwMDqLlgEG4IpYArsTwXMsbo/191mvb0KtNtt3Pb+9+KBb9wnYFW624/HGLEZDx2r6+tYX19Hr9fDsFtwrDJTNc3OC6xWq1XUqjVUaw1EcfSogtUiFDsXWN3KrTp57rEEq0NpWkXH6kbNq/zK7zWwOrujLwa0ClCXKIAJWI1CulWrZzlWNwKr8rqZKACO43zAKj9s4HqJY3XQxbDgWPVgVfdiwQ1bBKu5Y1XjAAh6i2C10WwJOF1eWp6AVclYDXH0cY/Hy1/xShw4cNDA6vb+arSz7UMFDKzuw0W3KZsCpsCuUMDA6q5YBhuEKWAK7EcFDKzux1W3OW+3AmfOnMEH3vcePPStB9FZb6PEsnUHVrvdjmasrmvG6rRjlaXrGTaKAuAYCf8Iu3LH6gZg1c8ld6eeh2OVr5mKB8ijASZRAJuVRM+6Vj00KzpMz44DmAar/nk/x/ycronXZlmus8eztH82CiBNhlNRALPNq/w5/NeLAZDbvX/y812CY/VCxzQb8TCVsZpHAVQRS8ZqVTJ+N4sCIMSka3WjKIDtAqs+b9g7VmV/lieObHHaEq4yd1Vct+qiZRQAXbWNRitvXrWwsJRHAZTCEFccOYqXv+IHcPjwYQOrF7qR7HhTYEYBA6u2JUwBU8AU2BkFDKzujO52VVPAFDAFLArA9oApsA0KnDx5Eu99z1/g2MPfQbdNsAop86djtdvriIt1K8dqJo2rNP+zmLHqAehGYNXnWPKYYiYqowBmH/MOVIFppcyVfE+aVE3yVi8MrHpAem7XagaKMgthOc7NMlaLzxVh6HTjqwlYZV4nNVen6rkzVmcdq+cCrFs5XM/12vPeYtsAVovNqM513Y0yVrfDsUqQWdxz5+tYpWuVuar9fi9vXuWjAGbBqmi+iWNVmlf5O8FqFKFeb06B1Vq9Js2r6G49ePhy3PrKH8CRI0cNrJ5r09jzpsA5FDCwalvEFDAFTIGdUcDA6s7oblc1BUwBU8DAqu0BU+ASFPCw59ixY3jvu/8LThx7RMAq4SYh33AwQLfbBqMCGAfAKIApxypzVbeIAjgLrNbqqDJjNY7yBkEeovqvRbBaBKx5ef95gtUirC1KtFXjqo0yVBWcbhwFcL5gddbB6kFr0bEqDcGYV5uMcrA6HQWwOzNWp6EsAfRE7QvJWL1QUDy77XO47qIAtHnVxo5V36AqjwNgQyu6VssaUeGhv3dFnw9Y5fpJFMCQzau6GPT6efMqD9+3zFidiQJgiT/HUQqjabC6uISFxSXU6nWJASBcXTpwELe+8lW46qqrpj6kuIRfDfZSU2DfKmBgdd8uvU3cFDAFdlgBA6s7vAB2eVPAFNi/ClgUwP5de5v5pSvgwep3vvMdvP+978bJ48fQ63Ryx6qA1dyxuiZgNel3pakVISDhK++bNa+aBqtV1GrMWK0jijYBqyihPNO4auJG1aZWYlotT1yu05EAxLJnO1k3AqsbNa46H7Cau3Jd1MFmjtXZ5lUTmDqW4Wizr2wqv3NrsEp3a5pPZeczVnUeU7cZkuoh+fns1G0Dq6XyTPOqigLWSgVhGAuMDNmsymWpClwlWA3OjgLwcRJ+zQlPi3euvTRyYxM3OrwLGasEq3Su0rHK1/CmEFqbYpW4iaccq3xsOgpAXKsuCqBGx+riApaWlrGwuIw6wWoUimN1YfmARAE8/vGPN7B6PpvNjjEFtlDAwKptD1PAFDAFdkYBA6s7o7td1RQwBUwBc6zaHjAFLlIBD1X59cEHvonbb3s/jh9/REqYmbFKYMqyZslYXW9jfZ1gtYuk3xOYNHZglTCwGAUgQDHN8lERJsXVCqpxDdV6HSxh9mBVQOnYAyd9SdFpmueuCohSsMqbNika549NyrbPBquz8myUsboZZJ2A1kkUwFbHsunXLFDdCrDOZqymhHQpHatz0LyqNFnjzbbghThWL3Qbb5mxGoQIowrCmFCVzasqiOOqNkxzTlB1pirgZ74qHavFjNWNogAIT2fhqkQ4jMfynvBRAIMBowDoXO3Je2i6eZXu43I5zMGq/Owcqz5jlU5U7nPOgWOt1ptotVpYXF7G4sISGo2GgFWUy2gsLApYveaaa+RYu5kCpsDFK2Bg9eK1s1eaAqaAKXApChhYvRT17LWmgClgClyCAuZYvQTx7KX7WoEiWL3/vm/gjg/dhhPHH5Hy/1mw2l5nFMCqc6xOwCqBqkYBEC4pYNoMrNYqdVTpWN0GsCogKphA2McCrI5Bh6nmrBbhKjdRDmtnwOp0nqpqUzx+I7DKKICEd8laHWGr5lU7uoF3CVgtZrLqPlA3akinZ1xFFBGsxuJaJdD3YFUdq+pUzZtXhWxwtXkUAK+1EVj1blU+N2QUwKCHfreXO1aLzc78BwQXClYrtQYWFhawuLSExcVlB1YjgbP11gJe9vJb8aQnPXkqYmNH94dd3BSYUwUMrM7pwtmwTQFTYO4VMLA690toEzAFTIF5VcDA6ryunI17pxUogtWv33Mv/vLDH8LJE8dzsJqlzFjto8OMVQGrawqK+j3QWUnH6gSsJq60XeEhXaylQhMqOlZr1YZ0MidcnXWsUgvvQDwfx+p2gFUP5DZqYFV0mRYzVotQtQhZPSyddaxuB1hNkiHGCaE1y821pHznYwC4YOpYfTRdqRfyHpkASzo9g7PAalyp5Y5VdasWwerZjlW6RYsZq5vFAUg2rosBELA6GmLQ76J3DrDKsv9SUJYpyrVKPgpAG1d5x2oQxfJ+IVgVx2oBrAYxwWoZtWYLL37p9+OpT32qzHHbmpFdyALYsabAHlHAwOoeWUibhilgCsydAgZW527JbMCmgCmwVxQwsLpXVtLmsVMKEBh95e4v42Mf+TBOnVSwStxDOMoy5k6nLVEA7bbPWO2Jay8jXC00r/LQT+BjlgGuxN9HAdQFrE4cq3k2qovqLIJVD1pnowCKj5+PY7UIbL2+RWjKx3w+5ixM9c/p49q8aqNjiy7U8wGr065VhXJ5c6QkkeZVRcfqVmC16NZ8zPfPbgarQYhIHKsVRFEVUSVGxYFVAsuLAavFdWLJv3eu+sd9FIB3rPqMVf7s4wKKe/wsx2o50DiAgBmxAUpl3idRAEWwurR0QByrbNA1DsqoNZp40Ytfguuvv0EbXpVKAt8NsD7m7wq74B5QwMDqHlhEm4IpYArMpQIGVudy2WzQpoApsBcUMLC6F1bR5rDTCnzhrs/jEx//CE6dPIHRcChgNU1SDAc9dLodtNfX5c6M1XTQn8pYleZVaYJsrG5KAauFjFUC1EqtCg9W+b2UZPvc1EIPpFm36naD1dlS/I3A6qwrNXemQqMONnqe55Fzn0cUwGZgVWA1myNtAlb1utOO1R11rpYy8SR7Z/JO7+Epx6oDq4GA1ULGKvfdBYBVHzExBb9nGlh5x+qkeVUfg2Efw0LGqgerUx8MnGfGKh2rBME5WF1expKLAvCO1UqjgRe+6MW48cab8oxVA6s7vSPt+vOqgIHVeV05G7cpYArMuwIGVud9BW38poApMLcKGFid26Wzge8CBTyYu+uzn8Un/+rjOH1KwWpQKglYZROeWcdqEazORgFsBVYbtaYAVrpWpYmQA6ugs64QG1CET8XvPTjLAdpMxqo2ANJy6iKg9efI4WcxE3UDx+pshmrRsfpYgVXpJJ+4JlYuCsCD1SJMNbA6eRMVwSrdniHzUisVRGFFmqdJ86oo0jxV5qq6KABxr4Zafu+bVxX3J/fpZmCVj0sjN5e9ykzcwXAgH0j0e31xfNOx6o+Z3s8aBZCPe5PmVR6sxtV63ryKYLXZbIJgdSw3ONf5AAAgAElEQVQfXNTx/FtehJtvvjmPAjCwugt+wdoQ5lIBA6tzuWw2aFPAFNgDChhY3QOLaFMwBUyB+VTAwOp8rpuNeucVKEK5Oz/zd/jrT34cZ06fmgarfTpWma9KxyozVvtImLHKTugbZKxeFFjNJiXLm+WszkJV+bk8nrhe+bPcmVW5NVidKt3fAqxOO1M1CuBiwOqsS9ZHDijonUQBFB2r5wNWdxSqCiHcXY5VDklhPUvpQwWrsQLVYhTAxs2rzs5Y9SX1PKdfd+6JzZpX+XiA4XCIfr+Lfm/SvGorsOrHLTEArvx/NmOVY5l1rCpYjTEulxBXa3je82/Bs571rPxDCwOrO/871kYwnwoYWJ3PdbNRmwKmwPwrYGB1/tfQZmAKmAJzqoCB1TldOBv2rlCAoIjg6BOf+ATu/MynsHL6FBIXBSAZq31mrK6js9ZGp6NgdcA4gDRlzb+UrstdytTHLoeU0NU1NpIu7RoFUK3UUWPGKh2rUcGxSiAGzYQUXudew9f5WxGsEujxOcIm7ybMYwVmwWpJmz7p6xW4sv9TJmNlDOwYWcIHUpRY5j9OkWY6H5SiAkidzlj1ANmPNx0lea4lvw/HCvmSNEXCfFY6gJExTADllGMZo+SgKoEt5UqSFEk6Qsr7iDEMAyQjNq5KkGV0RaZIOOpRiigoY8RGSdkYUSXCOCshG3MMkyZg0+C1pJm3BU0V7KrmAadbUi3K1D8oIaUGXBeuj5w4kHWnmxMcc5LwIQF7qgcBuV5fdJbXn33jMaIbVz0roeTAeikMxNmZpWPUohDJeEQzc2EP8NwcM9dPnZ6T22S/0fzMecaMAIhrqFarqMRVYFxCo9nEKFZXc6VSVQhfBsKwjDAMEId1hEGU7y0/Fw/DvUNV4Coha8bohkTWeZyOJRuXYJVO1X6vK+8XzVhVV6vfL8X9WCrzQwIHhD1YLdNRq/u7HFfke+9YXVhakigANrIKK7HsLTbmetazn4vnveD5iAlbLV91V/x+tUHMpwIGVudz3WzUpoApMP8KGFid/zW0GZgCpsCcKmBgdU4Xzoa9KxTwYPXjH/84Pnvnp7F6+nQOViUKgI7VThvdtXV0usxY7WHoHKuEkVnq4OoGYLWYjyoZq7WmgNVKtSLl2L7rOoUoglX52ccEONDqYaucs6QQ10OqYtn2rGOVAFXKvAk5BVB62KfgkOcRfEuoSljsoOAwGeV5qQqNz3asepgs4yDvHI0U9gUBBrxOmiHAGAEPSJnNynzUEkaEXgScJTat8k2Q6ITMkI4GGKcjgZTJUKMAssTB1nSEZJwgGBNw8hwZGNM5Ssakm4jBSAV1/05csgojqYtA0ozwmPPhTxMIm7BJUhigRGAqEJDfeajqjy3LGIOAEJcgmusGlN25PAMlZ/UAFCVCWNVXni98TQmXg5LonOkUcjBLSMkHOO4cbhKCu5L7MNi4MZPuk1DgaBRXUJYs3xBhHGFx6YAA0GoUS+4qNQjDyOX98nUllOK4EBWg+8brSe34YQLPUcxVTdJEIesofVTAasllrG4NVqt45rOfh+81sLorfq/aIOZbAQOr871+NnpTwBSYXwUMrM7v2tnITQFTYM4VMLA65wtow98RBbyjbQJWP4Y7P/NprJ5RsOozVlnS3G230VmfOFY9WGUUABtXzTpWCSH5mM9N1TJmBaviHqxWc9iZu1JJuQjo8pJ+dboWbzmoDRS8ak6muiiLjlVxQnrXpOSuKmjUOSvEVcY3FsehEj8Fo+K6LJf1cQ+L5bVng1Vew3eCjwIFiPyZGJLnUW0JJzMkDuhmpQxBxjETqtKRSdDLY/U+zkZImdE5HCoIThKMhgMZ23icyPkGw0xcoxzROEsQEgii7LBqQbGC21MoKAiOBQO7L+7PV+o+DjEcjRCUyYXLuaO3FIQ6Rjp6ZV567WSUIIr4M89HIMt56hr6m8DdkjbbEuH9lQle9WzysGquz3JOCsHHCMpE0mPRSnJ4Oc8S172MLE38FScXVIKMoBShNA4kfzSuVFGt14Awkq9cs3pQ1biAMEQcV+S6QczvCVU1e7UclBEQqnqwyn3OyWYcD53FClflewfsOc5Hw7FaBKvNVgsLi4tYXjogGavMkB2XIPMkWH3+LS8wx+qO/Ea1i+4lBQys7qXVtLmYAqbAPClgYHWeVsvGagqYAntKAQOre2o5bTKPsQIerH7sYx/DnX/3KazRsUrA5ppXzYJVOlZHg36esboRWPUNrTwI9WC1Vm2IYzWu0LHqypwduNqou3wxb3UCTjVbdaPnfL5mEawSjHGMvIWBeEeRsBmUAE2CQcIxwsIod0OSBxKcibsyv2/tWGX0QV56TxesuDCFWCLhNQhpBSKmCMeEooJFBXBKY6QcziUYjgaSc8tzpslQICtdpISMBHekn+m4JNEFIU8ggJiV7kWSOr2RlGtOw091YurjcTkSmCxxABwrnba8Dp22HGe5JPiUx8Qs2adzVUr3U3lcnL4yQt4m4ygH1FDHoo7Vybj4OgJUlDV6YJwQXpJ8j0UrnpGgV0eoIJznoiNWtHW81p+SJfECXssBygjEscoM0kq1JhmrdMDWmw0pnSc8JYyUc5QD2ZOcc6UcIQqZz0q4GuRwVTXWfFXupyJc9c7l0Yju4wSDwWDLKAAdtzpr/QcAooHEEvCu4/MfHkyD1SYWFidRABHHXS6JA/fmZz8Hz7/lFlT4mEUBPMa/Se1ye0kBA6t7aTVtLqaAKTBPChhYnafVsrGaAqbAnlLAwOqeWk6bzGOsgAcwH/voR3Hn36ljlZCPPItRADlYdVEAkhlZaF7lwaoAJ5exKu7ODTJWPVj1jlXfHEjgknOr+unPNqvyMEqbVtGxOu1onUQF0I9a7LTu4KWMjQiOZex0emauJF5dlpK36gAs/6gjIGOO51ZglU5Ff12W7U/BrNJYABt1IOgjqC4T9wVlAWGEdIS3o2QkIJuak44mzHgdE6jSuTpEMmI+J48bSKZqwMgCunTp8uS5CcAZQyAoUR2V+c3ByRxNuvl4Lf1xEiAg0DdDKG5gunozBZgck4tmCMpjpCMXBSA66h3MqHXwM6er3gybKRn1YLd4HMHpiOONygqJpUw/RFLiNZn3yrUkLFV4zFXS+AKCdf1Zcggmm0adqMwlDTRHtVatI4qq4kzl9/Ics1XpSGX0QYlQknEBASIpuY/FBe3jJYpRABJD4Bza3qnqXava1Eodqx6sMkZDojNmMlbPB6xyPN6RXQojiSdg8yq6VIsZqx6shlGMm5/1HLzghS80sPoY/w61y+09BQys7r01tRmZAqbAfChgYHU+1slGaQqYAntQAQOre3BRbUqPmQIeBn6UYPUzn8LayhmkuWM1QZ8Zq+11dNfaaHfW5eeNHKtbgVVtvFMpZKxOogB8fuUsWN0MsIqLLyQ80wZJHlJtBlYDAXAl10CKTbTqaC4sotZoqiNT4HEPKytn0F1fQzIcoETAWAJG2SRCYDYKwGe1+mZGQYkZpaGUhQ/6A4G7tWYDi8sHcNkVV2D50CE0my20FhYQaR8pDIYjrKyu4MTxE/jud76DY999GGdOnRS3Y3mcAuJW7WE46IvTVcrkM2AkDZzGCDLmw5bRzUp44jO+B4cvv1quKy25ZkA181wBBcHiXCUkTOiOHWI0StFb76Lb62DtzCl01laAdIRKAFA/38KqLJmwcmKMEWKYlXD4yBNw+OiT8uZlXI8JjNb4AXHyyv8mDmAeVxZgnGBUSslWMTh9BqcefghZUEJ9eQmNpaOSMyszIqwn+B6PMRj2MWofA6RZF0enmbGMfJBMVrdHwrCCKK4iimtI0jGazQUEZXWiRnEkr6vEsZTOC45nJ644kogAgkxGAXj4z5mIu3mmYZsA1cQ3b6MbWptXSZO3fjcHq+I0Ltx88yqJu3DNtoqO1SJYZYwB9xYzVhkFsLi0iKVFjQKIq1XQ5BtGFTzzWc/B8194i8RtmGP1MfsVahfagwoYWN2Di2pTMgVMgblQwMDqXCyTDdIUMAX2ogIGVvfiqtqcHisFfBTARz7ykRys0j2pUQAJer0uOu02uuvr6AhY7U+BVV/2fy6wyoxV71it1ghWXVMjB+JClm8XclO9W893Ruc4CawkaxRp7ubzOaybgVVmvRKkHTh8GNdcex2OPO4JaCwuIq7VpfyfsG4w6GFt5TROfPdhfOOer+DBb3xDAGso+aKuNN5lrPqyb6+bz1itxhXRhjosH7wM11x3PZ769Kfj8JGjWFg+iFqzKS26GEdAaMpy9ISZquNM5rR25jQeeeghPPC1e3D3XXfini9/Cb31FVTDMkYjdpYfqpU0oTuVmbJjRHSMpiW0EeHnfu1f4JYXv0RKyP0YPXj22bKze8pDYYHBnQHWVlcE7j5w7z348uc/i299416kw74AVrnwOJMydZqRs3KMFBFu/cEfwU/8zM8JUNZMVb0KGz0pSNUMWWGrPqvWlfTTccsogSFGaFUifPovP4r/43/9d6gv1PDiV70Sr/rx16Hb6Ygplc2ysoR5pkOsrqzgT3/336CzuoJSiX5adcwSrBI0y15gqX+1js5ghGc97/m47oabMErH8rjA/IytuTLZ0w8+cD+ajRaOXnUVSoyL8NDexUCoG9U1rEq0oRjvzJml23g0HAlQTTZoXuUdq3y+CDsvBawWM1ajKjNWSwjCGM90UQAEq/4Dh8fq94hdxxTYSwoYWN1Lq2lzMQVMgXlSwMDqPK2WjdUUMAX2lAIGVvfUctpkHmMFPOy54/Y78PnP3YnVldPI6FilyzPVKACC1Q7BansdLG+mg1IjABIpFR/TTVkorSfMzEu3HeQiTK3XGqhX64jrNXH/Hb78Ctz43OchqjRQrbAMO0QYhYhY+izl2K6REJtJJSk6nS7aa6s49t2HcP/X75E82OXFlroIESCIQpTpUM1SBKUAo2SMqNbAs7/3e/Gk667H0qHDCCoVKQMfpkOBnGqCZMMkZnwmWDlxAg8/+E3cfttt6J4+jkolRpIOBV6lpIMC5MZStp+hLOX5URhg0G2D7Z2e86KX4YZnPhdXPeEa1OsNyczk63w3e4WdCh21ar+EqBwgZNYsXaSjAY4fexhfuOuz+PBtH8BX7vosGpUyyukIaTqEhDSwsRbnKeMJ0CtV8Iu/+dt42a235rr7ZlHiFHV5m2ScdHQS0BJ40hXJrxwR8z4JCQknB90OHn7oW/j03/wNbnv/+3DyW/ehFZVQSkbIgrFU/gdhFcNSjP/mJ34Sb33XL7nmWlryn7uQCTB5PRe9UCyrFx8xh69WZSzUW3j3n/0n/MY/eicWmy289i1vwc+865ewtromzlGJJaD2Lt7gf/+ffwfv+cP/iKU64wQG8ng4dhEQ1DIoo1JpYL0zwN9/81vxE69/EzqdAYN28zUkcCdI/4s/+X9w5ZEr8IN//3WoNOraeM01PCNQFbCapRLrwL1OGEyt+MGDOG4J+7MMZ86cxsff+x4p/e8NBxh0+UEEn+8LEBa3r8tX9WDVfyAgGauSN8yMVTqyNQpAHpOIghCVSh2NFjNWF7HkmldFdKeWIBmrN978LLzoxd+XRwHMNn97jH+12OVMgblVwMDq3C6dDdwUMAXmXAEDq3O+gDZ8U8AUmF8FDKzO79rZyHdeAQ/dPnTbB3H3F+/CyplTSEeJA6suCqDTRnttHd3OOgZdZkb2BU4xh5SwScrU6SiUzul0K3qwShBWAjvL00VHqMp71KwLmHr69TfgR3/6jWgsHhYXajE3NW8E5SUaEzwFSEdDpMMejj30LXz8jttw/31fw1KriQyRNjwaJ+LmTJMxlpavwAtuvRXXPu3pKAUxSkGkQDMjEB4KuJLK9nJZO9Mzb5OPjUb4zkMP4X1//Ac4efy7qMQKUNkwSpyqJJScp5TUZ2h3O1Lq/5of+XFcd9PNCKtNgYkSF+DiCrIcYAYC7gi9pCkUS9cJVPmYUMOyjjFNcOqR7+KD7/0L/Pkf/wEq4xEqYQndZIhYjgFSznUcopdFeOdv/Ba+/xU/IKCbN56/qCHBpIxJQCsdnQpVs7G6kxkq4Ev4CfGYbTocDHDnnXfiD3/v3+ORr9+DMB2iFBMu8lwxRmEVr37tT+Itv/BOgYv+VgSropfLPRV3M0v2A+qdKRsu04maYWnxMN7z7v+Mf/mL78Bys4Ef/Zm34o0/9/Not9uSUeubfPEaLN1/+Lsn8Ms/89NoP/JN1Op0V7OJlpbVj8mOwwC1Sh3ra0P8yJvfhte95e3odwYoVyKUpEkXxxHjga9+GX/++/8BR45eiR9+w8+i1lqQ/UyY6xty8ZoaKDG55bDauVqp9+mVU/jf/umvYtDvozsaYNDjBxEZRoOewPnzAqucq9NLwWogYJXfVwlWF1pYWFjE4tIyWq0WvGOVjbqecePNePHLXir66IcFrvPXzv+asRGYAnOlgIHVuVouG6wpYArsIQUMrO6hxbSpmAKmwHwpYGB1vtbLRru7FCiC1S994S6srhTBqnOsFsEqm/EMtgarpKtaAj4NVpuNJmpxDWG9KiDuhhtuxI+98c1oLh5GNtZS6SKcE6Dlysv5TJJkiJmNSZdouYReewV/9v/+Kb5x9xdw2YHLBAQKxwxKiGotfP8rXoMn3HC9dIZnaTrBpZSoj2lcJFjUEnKFqmVxlWrheoZqtYKHvvol/Mn//fsYdtYlm5POU7p4BdxmkBzW1TOncPWTn4LXvulnsSwZp/SUZkjEualOW9LMOIwFVrJkXsYhNlG6ghMBrFHE2AGWxrOBVCSwczQcYDwa4JMf/TD+7W//FtLhAPWI2aQZkiyRJl6lrIzOOMa76Fh9+Su0xN25LTm3PIeWANnlnLLxFZsd0UUpABFjJBmbUknNv4yRMJOgm+7hL911J/71r/9znHrom4iiEcpsNFWKsZ7F+MF/8FN42xZgtSwwmjpLMKwAXUJmwmNqmozZuCvFUusQ3v0Xf4Z//d/9IpabTfzQG9+MN7/jHeh2uzoHB759zEGztYz/8qd/gN/+tX+Co8sxQLAvl9DmWqUoQi2uY321jx9641vwU2/9OYk7KMWMYtDGV+VyhAfu/Sr+8+//B1x59Ar88Ot/Fs3FZXEEE7Z7bzHXTfaJ5hlM3sBeZ+oRhji9dhq/+2v/PXrdHvrpEMNeW8DqcNDdNrBabzWxuLg0AauVijRDY8bqM276HrzkZS8TsFpc+931G8dGYwrsfgUMrO7+NbIRmgKmwN5UwMDq3lxXm5UpYArMgQIGVudgkWyIu1YBD1Y/+IHbQLC6tnr6LMdqu72OznpbHKvDXl8ySTdzrAp7IlilW1MwJd2DkTpWa3XUK3VEjbpkUhKs/ugb3oT6wqFJk6OCUh4KEsTxznxMdl4n6GLjqWw0lAZBf/R7/w4rx06ixbJoAKNyGc9+4Ytxy0tuxbhaETctkpGARYLChFS0FKhjFCmY75qlCldTB/26gx4OLzbxV7d/EO//s/8PzUpNytoldmCcyHiYn/n4a67BT7/l5xAQDrOkn3mf6QCpWERLEknA8xOYMpNTOtFLtyK6RMcYSyk83a1afq6Npcj2MoGrBMDVKMAnPvoR/LNf+1WUO6toxaGUl0eVEpIB0C/X8M7f/B/xspffKnPkzbtPxRlL1ygBKt2VcgW6U7UWn/DUH6+l9pOmYOJCHY9Rb7bwsQ98AP/TP/+niMIe4pQNvsroBU38wGt/Em9/57s0A9bdim5Z9pZSeEswScWZopAJVJa4hmyEOAgFrP75f/pj/PYvvwvNah0/9pa34k3vfAc6nY4Czmws4Ndn3pbKERAk+IXX/QM8/KUvol4LkETUDNLgCwSrlRrW1gb4ode/CW/42Xdg0B1iHJUg6b6MRyhHuN85Vo9edQR/700/hwYdq4yy2OTm96R/2oNegtWV9gr+/a/+Y9kXBKujfgf9XorBoIuUUQAOynqNpeyfURnUx0cBnMOxujlYjXHDjQpWK5WKDG92rLv2l5ANzBTYZQoYWN1lC2LDMQVMgX2jgIHVfbPUNlFTwBTYbQoYWN1tK2LjmScFpsHq57C6cgZsXsWGQXnGaocZq21022sY9NhIaXPHKsvMGQWwEVitVqpo1poSBcBr3HDjTfjR178JtdZBZJmWkhfdlv7nwFU0p6nmcTLblCAyKocIgzLu/uzf4C/+5I+wXK1hlKRYPHIUr/nx12LxsislB7NKV1+WiENTMiuDEMOENeni1USIMhNaBTkK9JLHx5KTWUmH+D//l9/Bww8+KDEGwzQhk8Vo0EVtYQlv/IVfxoErrhZASYBWqTDzMpByc3I0gloBanRTuvnRDToYDjTblGXfBKiSd0pH7FDgK12ldHQORyOJJmi2Gvirj34E/+pX/iHiNEW1UkaS9DBOy5Kx+vO/8Vt4xStfJc7O4o3zkcZirpzdN/OiDrxTH8LBKNSmVxKPII5jBZn8vjMc4WBrEb/+y7+ED3/w3TjaKmHcT9EOmvjB170eb/35X9g0CoDX99A1DiPRQ7JdmWmbZkjB7NIEC7VlvPc9f47f+Se/goVaAz/0hjfiLe94p0QBCIh2pe2+xJ17IazH+Ox//QT+2dt+Fgv1AEmQSBRExKiEIBTH6tp6H69+3Rvw5p//h0h7CTI6fsWlzHFE+ObX7hHH6hVHLscP/tRbsbB0QJt0uQgHaulL6r0uXt/iXiVYPbN+RhyrjALoJUP0OmvodUcSBZCmo8cGrL70ZWCesd1MAVPg4hUwsHrx2tkrTQFTwBS4FAUMrF6KevZaU8AUMAUuQQEDq5cgnr103yvgwept7/+Ac6wWwapmrM46Vs+VsbpZFECr0RIXYVivYTQa4hnPuAn/7evfiFrzgGSsFt2SPhZAANc4EwAYhpHAz2EykmY9pIXiqkwHeO+f/CG+de9XUKnVcdMtL8ILXvYKBJWaNplKRrkjkICLjj4Bi0FJmg8Nh4S6ZXGJapJAWc5bajRRHrTxN3d8EHe8/31SYs3xsESfdO4n3vRWPOXm52PAav/BOhaaNay2uyiFVcRspCRAmNEDGeIoQFSJBHLymhU2JAoCjIYper2BQGw6GMvsreS0EPdtkorTlxm3zUYD//F3/y3+6P/6PTSrpL8jBFkZg1IF7/gf/pXLWCXQneRreucqgTRdw2y0xeZKBLD0j9I8KhpmYwFyvX4fURS5vFx1uo6ZVxrUcPddd+Ftb/oJXBanKA9H6IdNvPonfxpv+4V3bApWh0mCRq0m8/Zu2hGzeQUylxEyv7bfx3LrIN73vnfj19/5C1huNQWs0glLsBoGzHxVGFqEvwlKaFaq+Mc//3Z8+hN/iQMLFSSDPiqVAKDTl1EAa3288id/Cj/zjnch7Q2RMiZA+byCVRcFcOSqI5Kx2lxYPCtOYRZUe025F4pjomNVwepAHKtsXtXrJUiGfWk8RljuPyzYtHnVBo5VhJFEDTBjdVPHahjj+htvwkte+jLU6rV9/3vNBDAFLkUBA6uXop691hQwBUyBi1fAwOrFa2evNAVMAVPgkhQwsHpJ8tmL97kC02BVHatj5ogWHKserPbYvOocjtWtmlfVqjU0qg0E9ao4VpkJ+WNveDNqzYMCVtXTObkVy9kFUbqGUNJkKo6ktJ6ELChX8Lm/ugO3v/vPsXzZIbz0B38YT7vpWRgORuIkZcE/u94TIFaiACe/+xDu+dIX0Vlfx5Oe+jQ84SnXohRGGAeBAs4xUI1CdIdjRBjiga98EX/6h3+AdDgSMNnvtvHcl9yKW3/oRxDGNWQEhOUyuv0OGlUtw+bQCHTr1Qj99joe+PrXcN+9X8WD37wfq2dWpLx+efkQnn7jjbj+pptRabSQOEcrowu8q5VAzZfo093aXmvjN3/1l3HXpz6ORgyUkzEG5Rre9S81Y1WAsCsvLzpPCaa/ef/9WF9dEcdmGAaoVGo4cPAgrjxyFUZZKq8No1CclR7OKjgcYZwGaDYW8bM/8zp86ZN/hasPNHG8B/y91/8U3vrzm4PVMCjh+LFjAq05BrpW6cjlSpcRIivRZZphqXkAH/7LD+Hf/OqvoBLX8dq3vx1vePvbJQrAN6+irl6LLBtiPI4Qx3V86Yt/h199x9tQGXYQhUAyThHFMaoRowD6uPW1P4m3vesfIeuPMCql4k8mWA3CCh74/9k7Dygpy/v737fPzFaqPUUTUTTYSyyxIU1EsdegsSUxKrEkJvknNhTsGjW/qDH2GiJiiykaNXZFUYq9oVSpu9Pe/j/3+8zsDgiI7CrgPnPOnl1333qflznrZ+/33remYOxNqrxqv2N/jrqmJom5WCzOoJKlKtENlWuoOnqr18TtWwstuOrss1AuluCnIXxmrJZiRKEvbmmJQKiscUfAKsurmrt1V+VVHPu3TFi2g76b98MeexKs5rr4u5q+fa1AxxTQYLVj+um9tQJaAa3AyiqgwerKKqf30wpoBbQCHVRAg9UOCqh37/IKEBI98tDDmDLp9aVkrJaRb82jkG9py1ilA4+AK2bxkoA3jv7H8rU0z8dqlJxwliPfHCn3sipjlePZTn0WcRii35Zb4YARP0GmnuPXKezYQGibCOISggXzEalBcbiphUwuC6cuC2IxJDZszuOnIUAwBxPTp8/FAzf/CQ0NWQw8+Cis861viytWpZaa0npPyDd/zizcd/vNWDBrusA1N1ePvfcZhr5bb4+IuascgefWRgo/NeFZFuZM+wi3XX8t/Nb5Uuy0zgbfwfARx6PHWuvCoMvVZFJrKvsaAuVspBzBL+Xx9sQJePJf/8AH777VNmKfWAZM6hbEcm0919kAPxo4CNvtujuyDfWs/EKcGhIRYMSML2AWq42QpVsAJr7wMsac/3sUF8yAl0QI4GDkRZdjz733rkQwVEfdVb4q4ezMWXNw2UUXYeJT/4bnJIhkHt5C9+698f1NNsfQQw7FNtvvKPci6a+pcmEYF4EAACAASURBVNCmPKNBKOqjW3NP/PUvN+Ha0edg/cYMyqmNQYeOwEkjVRRALYxsc80mNo7/8aGYP+NjyYpNUh6f8QcmUiNRUQiprWBrWIC/sAUFmDjouBNwwqmnoZjPyzbVsXtxiUrerqUiDvjcWBauvepKPHj3bVgrUwk9cDx4toOWYhl7Dz8UJ5/1G5R8AmtTnoY4TGDlXHw4ZRLG3noz6pvrsfPOu8Jr7A7TMpF1XVnTHmuvj1xjs4oiYEYs828lmiBBudgiERNca4PlZPmFuGTMGPiFvOQUl0tFlMpFBGGAOArb1ma5GavUg65VcVTbcp/MKOa/ITeTQ11DPQSsNnVTYDWTETe2bbvYpO/m6D9wgDiydb5ql39b1wJ0QAENVjsgnt5VK6AV0Ap0QAENVjsgnt5VK6AV0Ap0RAENVjuint5XK6CcoI889BCmTHrjc2C1VCqjkP8CsCqAa3GwKiPbRHQ1YJWO1ZxXt1SwGqURXNa6uzY+/vAdjL/tNpDMEpOxgb7Xumtju51+iPW+811YDjNaWUTFUWwfjF4tlRI8eOufkcRl7PfjE9DYo6e0zasoAVWYxJH0/z3xb/zrwXHo3VwnDsqiH2GTfltiryFD4Wbr1Ig6oSJBqWEjCkOUFi7AHTddj9kzPoHjZbDHwMHYcc8BgOW0jbfz0glWbUK2NIVfLuGZJ/6Dx//xCIoL56OhThVr0RFLB624IiX/NEIpiBHCxM677Ymh+w9HU89eoHp82WaCMAoAw0HCe0lixMUA1111Of790H1ocFIUIwunjboE/fce0NZaXy2sagOrM2biqtEXYerzT8GxY0QGz2AjDFIBtpluPTHyrLOxx4DB8MNAsmsla1QgMQSs0rE64ZUJ+MXRh6B31kJgeNjn8GNw4mm/WCZY9RIDhw8finnTP0Sm4h4mNOQvzgTnFpjzSq1TeHaCDGy0xDYOPP4kHHfqqSjm6VhVIbtVd7UAbAJgwxDQ7bke3n37LVzwmzOx8NP3kfFsWI4Lz7SxqFjGgOGH4ORf/QbFUgTXsdVxUoN8Hh9NmYwH77oD+XIBjushNW1xJWcY2wADA/YZhi2320FyU2XZBLrbyLcswhP/eBifzZoBz3Ml95fFWW+/+SaiUhHlUkkK2grFvGTMJow/+ALHqnIaW4uBVWpFN6pl28sAqx4zDTRY1W/kWoFOVECD1U4UUx9KK6AV0Ap8CQU0WP0SYulNtQJaAa1AZyqgwWpnqqmP1RUVIGh6+MGHMHXy0sBqCYV8YTHHKst4qk5V+bwSYJXAcostKo7Vhu4IEMKNASfjYuobr+Hmyy5FNuvKchBkFeMI3/3+93HwkUejx9oboBzQfUj3YySwK45t/PPem9GycC72Pfp4NHTrrsbGoXIwaTVsqKvH4/94WD56NeYkKzWKDXTv1Qsb992cpFa2Y5kSoVgYcXTbQFgqYfLECVi0aAF6r7sB9j/sSKz33Y2UQ5WAjg5PjosbEAernaZ44eknMO5v9yEsF5F1HeVYVF5Q2ngRkwxLxmks0KxUChBFCXYfOAjDDz0ClpeTTE7XMQW+snBLLgcxnNTGs08/gasvuQClebORWB5Ou+Bi9O+vHKvV7E86SNvB6gxcTbD63FPIeAnCNJLCLjO1kFomimGKDTbeHBdecQ2ae/dGEoewCVRj4k/mzhoyOj939hwcvf8g5OISQiuLoYcfi5NOPXnZjtU4wDGHHoQFn36IrEVnpY1Q4DJdpwbpqrgz4aQSnWAnJlrjLIYfdwJ++otTUWQUgAqrXQys0rXKWAGCai4vlb371pvwt1v/AsdQz0ZDlpm3Zfxo8FCc+YfzkS8GAk25r2XYgGPio6mTMP7225AvFeBlsuIQdRwDrm1jYb6AYQcdjm132hktra1wHFsAPd2hi+bOxd23/AVzPp0mmvOeCKipE+/DZxyAX4IflOH7/go5VpcEq1xzyQKuZKwu3bHaDlb79N0ce2vHald8C9f33MkKaLDayYLqw2kFtAJagRVUQIPVFRRKb6YV0ApoBTpbAQ1WO1tRfbyupgDhG6MApjIKoGWBjDHTbRrRTVlaPliVcWxpkVeO1TRJ5b+X7VhlFEAOURBIFMCBI45DpqE7YiOFHaZwsg4mvfYy7rruWuSyLlJ+nyPpKVCOIhxw5NHot/1OMqbPkW4LsYDNMLLw5Lg7MWfWp9jnyJ+gWy/CQeUOFcBYKYya8fH7uPvWmxH7RTh0lxoWYuaLxqRzykGacLxbJspTRHEqYI+wlefZdKttsM9Bh8HLZSWrNE0IVoFE/iOFlaSY/sEHuPPG6zB79izksl5bsZNhVsbXo1TGzSPCVYPRCcwZNRCWfVjZHA495jjssMseMB1P8k0JZQnXUhnNj2BEJmbPnI4rxozCpBeegem4OH3Uxdirf/82V2RtRiph5qxZs3DVRaMx6ZnHkfV4lAg2VzkmmqYL0wLqeuCsC0Zjp933RD7fAtfi5aVgtZdjUW0bhZZWHHPgPkhb5iKyc9jnsBH42WnLjgLg+PyRBwzD/GkfIWsTcysXM2MA0jiBa9jiPi2nIVzbgJfaWBg4OOC4E3HSaacs17EqWcAWnw1em4FpH7yDy0dfILmpdZ6FnOOitVjGzgOG4OzzLkRrsQTPdWRtU7J228Anb03FA7ffhpZCi2TOEnI7tgkv4yJf8jF4/4Ow9Q47oVAqCcjl8+46HhZ8Nhv33XkLFn42C4HvIzVN+H6g/uAQBrKW1DAI/Tawqh4qPmbKbcuUWT6b4r7l54pjVZWYmTAYA0AHawWsOl4W9Y0Ni0cBtGWsMgpgM+w9cKCOAuhqb+D6fjtdAQ1WO11SfUCtgFZAK7BCCmiwukIy6Y20AloBrUDnK6DBaudrqo/YdRSoFkRVM1ZbVxKsKhhJqPp5sEp4VM1YzXk5OHU5ROHiYJXQ0ijHcHMZvDlpAm65+ipk6z1IOgAMGbMulX3sve/+2LH/IESWK7DTMZJKu72Dpx+8B++9MxXDjj5eMlaZ4wqT4E2G75kHACON8O7UKXj+mafx2cyZAmeZ0UkIS/eofJC6EZZKVmwFBjJf0zCw2+B9sOMeAyAFUxK1aSAxmReaIgpC5EwDD9x7D57+58PSzs5jcVzdMDjyztF6U87lui5KPsfLlZuW+9qmgUWteWy29fY4/pRfoqFbT9mXhk5plDdpiU3gGB5KxSJuvuE6PHT3HTKGfsao0cqxWrn2JcHqjBkzccVFjAJ4Ghk3QZCEcAntYgOBkSBjuvDtepzyu99jyPAD0NLaApNuWjowJU4hgeNkJG/38KH9YRYWIHbqMOSwEfj5csGqhROPOQqzPnoPdZ6DMGYWLe+ZYDWGDRNBECKxCKV9ZOGgENvY/9jjceIvT0VpGRmrhI5x6MNzXARhAsNyxCk6/u/34ebrr0XGSFDnOliUL2L3wfvizN+fh1Lgw7VsAeFGYiB1TEx7awrG3347WkutAlYN24ZlGeJO9aMUew8bju122AVFvyyZwSw2s20H8+fOxr2334y5s6cjjEJ+EwhCiY6gEzr0ffjlIsrlkoB1Pu9cd74Epn5JsCpRAF5WMlabmprbM1Y9xhcYsB2VsarBatd579Z3+tUpoMHqV6etPrJWQCugFVieAhqs6udDK6AV0AqsIgU0WF1FwuvTfiMUqILVahTAyoDVJcurCFdrHavLA6ssr8rW90BiJgAzMLMZvDt1Im68/HLUN+UEgtGnScBXLgUKrA4YhDJMeARUYRmxRAJ4eHLcXXhj4ivY+8AjsNmWW6m8UULPNIXDEfQgrGSbpvhszmwp65r6xkQsmjcPjslKJUPAJMe9CUDpFOV3Cf5M04CTyWK/w45Eny23RRT4wjlpdAVdkxyYZ2br/Hm45tJL0DJvljTTSxO8ZKNCsjZ5HdV2+JjnIly0CQkj+TmhnOFmcPKZZ6PftjsKUDWYNUtoLXwzhJF4cn3/fGQcrr/iUhQLJfzqwouxZ/+9lgpWWXw0a9ZsXDV6DCY9818pr0qsGBadnlEMeA6s2EaSa8RvRl2EHXbdDcViAa7FgjAVcRBHAXK5RkybNg1H7zcAjWaMwMxi6BHH4GenLjtjNTUcvPHay4jDotwL+XDCUFw6O9MQcRBLXq7tWRh75814b+IbiEwPh514Ak48+ZSlRwFQ7ZRxvAZsw0QYJoBpyzM3/dOPcM1lo/HO66+ie0MDWgpF7Lj73jj7/FEyrm/EKUwWZUUp4FmY9uZUjLv9ViwstCCbzSl3qMQBWCgFIQYOOwDb77SrQH1ZRO5v2WhdOB/33nELPps1XeA3D5f6fCb4nBYQ+GWEQYAiM1bpZBUn9OfBqnKpmgLNZezfqBZXWYs5VmvLq5YKVivlVXsP0o7Vb8Qbs76JVaqABqurVH59cq2AVqALK6DBahdefH3rWgGtwKpVQIPVVau/PvuarQCBXVsUwOQ3sFywmm+VEp+okrGqxuY59s84gPbyqpUBq4FRhpdYMsY8+dWXcfsf/4hMnSdwicczLILOGAce8WNsuv2OKLM9PYrhIUFkpAhDE4+PvV3A6ha79Ef/QYPhMts0TqRRXaAeM0tdF0FQkqxPwsIFc2Zi8sTX8MarryK/cCEcx1Hwj7/ZScQBYWYq2/bsvRYOOmoEen17Q0RhJA7TOE4lo5SO3Zxj4/Xnn8dfrvsj6nKOQGH+XGW8kp0ZKp7AUKCU0JY/U4VWKaIkhpFEmL9gEYYechQOG3GcXDfzWHkv/LnFEfrEFYfmhBf+h2tGj8KM6TPwm9GXYvf+e6oZ90oeaTVjlfc/c8YMXDV6NKY8+xRcN0ZqQcAqga6d8VAODKy74cYY88dr0b13b8QxW+ylOqzNnVtX14gnn3wSZ500Aus0ZNAa2Rh21PLBKmMLDIMj+8x1VYVgzHU14xgxYTrzU2MLDQ1ZnH3aT/HKv/+NADaO/Onx+MkvRi4zY/XVN97ANlv2k4ovWWM7I07YOA7w2ANjcdsNf4IDiEN2ix12wjkXXwY/DOFIrITSno7VD6dMwvg7b0drOS+OVUJTrqvj2QJT9znwUGy93Y7IFwqwHVtKtiyWYs2di7F33Ip5s2ZUogBsibfgq1wuCiAvl4pSYlZ1scpzsIRjdblglY5ixgGwvMqy2sqrasGq7bmLlVdpsLpmvx/rq189FNBgdfVYB30VWgGtQNdTQIPVrrfm+o61AlqB1UQBDVZXk4XQl7HGKVBtWadrko7Vt6ZOQsvCBUg5ut6WsVpEoZBHoTWPYqEVQYllPKq8SnJHOS4v4/OVjNWaOAAKQnBkOTYymQyy2TrkXA9uXQZhFOMHW26L4SOOQV1dM+I0Egcoi57enPgqbr72OjTX5xCnsYzrt7Tksf7GG+Own5yAbLdegOUiLJWRzRCopSgvmo+H7rldcja79VoLg/c/EOtt1AcJFPRlWRHBG0f7CamI1ugctSwTJKmfzZ6FCS++gIkvPY9y6yI0N+Tg+xxRN1VmbDnAOt/9Lg4YcQy69VgLcRRJQRLJqxgwDUNGz+/76w14+l+Pob6xSdyokkFLkMdyK25bGQevOoWpkcDpNFJO1jjCwpY8Nt9+Z/z89LOQq6+X54puVkLnJApgWAYMO4u3Jr2JKy84Fx+8/xbOvmgM9tyrv5yDxxP3o2mKm5KweM6sGbhyzGi89twzaHRtGLHKd/XTFC1lH5HThN/+/g/Y74DhaC3kZV913SYsRCiHMbr3XAfXXjoGt/zxaqzXK4eW0MJ+R4zAT087Ra6vCnLVmLt62akpo/K8Zo7Qy3Yw4JiWOEhN25TPufpGnHvmSDz/2Hg2mOHAY4/HSaeORKGmvEq0ShNkczn8v3N+j4P3HY7tttkO81oXwHMtmKThloPps2fjqosvwkeTJyD2fWy102445+IrUQ4C2HT/ypXREWrgI0YB3HE7WkqtyHoE+Y7kyRJkF/0Qg4YfhG122EkcvASq3Ne0bbTM+wxjb78Fc2d8Iv8G+C+G/x74x4Yg8BGUyygxCqBE56ovZWjUs/pvQuWsWu15q3SsMlvVrDpWTQVVJYPVguW4yGazyNapjNWm5m5oaGyAI9dswbIdbLzJZhg4aBAy2cwa916kL1grsDopoMHq6rQa+lq0AlqBrqSABqtdabX1vWoFtAKrlQIarK5Wy6EvZg1SYGlgddGC+SqLFKiUVy0brCKJxUW6ImCVUChDsOq4AlajKMHmW27TBlYJZvnKZTy8/tILuPayy2TU2yEENG1s9P0+GLz/cKy/4UbwowSWQwBmISbESkzk587E3267CWGhFX4YY8O+P8CQ4QfB5ng33a5xAo/72LbkkxLQCQhkgRCBlmEg41qY+fGH+Mf4cXj9tQlYq2dP+EkkRUROauBbffpg2FFHo6GxOyLJa40lJxSV3E46Vm++5kq88r+nUd/UVHHztjtIq9CT91mFbIwe4LXQ9UvoaqaxOFY32KQffvWH81Hf1Ci6yLXGdL0miJIQTqYOH77zIa48/xxMmTIRvx19MXbfq7+A3ipYJbzjMQlWP/1kGi4ZPRovPPUkXGaFCswVQyq+/b0N8bORZ2O33XZDmREHtqVcvpI7y2chgZPJycj9T486DDPemojGbAatsY1hjAIYuThYrcJDAaE8hWUhrDia+TVPLCVQlgOkMYIoQXNzD/zq5yfglf88CjOTxcE/OQnHnXLKYmCV90PXbn19PU455WQU5rXgrrvvwqJyUTSxE/6cJ3TwyLixGHvzn1FsXYTtd90LZ58/RjlWbZUQUQWrH781FePvuA2txRaB/6blwmZ5lesgXw4waP+DsM2OBKtFgZ7MRaA+LfMrYHX6J7KWIY+ZRAJQGQFAZ/fKglWBqZYpa6BiAlYUrPbFwEGDNVhdg96D9aWungposLp6rou+Kq2AVuCbr4AGq9/8NdZ3qBXQCqymCmiwupoujL6s1V6BJcHqm1PeEMfqKgGrHNU3EslSLbQswifvvYdcNiOuwlxTM3qttZ4U9LB53XYI5yIEfgm2tKdn8c7kibj/7tvhGiyG8tBaCvCDrbfF3kMPQoZlWUmMclgWGMtRb8I923Fk1F4gKR2sUQjPsZF1LPzjkQfxz3H3I9vcACOMYUYJvt9vC+x7xFFwMw3ikgWYDxrDspX7ko7Vm666FK+/+AJyDY1tbtUqSBVIyTiAyki4gqtq1J/fI2y0kggLFi1Cr+/0we9GjUFDc7PKiJWSphi2CYRRWa5h2gcf46oLzsXrE1/Bb0Zfgj322kuOV4W27a5TA4ViCS+//ApmfvoJ0igQ3RobGrDuehtg2x22h+dmUSgVEcaRuDJ5f5ZkfpoIwhCZXD2ee+op/O7UE9EroyINArsBQw89GiedpjJWq67cWrAahxzTtxHTycysXEu5NLm/baoCqtQw0dTQDb8++QS8+M9HYWeyOPAnJ+H4kcsGq+f8v9/g/nvG4s/XXY+dBuyFea2LUO844tB1c1ksmD0bV4w6RyIetvnhrvjDhZcgoL6MH5A/GyjHKsHqg3ewvKoKVh0Bq67joOD7GLjfQdj2h7sI4KUW4nh2K2D1tlsxb8ankmsb8LAarK7273n6ArUCK6KABqsropLeRiugFdAKdL4CGqx2vqb6iFoBrYBWYIUU0GB1hWTSG2kFPqfAssFqvPQogHwL/LIvQFPgYCc6VpnnaTJHlNDPNOFZDlLmidI5y1H/IEIaJ8i4HIcniIxg2iylchD5AR6+fyymvvYK6jOOuGgt2xVn60Z9NsdOu++Odb61PnzmoRqcgFct90mUiJuVTIxuRAJAlg7RidpQX48JT/4X94y9Cy5/HsYCVvc57Ei4uUYVI2CkMCr5rxwzb8h4uO26q/Dqc88KWKV7kbmuCqzSIcoAgiXAqkG3qoKq4lhNQrTkC1j/+5vjzN+fi7qm5rZ1E3ctM1/TEKaTwcfvfoCrR52PKVNfx68vHI096FitDLpXXatVqMtRccJZQmAWcVVjAiI/ElgdRT5cT5VtiZFVyr4CcfJatofQDzHy5BPw/mvPo5mWV1goWw0YcvCR+OnIU5YJVt3Ubr83R31dzRVlsmycEsiayHp1GPWr0/Hsow/AydZj36N+gpNOP22ZjtXzfns2/nn/eGy62Wa49IYbkGlsRhqGMBEJxK3zMvjPI+NxxWVXYOttt8P5Yy5Byfcl+kEBYAJ5A9MqYLWl1CKxEhYzVpln6tloLQcYvN/B2PqHOyPPKACGUqQpTMdG6/y5GHv7zZg3Y7pYYAOC4zheZY5VZsP22ZRRANqxqt/qtQIdVUCD1Y4qqPfXCmgFtAIrp4AGqyunm95LK6AV0Ap0WAENVjssoT5AF1VgaWB1ER2rUSxALYojlEoqCiDfmkeJYLVURhCUOx2sMqeSEZmEViR7HFUPo0BG/g2DNBGSzRmFBHPMneSINAutQpQ+m45bbroRYamInOdKWRDBIJlmqVRCt169sd3OO2OjTTeDV9cA283RlCsgzDRiybBkVIACrKpQivCxm+fgoUfH47+PPoxMkuI7fTbF0COOQraxpxRO2QSrdJ0aQJCkqPccjLvtr3jikYfQ2L1Z8kSr7tQq4ORnKYcnNK5kbtaCVSuNMHf+Qmy18x44+cyzYXuePJ3idpXm+xSmSXDs4Z1JU3HlqPPx/ntvS8bq7hXHatv2kuOpQC5/UeXXYRQxdVbBTcOU3FOKYVoqA5b3xRfXn3rLfjBw819uxJ03/wWNtg83DRHGJspmDvsd/mOcdNqpy3asRgk81xMnqWTbVsAt3atK7wRJnKK+rhG//+XJeObhh5FtasS+Rx0nTtjajNXaKIBzf30WnnnsHwLRTzzrTBx49LHwi744UuM0gWM5CEsF/P63v4XrZXDRxZegWKbT15MFSFPlWK2C1dZiKzIZT543unld10a+FGDw/gdj6x13RmtpcbDKKID777gF82bMkHtaLcAqM1YHM2M120Xf0fRtawU6RwENVjtHR30UrYBWQCvwZRXQYPXLKqa31wpoBbQCnaSABqudJKQ+TJdToApWCb2q5VWLZ6zG0nCez7cuVl71VYBVOj9T00AgBVMJPNuRxnp+j/DSUj1RJH5S+iMj6wkkN/W/4+7Cc888I6PtLA/iCDt/MSMcJZQNw0jcqr3XWQ99NuuH7268KXqutZa0rRPvyQg+c1KlXIqFVhYiul7F/+njnr9ej3deex0b9tkE+x3N8qp1BECaBL7MKjWAmK5L28JLj/8Ld99yEzJZt61IqgpQq3C1NgpAlVipjFVVCBZj/qJW7HPwkTjkx8cKHK7pgkKSmuy6F/fpi08/i2vHXIRZsz7F2WMulYxVjthXIwDEXVktoeKdCpxVJVJ00xKdcoSf0QkEnVEYKUcrT5gClmGiWCjgsfHjcNON18OKC7ASH4aEvXoopS6GH/FjnHBqLVhVo/bVAqvITFHMFyR6gSCXa6JcvNQuhQ06ZA3UNzTggl+djuf/9S+Y2SwOOPYknHTqsqMALvj97/DkuL+j3jFRv963cO7lV+E7390Yvl+EYapnpT5Xj0cffgRPP/VfnHv+uRL7wHxUFS67OFjNlwhWmbFqVaIAbOTL4eJgVaIA1DFYXnX/nYwCmA66rX1xcCer1LG68SZ9MWgwHasarHa5N3N9w52qgAarnSqnPphWQCugFVhhBTRYXWGp9IZaAa2AVqBzFdBgtXP11EfrOgp8MViNUC6XvhawijgGmWFiKueknRLOqaxP/oAQMCHINFOBV65lIet6mPDCi/jX2DthOQqMkqpx3FvAoLha1XpyjDsMIslTbejZHd/fZFN8b9O+6LHuBvBcV2Bfe6GUcq7GHL03Q7zz6ku47683oXvvtTD86GOwwXf7SNM9i5f4C2BicADdhGsaWDDtQ/z5qsuxcNE8cc3yRXBbfS0JVdV/E3rSRZmiXPJhulmcOPIs/GC7HWU0X4UViOUUCcuTEAq8fOC+v+P2/7sGpXIevxp1MfboP6DNGcrNq3EA1XWWwi7umZqiles68INAHLeUVhylFWcrncnTPvoIj/3jH3jy4fuRlFtg02UbR6D/1c7UIe+nOOCIo3HCaSPbHKvVHNlq3iqX4rprrsWiBQsqZVUqa5WQleDWJsM1UzheBq8/+xTmTnsf5dTFAcctH6ye/4f/h8fvvRfrd8tgjp9g38OPxIknny4axWkkrmYWUfG8Tz7xH+w7dDBMZr0SuNeUV7U7VqtRAIyEYMaqhXwQYdB+B2ObHXdRjtVlgFU+O8EqAqt0NNO9zaiHKlj1Mpm2vNsq4O4672r6TrUCHVdAg9WOa6iPoBXQCmgFVkYBDVZXRjW9j1ZAK6AV6AQFNFjtBBH1IbqkArVRAA+NfxBvTZ0ERgHIiHzKRABGAZQkCqDQ2opioRVBqYywEgWQELLFCVK6LVPluFSt9KmMRxMYEuzQBZnJ5pDN1aHOycCtywqI23yrbTB8xDHI1XWT5nlCREGgpjo3808VU7QE5jEalTAz41pIgzI+fPstjB/7N8TFVnieJ2Pu3Jnokddh0g3KDFVmmxqAlRpSXhUwG9Yw0NCtGzbttzW22GobZOsbkdLdyTPJdD8b5lNYjoWWObNw1w1/QuvCBRh22BHou91OCpYmkTgj6aplG71tmHDTGHf99Sa8/MwTyGazSA26YDl8T8DK6zBhiEM1kQxZ+ZkcxBDNFuVL2HzL7XDCL05DffceiEQT5rmqa6M7kq7TUrGIm667Fo+NvQeGbeKM80Zjj70HtGWYKg6rfj1V66zSV03DApg1S6ct0TELnwhvJW0hxbzP5uDdKVPw/ptvYcLLL+ODD96BEbaijvmoYYCErJoHMzyUExv7H3EUTjhVgVX1Ujmy6ivAgYFD9x2KuZ9+JDEN4jQm9ORWNK1SbwJ0AJ5toM40kQ8t7H/8icqxmi8I5JYj0hkcJ6hvqMeF552D/9xxF9bp5qIliZHrti7OPncU+u2wI8p+WfTiDrzPPEkqCAAAIABJREFUhQvmo1tzk4D7lBEHAlaZsWpKedVDLK8qKrBK+MooAMexkQ8CDB7GjNVdkC8WYRH6V+IiWubPxf133YrPWAaWpPI8Mfs3DAOJJyiXSiiVi/I5DHz5Y0AV3HNd1Icq8pJ1Yu6tOHr5PUJhS33w3i1bIgq8bBa5ugY0NjWhubkbGuob4DDaoAasDqRjNZMR/TVU7ZJv6/qmO0EBDVY7QUR9CK2AVkArsBIKaLC6EqLpXbQCWgGtQGcooMFqZ6ioj9EVFWhzMiYJHnxgPN6aOhktixYIIFoMrOYLKORbFFgt+wjLRYFEHLtnoVQsbst2sErQRAdmdYSdcCiTq0Ourg71Tk5a24MowOZbboXhx/wEubruiBJfcjEREzIpFyPRnMmBfMUdYdsW4iDAgnlzMXXiBLz49JPwy0W4tgsyWG7oZOrgZesFxGUcCzAtWldlf/ox58+ZIxECHECvOhu33H5n7PCjPeDU1SFJee+VkW+Ox6cWYr+Mv9/2F7zzxgTsOWQofjh4mADKihlWsjqDIJQirTSK8fF77+Ku669By6KFsJxKWRWzW2OCOVJE5WBlYZTt2AIl0zhFuezDyTXi6ON/hu132hkRcTMZJuE0DMRJKLAYTlbOcc3o8/D2xJeQOi7OOPcS7DFgb9FdlGB8Ah2oEjWgXL6B7yObq1fXzssgGDbptjVgEBQbwCsvvYgbr7oKcz76EFbCjNsEqZnApSZxAt9K4JgmzNiGb2Swz+FH4qeLgVUFpQk0BRraJo49YBhap72PjGeC0QBSwsWx/JT3l4qzmM9QZKVwQgfF0Ma+xx+Hk08diXw+r+CiFE6pOIOGhgZcRLB6+13o0ezAt1KEgYXd9xmG408/E9lsHdIwVrmxSQzHcRCEIRzXks/KeWrKSH8bWC21IONVwaoF13GQD3wFVnfcGfmSAquE9NS1dcF8jL3zZsydMV3iFwLmEgPwfV/WgI7fsl9CsViQEjD+EaLqXK7ej8Bdgl5xVivASrAq62MRrtoVsOqII9vNZFDX0IjGxsYKWG2UzFiCfZa1bdynr2SsZnO5CkzX/3vSFd/X9T13XAENVjuuoT6CVkAroBVYGQX0by4ro5reRyugFdAKdIICGqx2goj6EF1Sga8brNKxWu/m4C0NrKYBHNOR/Mso9BEERdiWgagcIolihEEJCxYuwrSPP8a0jz7EnJkz4Odb0VCfhQG6VQPYnotNt9oWm225jYxGM1/VSJVjluPdLLe6/+67Uc63VsqaYoGN3Xqvh30PORzd114LMVh85CKWkiwFAZPAx6N/uxsvPf0E+m65FYYceiSae62FUGBqBfxKfqkpAJMA98lHH8YjD42HS65LtyqjA/hzKcmyBLTRg0oHLp2KZboa4xh7DhmGfQ44FJm6egRRBNv1lBNYslPp6yUotfDfxx7FDZddiLC4EGXDxlkXXIo9+yuwWoWQ1YeaIHD2rNmY+NpEbLHFllh7nbXbcl3pEqYbksePU2DB/AW4+5Zb8Nj996GeUDX2EaUxXHHaAoFF96wBRBYCI4N9jzgKJy0PrFoJRhy4H+Z//CHqMiYSRjkkyj1s0+lLz2oI0Eib2Aa8yEYxsDDspOPx85OXA1bPPQ//ufMO9OzmohD7MOEg22M9nHD6Gdhtj/7iHG1zbNLpGkaoq8uhSOcpQfvKgFWLcDuFbdnIL5yH+267CXNnqvIqOqrFsRoEAsrpKPYDFr358ozxuSCA5UuD1S75dqtveg1SQIPVNWix9KVqBbQC3ygFNFj9Ri2nvhmtgFZgTVJAg9U1abX0ta5OCnz9YDWnHKt1OQGhiztWmVlqist02gfv4v577pSRf4FRdMUSVjGGIIwq4+aQHEyO1cew1ai/5+GHew7ADj/aE6FktKZgqCadi0Hko8F18Ocrr8CCOTORcW2BmnSaeg3dMfywI7Dud74joI+ntIhD6a6k+zYo4Z/3j8ULTz2B5h49MeSgQ9F3620REhCKA1W5M2WYXkbuE5RaWvH4ow/jqX//E2YcoS7joRyWpSSLtVgEcBk6XNMErfkCgjSWUf6hBx2CuuYeAuoIWiU2lm5djoinqbTPty5YiOuvvBzPPvYgMg5QSE2cMeoS9N97IGK6jemArLhWucau6+LTT6bjT9dch76bbYKDDj4IzObkvecyGURBAMsC/DCB7WXxyfsf4I+XjMaUCc+jwU0RppFk3hJ6hzavhf1ZljhWhx15NE469bSaKIDFHaueYeCoA4dh7icEqzaiRBWFiaOVkQgG4xkciXEI0ghNVg4LSwkOOPF4nLgcx+qF512Ip+65Aw31QDn1Jb/VT7LYepc9cOqZZ6GpZw/Jm6UW8pmuX7qXBUyzIO2LHautfhlD9jukzbFKly+jBOhMnj9nJu6/6zbMnz0TURgijBM+hQiCQCAqnavFUhGlUkG+R+hadRNrsLo6vQvqa9EKfF4BDVb1U6EV0ApoBVaNAhqsrhrd9Vm1AloBrQBHHiUxT7+0AlqBL6fA6gRWZTifANEw8M6k13HD1ZehqS4juatq1F+VU9EVKjPrHPXPeAIoDZsj1HRzmtjhR3thl70GISJYJUbjCDkLjZIIjZ6NB++7F688+z/07tEscDcIYvRe79vY96BD0Ni9O/w4hGnasAj7SFjTGIjKGHfHHZg84WXJvey71dYYctBhyNQ3iCOWmZhCQCUxlLmuhoz2x6UiJr7wPB5/9BHM/HSa5K3aQiWZAmugtYVj7jZ6r78BdhswED/cfQ9kGxrgB76MhLP8iuPjvA8CU2rAnNDnnvwvrh51AZL8fAGiBcPGL8+5EHsPHCyQrx3cqQIrjsLPnjUHl140Bh+89xbOOe8c/GDrbRDEgENgm4QSgZAaDkzLE4A74YVn8X9XXoI5096H7aSwGSkbxwjtVHJqjYhg1cW+RywfrNqJjaMOHY4P330bzfUeokhFRvCeuGIRS7MMRgEkSK0UvZwGhLGBYScci+N/ccoyowBGXzAaj99+CxoaU8RWBCO0kJgu3IYeOP6Ukdh94CBZi6prlZ/pWnUsW7JlVwasqmgLAloTi+Z/hnF334Y50z9V68MCq3JZ4C0ziZlNTNcsc1YJdulY5hrypcHql3uf0ltrBb5uBTRY/boV1+fTCmgFtAJKAQ1W9ZOgFdAKaAVWkQIarK4i4fVp13gFVi+wGkuJEh2Ub7/6Cm665ko01XmsqkcsNlD1qxbdlxyppwuQOZjSYm+lsGQTEz/Yanv0H7IfDNeTUiH+hlYKAym3stIE+fnzcNP/XSdgjCVQlpPDwH2GYesddpS8TxYapamBMIiRmhZcO0VYbMXtN16PT957TwAuC58OPHoENu23FaIwQcJSLNdFGPlyfQJGLQc2UthGinmzZ2Py6xPx5tSpmDVzOvItC9DU2IRuPXphk76bY6vtdkTzWusgYOZoQoDKyXwWXrFUKhX4SjhaLpbRsmg+zv/dbzHllRfQnAGiNEXZ9HDGOReh/4BB4hytgjuBiTEdohZmz5yNK8aMwfNP/hu77LorfnPu+cg095RcUNtKEUQhPCcL3w8lI9U0U/z9njtwx19uRBK0IMdirziGb8YCVpmxWoaDocxYPe2Xy3SswspgypSJsOgFZhapH1XgeIwkDJEw75TOX9vA88//D+NvvZsJrDjopONw8inLjgIYff4o/OeO29DcbCJAAINxAqYDP3WxxQ4/wqln/xq9114bfiUSQHJqCXDDSGIHlglWLQW0+Wy1O1Z3QqtECKgoAILVcr4F99z6F8ya9jE8rjmd1EkiEJVlVeVSGYViXoAqvw5Dv628SoPVNf6tU9/AN1wBDVa/4Qusb08roBVYbRXQYHW1XRp9YVoBrcA3XQENVr/pK6zv76tSYFWD1c1YXjXiWFVeFZTgZLNwLQtTXnoRd914PTwzRepw9tyWkXtxOlbKfqQ5nfmm0n7OSihCVBPf2qgPhhxwCHJNzQg4ek+gZtPpqUqiXJiYN2cGnn32f1K+1W+LrbHR9zdRWapMP7WAIIjg2sxtTeDYKT6bMQ233XA98gvoELVQLObxnY03weEjjkVj914Ipd2eiJKtWIlkh8YJL0cVLhHUea4jYDEN2RwfinOVWbO8p9ZCSeCsbTmq4IjZronKVOXYum274txsbmjGX669Cjf9+U/o1cACKI7PAyV4+M15qryK8QG1bfDV88+cMRNXjB6NN154GohiHHn8TzHi56cqhy7rq3jusi8FTix4ouuWBUx/vPQy/O+f41DHOzQMlI0QNlvoExs+PAw5/Aj8bDlgNYUNyzWQWnJbsExXwC8dxHQnMwqAruHuzY0Y/+Df8JsTTkZTXR0O+ekJOOnny3asXnzBeXj8jjvR1OigjJIq1zJsiUowvSYce/IvMWifoXJ8AeYGM11Vhm9qRMsFq1xjwtIlwSrN0mT1WS+D+Z/Nwr233oT8gnkoFgrIF0tSqjV/3jzJz3VsG4XWPMrlosBcuqNZ0MWXBqtf1TuaPq5WoHMU0GC1c3TUR9EKaAW0Al9WAQ1Wv6xienutgFZAK9BJCmiw2klC6sN0OQWWBVZl7Dwlf4tkpLmQL6CQb0Gx0CrjzmG5JMCQYJJN8QRGaapGvDkST6eoKlFSkhIkZXJ18tHgZuHmsgijELVglXAviFM4jo0Pp07CTVdeiW7MYrWZjxrBtVR7OifuxTXKpnjiVjbPpxZNrGJqbeq9NgYOPxBrffvbUkTlKsIJP2a2pokMHa9xhEzWlfH3JE4R+Gy+J5qNEbMEy3Jg0mMZp7DNGJNffQl/u+sOmCx6Ij9NYyxsLWC3vQZi34MPRmDQm6qyVj1CXAFovG7O2jNTFUjCCK7jSVu94SiAmhgRjCSGS0BMYhcT7NoSYyBwNY5g2xaKpTK6deuGB+8fjzG//zUaMyZswkGO8BsmCpGD3543BrsNGCAj9dRG1qLyoqYzZ8zAVWNGY8oLT8MmjDU8XHDlddhm5x3g+0WkpomslGqF4vxNTBOO6+Hj9z7EZef+Dp9MfQ2ebcI36GgF7NRFYHrY57CqYzVoOx8dr3wGuP5eStjpI0xCOE4GESl0asC06VSNweF4MzXQUJfFo4+Mw0W/PBPdG+qxzzFH48SRZ1aiALjOfLT4XCUCMK+6eDQeuemvqK83EdsxrEilMZgZGy1lYPOtd8Xpv/41eq67jjicuX/oRwJMJfaArlzbwsdvTsWDd9yGfKlVoLJBx6plwXUd5H0fQ/Y7GFvtuDPyFccqZaWbdeG8ORh39+2YOe0jGfHfedcfoY6BrwBefP45vDl5qsD+oFxC4AeI4rBTwWpTczc01jfCyXgAnde2i4379MXAwYOQzeVEq1rA3uXe3PQNawU6oIAGqx0QT++qFdAKaAU6oIAGqx0QT++qFdAKaAU6ooAGqx1RT+/blRWoBavjxz2At6ZORsuiBVK0Q4coYRAzIgWsthKsFhBwrNlfNlglUGMxEZ2WbL1nvqk4NrM5WF4dmuuycLIufL+MfltvhwOP+QlyuSaViWoY8BwLU195Gbf/6To05rJMw5Q4AHGkiju1AlUJVCvkNmXVlKlGtDmm/6P+A7DVTrvCT2gxJKw05Ti8X2ZgppLzSWeoAZh2BUQSBBO3KdepaZgIjRRWGOFvt96Ctya9JsCtmtuZJgEKJR+D9z8QewzcB35kIDaYP2rLyLxKeBUPq3KeEtsSQFcAIeEn0TC1IlSlG1Q+uF2aIDQsxMxuNQxkLRtPPvoPXHLBeXCCebAzNny6ak1LyrXKhoOzz7sQP9p7oLhNGUfAkXSBztTMNDFn9mxcOXoMpjz7X2QzBlpKIdb/zsa49M83wu3VG25lZF6uxTIlz5aKe14Wjz/xJK4bcyGShZ+ytQqGTe6bQykyse9hR+LEX54u0QwqN5XOUIJdVRKlshpk5aqf2gEsWbIRiwZNjT3wwLixuOSsX6I5W4ehI47DCaefLs8eXccKrCaiTX19A66//FLcc8P16N3NQZSWwUl8hzoLYTcBK4eDfn4aBh9wKDIwYScREsJVx4LFeyPtdk1Mf3Mqxt9yC0pBEV4mJ7u6jimO4mIQY/Dwg7HFdjugWCrBltItQ1zLi+bNkaiEae+/h+222UZg9KRXJ0px1VZbbYk33ngDH374vjxTdK2yKKz6PwuyLvLsEvga4mzmGskzYRAim7IGzPNl1q5puwKBHc9DfWMTGhsbQbDaUNcAN5OhDRimZWPjTfpi0JAhyGazXfltTd+7VqDDCmiw2mEJ9QG0AloBrcBKKaDB6krJpnfSCmgFtAIdV0CD1Y5rqI/QNRX4usFqNlOPOs+FU5eREqPNt9gG+/14BBoauoNBmwSPrmPhg8mTcP2Vl6KpoV6NdhMuEcxVgFRthqggO9OqwLdU2tm/s3Ef7DV4XzSvvY4Ce2JlVFECdIpWoSbZlhQo0VnKLNc4EcClskkTZF0T706aLDmjZhrBsi1xhMp2USjwtcUPsM/wA/GjvQcgtR34YSiuUxpbSdKkfEpG4AmHpZNePjMOgF/YjiPwlO5gBQ8tiQXguehYTUMf/3nkQVx/1ZWI/QLqXAMhwTXBJfNTbRdFODjjnAuw14AhCAM6Q522BnreOkHgrFkzcfWYizD1hadgmaSQFgrFGLsN3g9njx6D2A9kuyQmFFduU0YXUHvGItx68424+5Y/oz4qIo0iRLYL38jggEOPxgmn/UJcmbwfwYV0vFZiGxRTVZEIfNV2DRqxAYhZl2C1J8aNuxcXnnEGetTnMOy443HiL05FvjUvwLwNrCYxGhobce3ll2PsDTeiZ6ONyAgUwCYstU3ZPgiADTbbCiN/dy7WX38DuLaJMu/R82DGdAMnSF0Dn0ydgkfuuQstxRZx6NqmjYznCFgtRSn2HjocW+7wQxTKZQHAAo4tSyIA7r3jZuTnf4a+fTfHp9NnoN9m/TBv3jy89toEcRi/OuFlAasssyLorr40WO2a77f6rtccBTRYXXPWSl+pVkAr8M1SQIPVb9Z66rvRCmgF1iAFNFhdgxZLX+pqpcDXBVYJGjO5HHKZeuQcB15jDr4fYfMtt8GBxx6HTKZRcj451s6p+Pcnv44br7ocjQ05xIRqpg0jVqPNS3OsEggSzHJsPuI4vZfBTrvvia13+CFiwxI3H+EdYZ/reqoYitmndDjGgYyK03EYicvSgOu4wmIL8z7FrTfciHkzZ8B1bIQck6+UaNkxT8l++QR5v4yddt8du+y1N3qusz4COT4BJSEjHZy8Pk76xwIdpazJssS9ymvitcnX/AyOojuI/RI+m/4pHrn/Pjz893thI5CYgSgB/NCHYxmSUerHQMnM4fRzLkT/vfsjCgNxCFejAHifBK2zZn2GKy8ajUnP/ge5bCK5o2nsoqUYY+Tvz8GwQw8X1ykhM7ena5cXaqQpPNtBS7mMUef9AZMe/xcazBCBZ6GY5rD/QUfgpJGnwPf9tvUhfOS9EHASRCvGrH5VVj5Y9TJiS4qkGClBx+pDD9+PUWechqZcHfY99lj89BenIZ9vFZBZ4bOSIdvU3IQbrr4Gd1x3LXrWUxlfXMkIKawBym0bLoqxgyNP+DmGHnwIbaj0NSON6FpmfIQBuAY+nPIGHrr7dgGruWwOtmHL+bg+5SRF/6HDsdUOO0k5VUyba8WV3Dr/M9x1843IiFPahutlYNse6uvr8cILz2G9ddfFqxNeQYkFViGjAGJxAav7UFoY4k7VjtXV6k1RX4xWQP0b1f9vr58ErYBWQCuwChTQb76rQHR9Sq2AVkArIP+jXmuB0pJoBbQCK6zA1wVWq1EAmUwd6j0Pdn0WUZTgB1tsg/2PHoG6+maESSRj/BzTfm/Sa7jluqvRkMkglFF6OlYVkFoSrvJm6UBVrsZU4FWcAnVN3bDbXv3Rp9/WMB1XwFYk+aMErZaCouLIVG5KcSMyisBzEJZ9zP3sM/zj73fi43ffR9Z1xFGqmKopmZoEc5GUUHH/GAtaWrHhxn2xw667YdPNt0B9c5O4TpnTSrjI6xLEyGPEarRd+rbk+iv3aBoIgzLmzp6FN16dgH8/8hDenfIGPAbeJiw/4jVz4xRGGtPsiTA1UEAGZ4+6FHsN2EsgZTWLVu4rTeA4LmbNmI0rR12EyS88Ac+NwXRTI2SUgAuroRvO/+Mf0W+LLVD0AxlFJxWWcimWafFcXh0+mfYpLvjV6Zjz3mRkPAMtqYf9jxiBn438JQKCVbMCTxmjytgFRgq0Zb0u5VflxEBiJkiiGN0aumH8A2Mx6oyRaM5lccCJJ+GEU09DviWv7ocZtHQAVxyrN//xavz16j9i3e4eymlZ6RilAmoNl+P+NuLERs/1v4szR12Ent/6NhxC0zBFZBPCxjAdA5+8MxUP3HkbCqVWKaVybBe2ZcKwTBRDFQXQb7sdUSiWZDxf4hFcF4vmzsa9t/4ViV9Ej249UCiWsXm/fpgzexae/O8T6LPxxpjw0ksI/KLA7jCK2sBqFa5qsLrCb1V6Q63A16qABqtfq9z6ZFoBrYBWoE0BDVb1w6AV0ApoBVaRAhqsriLh9WnXeAW+brDq5RgF4MHKeojCCP223BYHHnMM6nNNKCOBZTuwYeCjqZPw58suRXO9dNEjZfYpYeJicQCVRM9KjijdqlVSyWgAbl3f0IjNt9sZffpujt5rrYUgiRDT+Wox25Rbm9IaTx7Icqw48FHKL8J7b72J5575H2ZPnwavAnUJVuloJRE1klRcqQSJNqMEgrLASE57p6aLjb7fB31+0A8bfPfb6Nm7t7h1Lc+V/M+I2a6JKa3xdIWmYSSZtvmWRZg5fTrefXsyJk54EW9PnYpyPi+FUWHkw5dzGDCiFJG03KcwpTiMGaseTjz9bOywy+6SbdqWPStgNRUHK2HtrX+6Fm+9+ixsh1baBHbCki4bLWGKjbfZAeeNugBNPXoiiFXGrGTNUlWTSjmwTA8TXn0B5591GtC6AGYuh1332Q8jjv+5jLoTgFahoQKrypFZfbWPwFchORNbmecLdKvvgYfH/x1X/O5s1HtZcawe+4tTUCqWRNuqU5nHqquvx21/uhq3XnMNutdbKKW+REHwbhKm4Do2LMNG1s1hUTnCkEOPwvGnjBSdPdNEifGqKeEp8NFbUzD21lvQWmxFvZsBLdO2YwoULvgB9j3kCGyzw05Y1NoqsQ0sO3Po4J0/F/fdcQvmTP8EW2yxBeYtyOOD99/GOuusA7+ocmHpWGXUROCXJfqh6litBauiGSMUdMbqGv9+qm/gm6OABqvfnLXUd6IV0AqsWQposLpmrZe+Wq2AVuAbpIAGq9+gxdS38rUq8LWD1Wwdco4Lpz6LOIywxVbb4uARI+A5GTAek05Tukg/enMK7rzxBmQ9DwkhKUukpMep3bFa+7UUUnH0vAJXCWBl/J+A0MthrXXWxYbf/x7W3WADNDQ2SQmQ7CMFXTGCwMfC+XMx89Np+Oi9dzBj2jSUCnkBg7wocW0yd5XFUjFBoAKkBGWmweb3srgYed5ymc5SwM5k0K17d/Raey30XnttdOvRE3UNDchksxJtEIehFIItXLAA8+bMwazp0zFj+nRpmy+XWir5piZCv4xSuSwj6BzVd5DCZwaqZcLmaDm7rwwHPdbfEE3d1mL31GIgk45ROnTDoISZH7+LuHU+YCUCZ13DRRrGSFwL5TiD/Q48GD8dORKs3pL6LZ6HH3T10l2aAJn6LP5+1234v0vGwLWA3uuth3XW31AArmmRELLcSQHW2izcpcU48HthGgm8rc804aMP38N7rzwP13Kxzmab43ubboo4imWtCIetyoeX8fDGKy/izZdeQlOdBd9kARZgRRBYyqxbjuc7dAzDQmOPdXDQET9Gti4j6wXXRQ4ODNvG/M9mYsLzz6Ec+siZHmLLhOvZkslaimLsskd/cSATrPMaaFumA7hl4Xw8NG4spn/8Eb6z4UZYd/1v4+0pk5DN5dC7Vw+8+Nxz+GzObERRAL9UFLfxYvmy8iyznEqD1a/1TU+fTCuwAgposLoCIulNtAJaAa3AV6CABqtfgaj6kFoBrYBWYEUU0GB1RVTS22gFPq/A1w1Ws5k6NGZzMDyWTVloau6Odb+3EUy6B+MYfsUFml84H3M+mQbbsREJWDXgLAOqKicjnZFkjCy6MqUsirmm/BlH/GlJNWwLXrYO9Y0N8DLZttxOugkLxYJkeZYLBYS+z7BTGYOPUo7CJ7AME34UILUMGVs3JX9UmKbAMnFJEnJKrqq0ZUlcAMfWuR0zZnm/vE5COUYK0OFJoEvwxsIpjotze8LZNE4Q8PuEcn5ZzsljJ1EIpBECbkMnbZLAEpJqImCdvVxDpSRKSqSYdVohrRxvTxO4vEaHQDOFlbCFHogMFmzVIdPUhBNPOx17DdkH5TCS/QlWmUQQpjEMlltJRqmFKy4Zhcfuuwc9czYCBr8KSVWZsRyZ53XImXn+Wtcqv1f978RAZKgIBsvw4Mc+utkx4sjAIq4XhWqLS2B8A8Gp2DsRpSky1CsOEDmEuAYQpDLebxi2KguzAS+Tg2ll4HkNyDXlkBoxPMeDl7owM57EMMSRLxmsGdMDTBueq8AqnbuN3XvB9bLKMcsHS9bbQBwFmP/ZLPjlMvwgxDrrfxvrrr02CoUCPvzwfUz76CMkcYhyqSiO1Wqub/VfoQLNCqyKq9fkc8z14HNrioYE4hJdYbswbUv+IFDf2ITGxkY0NXdDQ10D3EyGzWjyh4SNN+mLQUOGIJvN6rc7rYBWoAMKaLDaAfH0rloBrYBWoAMKaLDaAfH0rloBrYBWoCMKaLDaEfX0vl1ZgSpYJfQZP+4BvDV1MloWLVBt8+LmjFAqlVDI51HIt6JYaEVQKiP0S6p0iYU8UspDoBjL96StXtx5gh0VNLMsZHJ1IFjNZbOwXbau2wqwkWxV2B8dpARkasif/Ew5IBV4a3erShWSAFVdCkRIAAAgAElEQVQFpVQBUMUlWS24aisI4iFMAZ7MWBWSWAGi5GSkdbx/AZAVBli9B94B74+HYikWUaGA2sqIveKY/L4Ciuq4Cq7K/VeyRlWGa9q2Dcf1q9tVnz/JfE1iuRaOjSvgSrjqy3oQ1HKbJKFvVpStAalKAxkpr4jJbZSSPJeCmbLevBZ+XdFYnZ/fY+SCh/U27Iuz/t8f8N1NN0G5XIRHB2jKEXuIfjyPa9nisL34ggsw+eXn0C3LgfdIdE4SE5bBkfkApslqL7Uu6iyLf8WcWsGvslaq8Mqu3FZkAEwsqO4pwLnmHyvhpmPSRRsLqJb7Z8KBPDMqR9dybIGRrpOFYTnwMiyYIty2paTKpLPVMsXpbDHfVyCmA9uyZTt5vsTZrGIouGZ00IpbWbJn1ZpyveQ5TQnMQ7S2tAg4DwMffrkkcJzfX5pjtfrs8llXz7PVFgvAfzfyRwNL/Xtxsxlk6xrQ2NyI5qZuaKhvFLCamobEaGy8yWYYNHgwsrmsWmvdv9OV3971vXdAAQ1WOyCe3lUroBXQCnRAAQ1WOyCe3lUroBXQCnREAQ1WO6Ke3rcrK7A8sGoSEsURyqUy8gSrhVaUVgisVuDqMsAq3XSu51bceLWZnJ8f9a+uzZIQld//HFhdotiquk31cxUyxW1QVLkPBT1WAFnt5yocFVhcs8/nt1E5plVotuS2td8XuLjEseiO5TkYMVAFq/xaCo8ErAZIo1DBXwGrFXdo5Vid9fwmdI6mDmJksMvAITj5jDOQra+T3FmCXdfzELDAiw5Ww4Rr25j40gSMPvcPKM+dDscloyagVtm1JlMUklhcryv74jNYu44rcpw2UClw1JFsW9fJwPX44cG2XTiOApaMCxB4KXBVfS3uYtsWRzNhZpujtALPCZe5FtX1qP06CgL5fhSE4kYmVC2XSxLhoMBq+9pVHavqetUfBqogVxyrLGRbAqx62QwyBKtNjWimY3WpYHWQxBFosLoiT4veRiuwdAU0WNVPhlZAK6AVWDUKrPxvjavmevVZtQJaAa3AN0YBDVa/MUupb+RrVmBFwKpyrBbEsVoqtMAvlaWsadmO1S8Gq47rypi/aq9X4/vVifXa7NRaqFbrTv0yYHVprr1auCoOzpqPxUGqApkdBatLHqMWsNLlSKdmIsVaCtgJnKsBqwljAuK4DQBXH5NaB2RHH50UsRRZwXSRelkcfdLPccChR8APef8hLIu5tRbKYQDHcRD5oZRb/fOB8bjp8kvh2hHMlEm5KmuVUQOJlcKK2x2rX/Yaq2B1afsty43ZDlYJRh3Is+Zm4bieAqsWnz1CS8JTRwFMOlYJUwWkVvJcBbLWjOoTrKapZKXWrlP166obmO5VZu76vo9SqShwVTmQNVj9suuvt9cKrCoFNFhdVcrr82oFtAJdXQENVrv6E6DvXyugFVhlCmiwusqk1ydewxVYEbDa5ljNt6gogLKPaLlRAMsGq56bRS6XU7CrAlYp4YqB1doogBV3rNL9V/sSSFqBZNVM0iXBau1Yf0fBavuxFge4bVCULtRKjIJyrsYyRr40sCrHqhLopThWa0flv+yjSbDqWA5CP0JomFh/o01xyq9+i75bbYc0DqkYgigS2Fh1znqOg1K+gOsuuxz/eewBNDopzCSQ0XxmwIZIYbebNL/sJaEjYNUUUKrAqkXHqpuBm6FjVTlTOe5vWYwCqMQG2Aqoisu1AlWrYLV64dX7rq5TLWDlehKgxhHzciMZ/6dbVTJYfR9xvLwogJV3rDoZT6IdbMetRAFox+qXftD0DlqBJRTQYFU/EloBrYBWYNUooMHqqtFdn1UroBXQCtDF1RGeoBXUCnRZBb4YrMYCh5RjtQJWvzBjddlgNePlpFinClYJrqqOVZWqql5VN2Kbe7XyPRmZbstOXSJjtSZbVWBqJXfTrCS2Cuxb4q1i6aP/7VmoHN1eKbDK8f5qkVW1xGkpMQByPV8CrAoAbosCqGSn1jy9HXkjZNkXR9Y9h3mpJgoBsOvAfXHSL89Cj6buiMNQtKceBsuSKuPqQRzjg2kf46qLL8IHkyeg2UsQlALJLA2jBJa1bLJKt+7yfoFemYzQqmOVZU8KrHqwHU8+Ox4zVpUzVeCpuThY5fdcgliBros7VqvPShWuLula5c8lzkGgeIiy76NcKqBUVBmr/Fntq7OiABYDq336YuCQwfLHCx0F0GXf1vWNd4ICGqx2goj6EFoBrYBWYCUU0GB1JUTTu2gFtAJagc5QQIPVzlBRH6MrKrA8sLp4eVXngFWWV9WCVTpV+apGAiwPrBLkVUFrFb4uVl61jIzVWji3JFxdEWi6rG2kwEpKqJaVsaoiBKqlWKr4qrJtBfKqgisFb2szO+lYJcgMGQewRMZqmrQDus78m5KRGDDYHMVR/hQIIgOxm8NRJ/4Mww4+DJbjyjqJa1YAN8SZyXgANlu9+NSTuPHqy7FozsdwTVZL8QlyEaG8zH9aXwxWl4eKlx4x0JZZarGkis5oZqq6AlVdNytOaXGxMmO1EgUgRVeMA5B9lu1YrcLVJaFqLWyV0io/QNlnDEBZogBUxqrKp619xqWoqoMZqxqsdsV3bn3PX7UCGqx+1Qrr42sFtAJagaUroMGqfjK0AloBrcAqUkCD1VUkvD7tGq/AFztWI5TLZXGs5vMtnVpexUzLKlgVuFSrZsWVKsVHlZ+tLFitQtjq4Wvh6tKyVZcEqSsHVhOkWDybledvc8hKwzwhqxrtV25HllMxBkBFASwNrIqDtsb52Jlg1TZs+Bz551i5kcJILZQiA72/9W0MPOAAdOvZq+JodWXknQBS7ilO4FkugkIR/35kPN576zVYZgTEZMZsuGfu6jJ+ef6CYive77Jdq8sGqwLcLVOgKj9ccatm5TNdrLbLbFXGAVQdq+3lVSoiQIFWFlhVn1Ei0SXBam0kAL+WdYtjBL4P32cMQAnlUjVj9SsGq7aL72/SF4MGD0Kurk47Vtf4d2d9A6tSAQ1WV6X6+txaAa1AV1ZAg9WuvPr63rUCWoFVqoAGq6tUfn3yNViBWrD6wP3j8PabU9CyaIG0wNO1GMURVHlVXsqrJGO1pryK480Ea2rsXbXWc1RdOTM5Ap4KGCOk8jI5VB2rnufBqslY5UB4bXu8/FJVGeVXYE39fEUdq0sWYC0GV9vcory6pRVX0UGqrp8GQ96P+m/Zuu3e1Fh+dX+CVCFv7Q7WGrBahartIFdBOgVGVfSA+qjmq6qMVfmIQiRRiDiJkVTgaxsk7sQUFDM1kDBBwTSQMksVJmDaKEcx4pQt9Zac1kgqZWOinVonfrJNGxYIQkMkKYusuJ0tpVwrD1aVw3NJuMr/Xtqttz0rpiraostWSqtcfs5KeRVdqirflw7V9pF/i9mqtgWn5nuqzKod4ApITdvLq5YEq3HMnynHKsEqy6sIVoOAGauqfKz6WmYUAJ3ZpgK6BLyMtTBtlUnsZjLI1tWjsakJzc3dUF/fKLmxkrEqYHVTDBoyREcBrMHvyfrSVw8FNFhdPdZBX4VWQCvQ9RTQYLXrrbm+Y62AVmA1UUCD1dVkIfRlrJEKVAHf/WP/jnffnoqFC+ZL7mc7WC2iUMij0JpvA6txqEBRFayKk7KmgEmNybeDVeZdZmrBasaTFnYFrdSvULXmxc9nrC4OVmvB6Yp8XT2BGnSvAMEKKOWo/uKuVAJVBTqRKGfpF7pYOQu/BKStdcNWgVq1yAqp2XZcAasV7URTuh6lAIkfvrgg6VKNoqANwH4VYLX24TXSlJ7axYHmciBu7cD+yuSidtY/nPbnhlDSFrBKmKpcqxk4/JqQspKxyudSZa0SsFayV+V7la9NE6bFlF6qAfkDwudhqoLhynVM12qIKAglV5VglXEABKsCyCv5uO1/ICCwrkRc8DwGc4Pp8l0crBp03to2+AeJbH0DGhobFVhtqIBVGHAcD9/rswmGDB0qcRv6pRXQCqy8Ahqsrrx2ek+tgFZAK9ARBTRY7Yh6el+tgFZAK9ABBTRY7YB4etcur8CqAasZcQdWwaoCYou7+RRsrbhUmcNak7G6IjC1DV6Zi5diVSHn0mIAqt+jc1QctysKVgkdjcVH/5cGVtu/Z7S7XQXIKrdvO1iNJF+VAFvGy+lYjSNxtLbB2cpo+lfxAItHuOKmXZWg9MveWy1Y5ci/OFYJJcWxmpEPAkrGGLTlqlagKgGrAFeC1UrBFZ/PKvjktSyZhVv9b4HfFWdzFawyQqNc1mD1y66h3l4rsDoooMHq6rAK+hq0AlqBrqiABqtdcdX1PWsFtAKrhQIarK4Wy6AvYg1VYNWA1XbHKkedl3x93rFaA1nbIgE4tl5x+dXGBEgma3tsAEfbl+yer47gt4PU6ui/Gs9XDtVqFMDnHavqZ4uXVykv7LLhKu+xDaxWgG01Z5X7tYNVulZVcVUVrIrbsRIDUAWrS89XXV7Z05d7QFWxlIoqUPot/VfdZcWkVg2uXxCj+gUXtbz7+fz1LOZYJRytllcxW9WlazWrwCozVulUrXGrqvIqBVa5TTUG4PNgdXHXarXIqhrnwLVSUQAEq8xZLcvXCozT2dz+LAPasfrlnkq9tVbg61FAg9WvR2d9Fq2AVkAr8Ln/B9CSaAW0AloBrcCqUUCD1VWjuz7rN0OBrxusZjIZZLJ0rC4ZBbA4KFsyJ9WUJnr1UYVTbWPUNWB1STcrgeCSrsv2fNP2QiIFvWrB6tKAavvPVdzB4hmtaqxfwVXySIG08jWhawWsJgoWVgFuFci2Abq4mrMaCFxlviphnZRb1eR0Lh2sKnC3cq+q/jXOYXWhlcDbZR91afpWt16e41XB12XDU3M5PyOUXNpLzseR+ooz1XaYsZqBLVmrjAUgcHXaxv8JV9vcq1XXqmUpV2sV3FdyVhX8XjZYrcZjaLC6ck+g3ksrsLoooMHq6rIS+jq0AlqBrqaAdqx2tRXX96sV0AqsNgposLraLIW+kDVQgaWBVeajWm3lVUtkrJZ9xAEdeCuXsVoLVhUEVYBsaQVFS4JUlUHZvn31558HrLWuwHYQWwWaS36uug3bHKSVYqkls1XbHa6JAqdtJVeLA1bJaK1xqMq2NRmsdIPWgtXafFo1+h8jZAxAGCKmczVm27xqnK+NMqh93ES/LyizWp7/k8cVPdtcqiv+MNeu3dKB74ofqw3IMv5hGS7Z6ja156oF7lWwyjgAp1JcxRgAFj3ZlqtcqZWSKmaoKqdqe5FVW1zAEmA1rsY1VD/LvwEFvP8/e28eJslVnvm+seZSq5BYhCTE0lKrMbuMGTCMjIWHRWhDLAaDDQYbLxiu7evxOuNnnrnPvdeeP+Yuc+f6znjsGT+AhDZ2hIdhkQRCNkigrbulFjICult7L1W5xXqf7zvnRJyMyszKqsrqWvILSCqXiBMn3nMyn+DX73k/+oyKvlFGbhyJY3XtIy5HiALbRwEBq9tnLKQnooAoMF0KCFidrvGWqxUFRIFtpICA1W00GNKVHafA2GB1uYVOawlRp4tkA2CVCuvUdPEqgqo2lKs+XxEJMAZYpQGwQWsVPlYzVunzdYFVYqsawBbRAAbI6sJYds6qgbkMMDVYHRQFwGA1TRnOJXGkilbxeyVYrcLLQrcNglUDuNcDV7d64isorKqg0bxSBagUWGXXak0Xr/JUIShe6s9uVVcXsxoOVo2+NE8SDVXtIlYMVzVYtYtXURRAt9Ph4lUSBbDVM0TOLwqMr4CA1fG1kj1FAVFAFJikAgJWJ6mmtCUKiAKiwBoUELC6BrFkV1GgosAwsOpmOZI05QI8rdYyWpsAVhUAVQ5UAwurMLWAfSOW+9vO1SpYNSmh1YFXy/XVo9+ZWuakDnKsGgjr5I4FVvszWllTNpCqtm2ouhKskpe1LF5VBatxEiE/hWBVs0ntXFWq0bWM2ggUD9tGOVgnWRirf94QLA3YhUrFqzwdB2AXr+J8VQ1XuWiVzlxVsQC6wJV2rNpgtVrAys5YJceqgFX5iRUFdr4CAlZ3/hjKFYgCosDOVEDA6s4cN+m1KCAK7AIFBKzugkGUS9hSBQgW3XDd9Th0/36cOHYMDsHAnMBqgm6ni1arhdbySbQtx6oCTAlyypzkXFHt2iPnnl4iTxmZueMwtKo1mqjXmmg2mwhrKuuSwKpZgu5WMzO56FQZEVB1oY7KV7XjApj5VSooVTNWKfqAslDtpf70nPs/IBaAYanOWB0ETqtgdYVLVmezGuBK+mWZcqSaBzlW46iHJI0LsGo7a82EsW9AVytdNQxyEjgsza4qEoCzDjQxJYg8rHiVykgddebBWaga2a5y7CpAV4+rDeVNvITtWDVgNayp4lWcs1pEAegiVr4H1y0LVxnYSvPXdgSrImI098uxMo5V+svFq6IYUa+LTrfNxauiXo/fX9lPr8wNdlXMBfXBoYf+3vBrzn4NUWvU0Zidw9z8AhYXTsPc3Bxq9ToyB/CCEHvOvwCXXHopyBUumyggCqxfAQGr69dOjhQFRAFRYCMKCFjdiHpyrCggCogCG1BAwOoGxJNDRQG9FH4wWCXHaofdqqcSrBLH68vMHLC8fzWwWj3eHugq6DTO0ipErRazMvvZYHUFpDWAdoRjFVYBK85j1VB6EFhN07iIAjBg1QBZZsbWha0GVu3jbD0UWFVHly5SG6xuz6+J6avdd1dHAbhWFEABVnXGqh/o5f9uwNDfFK+iOUVOVxMVQJ8JWN2eYy+9EgU2UwEBq5uprrQtCogCosBwBQSsyuwQBUQBUWCLFBCwukXCy2l3jQKDHKt0Y0OO1U5nY2CVFsITqFqLY3UwWFXOQZPLapb/D/rrusZlWLoNqxBOwTjlSM2y/jgAEwFAn1fjAAq4qR2rQ8FqUbwqU35OOo+GruOB1ZXFq0qwSv1e6SFdD1jty2ftc/ZuLVil+TeqeJVxOvdBZhMXQePfl7FaR1G8yg8R+LTcn5yqPjxXxQAwXNUxAD4Vt6IoAU85Rwmu8kZjKI7VXfO7JxciCgxTQMCqzA1RQBQQBbZGAQGrW6O7nFUUEAVEAQIj4/AEUUoUEAWGKDA2WF0+iV63hzTq6uXQo6IAUjicNeqMBVa59JB1N9WXmQkHjoalVZBqL/unz6qRAWZ/+9KrMLS/eJWBrWU2qg1Xi+dF5IHa3wC+sm3djs5xZYxrwVgDdXNQDED5YNdqnCCOe4jjCGkcg1yr9H6epUjzVF2Kdr2OP6mpJJUS2P7JLHTuW86/tp/UzboJpiiG4Vt/xIABrTzetKSels8HAfwgRBBosKojKAI/KFyqCqxahas4ooKOVe+Z+cOZuQTgKfpCogDGn3aypyiwAxUQsLoDB026LAqIArtCgc26p9wV4shFiAKigCiwmQoIWN1MdaXtaVBgfLC6hKjbRTIGWM2yVGWUjgtWKzmopso7AVcFyzgfgF4Vr3nZtykwpJexM1TjthSo3TBYJZhGGbI6F1WB0/J16W7V4FR/TvmkJjpgBXSlwlfoL5Kl4GqKNKEHgdUISaxdq2minZIarCpK2zc1dSrqiOlK59Qb1ewizGppbn26pinPSq+NwxbtV4Z8wHlHNTzo1lvNDc4qJfdpECAIagjCGvywhjCsM+QPAuVGLZ2qJVwtCllRQSvOXS0BLo1n2gdWKRdX5a0a2CoZq2uaPrKzKLAtFRCwui2HRTolCogCU6CAgNUpGGS5RFFAFNieCghY3Z7jIr3aOQoML161voxVcvURfNwwWKXV6Hp5t3GikqrV9wwgNPvYMAyVIlg25DTPDRytLvsnV2g1f7XvNcFR2ocjBYh1lrDUzmddAVaLmICyfYKq/EgzJOxYJbcquVZjZCkBvER9ToWzDB81uaiMkQmN0n/G2+yl9OoIc2T/LS1rq7IMBjasEPbws+Zc+Grw5qyXyI64RAVW9TJ/dquG8MOQowDoUQWrJVxVsNWAVf7rUyGpKlgdVbwqk+JV400/2UsU2NYKCFjd1sMjnRMFRIFdrICA1V08uHJpooAosL0VELC6vcdHerf9FRgOVhN0u901Fa9iqErL5DcIVk2+5obBKrtcmcbyX7Mkn0hosTyfCkgVjlQNR8eBqn0g1XasKmA67MGY0vq8gKrkWqUogCRFHGnHahKzg5WLWOnIADOjGI7qAlZ0dZTmOi5YXTkrDbA1LZpCVg6cPFvhkLWPX915euq+AyvAahhyHAC5VYNaDZ5HLlblUCV4yu5Wk7dKYNVTxauMo9XxBKyeutGTM4kC20MBAavbYxykF6KAKDB9CghYnb4xlysWBUSBbaKAgNVtMhDSjR2pgAF8N1x3PR44uB8njj/F+Z3kNk2SBN1OF61WC+2lk2i3l9DttJH0egwGyUWZ89LolCvbFxmiGgCSI5FBl++jXm+g0ZhBvdFAjQGXglrKEKmgp4KoRsbyPXtJ/4ooACsewM5XLZa5U4M6EoBbZqCplsLzf7molOU8pb4b6MnO235AWsBNXurf/7kNTI2ztHo87VP9rMxYVTEA9EjiWEUBJDGPQzYErDIz1pKNhqqr3aqWTtj+sljKC2scq8pkap+pBLGDvgC2YZUyd4c5X1ceWxYeqx7DBaWGRGsbsMquVXKssltVxwAQZPUJrIZlFABBVeNwpaJVHjlXlVuVM1YJvLrqfATfU8pXpfmeKIdxNQqAYgGiqIeo20O320a320HUi3gcab7weGkXNpXnKpzYro4wcMw5VZwBXQcV4qJYg1q9jubsHObm57G4eBrmZucR1mvIKG4jCLHn/AtwyaWXotFo7MjfIum0KLBdFBCwul1GQvohCogC06bAaner06aHXK8oIAqIAqdMAQGrp0xqOdEuVKAfrN6HE8ePseOUfHoE+AistlsttAxY7baRdPvBKoGmPNfL1Ck/VOeFlmA1QJ2gUGMWtUa9AlbJaUmISW3VTNSyWFX52YoCViZ3dUBsQDUKYFChqUHL/Ve8ZxysDGGVN5RB2SrO1MEZrP3FrvqKVxFIJahKOatJTxWvGgBW116zryxeNWgaq1FYfVOZqlUIO/w2OLMLkhFC7wOio26f1WcKtFfyZFcBq47jKjiqowDIqcr5qgxWKWOVwL6nnaoEVu0CVsrJ6nERKwU+6WHmQ6ILV5GzmOYBFxuzMlbpeRz1uMgbQVUFVnuF47gKVk0mLM1TPheBVYegqg1WA+5PqMHqvIDV1Seq7CEKbEABAasbEE8OFQVEAVFgAwoIWN2AeHKoKCAKiAIbUUDA6kbUk2OnXYHRYDVFt9OpgNUOkm63z7FaBavk5CPoVAWrgx2rCukRcBsOVZWTtQpUi5iAMcCqAVqDwGo1W7X62mhkZ7Ey7rMKWRn3K7/H0DXlqWW3VR4zHKwSUCWYykWQNFgl0Ko0LTNW7esw1zZ6Lo8Gq9D9HdSGXeSKPne5+wquktuYCpSNu7l9rtXRbtfyupTT1eTCUn9I12q/zP4KrBKMVO5Uk7Ea1mrwfYoGIEeqXu5vQVUCm3SMTzEBFlgl1yq5mA0AZ5CqHwaqlsWrVD6ucqwKWB13Xsh+osB2UkDA6nYaDemLKCAKTJMC499RTpMqcq2igCggCpwCBQSsngKR5RS7VoFJO1apWBEBQBus0lJmWp7cqM+wY5Xcq2UUwGiwyiDPVcvCx3m4vB9FDNgRACtv08ol+na+arVYVbnU3wak9lJ+8z4tkbfbzDV4XA9YJahKcNUGqwTwbBetAo2nZloyIK+cysDVtYJV5Xg1kQCrg9USrqqxMDCV5pkNVu3PaPm8y45VX0UBcCRAHSvBqq/dqrQ/PVyOCrAzVtmtqh2yRv8qWDVjQ3/ZaRxF7FJVYLXNUQAmI7eEv3Ttap5ysbV1OlaDeo37J1EAp+a7IGeZDgUErE7HOMtVigKiwPZTQMDq9hsT6ZEoIApMiQICVqdkoOUyN0WB1cBqp106VjvtZXR7o6MAhoHV/igAVZ2dgZL2PtKzqmPVhlBrgqu6XdVeWXzICFh1rQ5yqKr3FMwb19HaD1cV9RwIVqEgKW2mfeOGJDBnXKvkfIyTCFlMYK4KVtWxp2JjHYuR6j8jX/PIu2Cjf3/UAGe1cr7u8M12qKprVQ+VsWqiAvrzVu3iVbzsn8Fqnf+GtQbDVoannKWqclQJqlKmKs1HG6wq4FlGAawVrHY6KmOVQOukwerCwqLKWG3UBayeii+BnGOqFBCwOlXDLRcrCogC20gBAavbaDCkK6KAKDBdCghYna7xlqudrALDwCq5Cqk6/coogDbSXjQ0CmAUWCXHar1Jxas2DlZJhWqxqiIawAKrRO+qS8bHB6tVB6sNWVcWtuJ2s/5l/qWLVbXFMHUMsEpQVblWCazGXCismtdqwKwB0JsFWo1+w+CqgZwDZ6aOCRh27KjZbLtQy/0IrBJUHnzr3Q9WdaEqLl5V44xSgq2+p4pXMdzXWaacyapBK+/j+wVUtTNWizxcKwpgmGNVwOpkf6ukNVHgVCkgYPVUKS3nEQVEAVGgXwEBqzIjRAFRQBTYIgUErG6R8HLaXaHAuGC1vbSEVvskej3KWB1evKoKVhmA+qp41VrBqu1gJZhWVFDX7lYbrNqg1ThhFXDUsQDWaJlrprcG5ab2LfuvOla5MFeG3Mk5dxP0vAJTlbFSgdRRYNWAULt4lXGsxgRTtWOVK8pTASt20ZbgtjoBR4PV1W5Vh3tHbTA9CJCOA1Z5LLTjdNwvjlrur1A0/6+Vw7t6xioVqaIIgBBeoIpXhXXKWC3BKuWsEli1oWoBXLWjulq8ymSpcoE2XbjqVIBV1/cYDM/MzYOKV4ljddxZJPuJAmtXQMDq2jWTI0QBUUAUmIQCq92tTuIc0oYoIAqIAqLAAAUErMq0EAXWr0AfWD1wH06cOKbyUQkopsqx2lpeRntpGe32EkcBxARWdUV0BkxUVCmnXFUNEhk2ZhSmyTjNK8BqUztWCXAFoDxUIoCLBkoAACAASURBVGd6VfiKKACz/N9cXQFS+8BqmafqEkSlrEpa/q/vzGgRuwKD5lZNZZPydeuCSMOKVSUUBZARQFV/eSk4HUfXpyFhnlZgpwVTFVy1s1fVOalQVBXuGmDHVeapcBUVsIojJEmEOE6QMVgtIwTWk7E6tMhUTuropfoD+GrV8atGrNzUK2td/4i74uI8fAiPztDJSyrzyHHTpJuKi1CQVb1fbmU0ABWbooxVmmMqCqDGMQAqY1WDVS5URWDVg+dSFIDlWKV4AP3ahvsMUAGOZaDxoHmQaLhKsREqYzUtMlZLx2qvcByryzZzcmXGKv1DgOuovFfOfXU9OBRbwGC1gebsLOYXFipgFfCDGvacfwEuufRSzjOWTRQQBdavgIDV9WsnR4oCooAosBEFBKxuRD05VhQQBUSBDSggYHUD4smhU6uAcf8ZwHf9tdfhgYP7ceL4UwyMPAJIFAXQJbC6hJYGq71eD3HUQ5YlDF4VWFUPBolZyi5OdnOyw1Atua7VaSk2FbBq8HNyBjJgomX7xFc1q7NdiQWA0p8p0EowSsGp0rHqaQBH7ZkiV2o/wwALIKcBnQGrhBPtHNU+yMowtVrcSr1WYDPjpf82JDWvM8dEBWj3Kv9RgNah4/R57YzVNCU4FyuwSkWQKAqAAKt2qxpnZIE1TcZqP2EcOKdJX5NrWt2Bh0pVo1oRekrvcv7tkG9K6SilrFO1E19dybGLI1XRKv0Zzw21WwlJFYhWILUKT41r1TS3MjvXnNLRUJIzVoMQIT1qddRCHUERUBQA5alqsEqxADoKgJyhfByBf52vSnCTOtofA6DmPEU0JPQPCwRZk0TB1SgGfU/ou9PrttHrdYsxpN6XzmsFVnnOugayenCo+BaBXwus8neICr/NzGJufh6Li6epjNV6DZnjMDzes1fA6tT+oMuFT1QBAasTlVMaEwVEAVFgbAUErI4tlewoCogCosBkFRCwOlk9pbXpUMBeNk7Pb7z+etx/4D4cP/YUg0LCVkkUgVx3rdYyg9XlpZPodtpI445eBp2AHJsGOBFUVTWGlLuQHYaug8DzOQognJllNx3B1SAM2JVHoFQ5VsuK7yXQMm5UBZ+UI5WKCSmoqgCVhlMEWvXnXvGZhlaVnFVGdOxYVU5I4yotlu/r9wguD1rOr7RzVARA4WZVVFLtr+Ggfm4vZedjtT7shLUdrVmGCEBE+bYMWRWwI0it9s2Rm2Jcuv82w1QkeUj2KLtSh2/kDh26EQQdUSjLJMeOs9jfxAGUkJcDU41gxXjwlWgTrdJAu4eNc9jEL+ixtPtOM8pzctA88H0Xnk9/PQS+KlblB4GaRxruFxDTU8Wq6PMwDJEmGTtFszRDt9tlhzVFMtC4UP8VSE2QMnwXsDodv5xyldOggIDVaRhluUZRQBTYjgoIWN2OoyJ9EgVEgalQQMDqVAyzXOSEFTDAkKASQaHrPvUpBqsnTxzn17xMP8sQxz202y10Wm2OBaDl6bxwXOd9urTUn511CpClnouM3Ha0pNl1+C+77cIAM56HWo3yLkPlFvTJnaech17lTsq4VdlpSgCVIWxZiMp+bjJVzZJ/9ZlCjkXhJd2+4oMlAKU+l9AuQ0pwWMM7zk/ljFU7K7V0oqqIVeXUJdDGMQEGnMLEBujIgaKNsuhVma1K59Cux9xBnGmwyhELuh0NYTOkrJe5jv5pUUYgrJguq4DVUdTVYcw+erOxrFrArzfHLOcn8G3cxAry8lJ3HdtgIhuK2AGOiNBREVrTAogzVDaRAPqZVSSLQSm7PqGdqQ78QMFV3/PQgHZLk7OV5innrNLyexUBwOAVDkcJqDO56HQ6eOyRRxD1usi5cFXGS/65FFleQlVxrK42U+RzUWD7KyBgdfuPkfRQFBAFdqcCAlZ357jKVYkCosAOUEDA6g4YJOnitlXAZHve9MUv4pEjh3npMjtW2SHqsGu11VpCa7mFqNtht14rNnmSqqASQSi7mI+CjcScyGWYMgILCKo6GYKA8iJ9zo5UjlW9Xr8An/0FnxQGVUGbDOYI4DIwtbMqeYd+NqjbU9C1pKrKUKvhJsFODU/tJfkGOlMUgooCUK5RFXugIgDUPmX2qslTNa5XNrMa0FpkuWobb3G8zm1ltyOBVQJ2MTLKVU0SRFS8ipaaJwmSVGV6Ii0LOa2cVFbO6VpnnMliGHDccB9sf7SqGasic5Xb0uNC49f3Wn1mf27G1Bzl5HZWbtWMW4XIBqZrYOsHDFVpvlHOai2ssUuaYCktnyc3a1G0ipf/B/Apc5XAqu8z/M8z9Y8GzWaTC0bR9k8/fAjddpvd0nGPwCpFH2QMXmkTsLrWiSf7iwLbTwEBq9tvTKRHooAoMB0KCFidjnGWqxQFRIFtqICA1W04KNKlba+AXVWdAOCXv3QTDv/4hzhx/BjnQ3IxnjhBp72MkydO4OSJkxwF0Ot2kPV6CvYlKYOkEqomDJnIAUpZowRWaSOnYL1WQ72pMiFrxrFKS7FVymZfIaK+KvS6wFHpdlQuRgXhFJglSFZkVer3TGGs0rla5ocquKqW5Bv4aRy4dsZqRqZdDVZ5v6KAlc6TtQCpaYvhIr2P0pmqYl0tYEw5tKYoE3dDgWp+xDnSmIogxYg4XzVmqEpLzinTFnls7Kor5tiI1fqrz0ez7n7Anm5OoQjDb3Vzva7fjlgwzZAOg5itw07W/vTWFWfQ7uKiullf3wb0R79FJljPIygaIAxq8MM6arUmQspYpaJWAeWnqlgAUySKi1pRwSr6jFzWgQ/P9VX+KZSj9YxnPB1u4OLhHz7MY+FkOeeokmOVQGsURQJWV59psocosO0VELC67YdIOigKiAK7VAEBq7t0YOWyRAFRYPsrIGB1+4+R9HD7KWCKRFHPCJLecN11OHTwAE6cOMbQyHMcLpxEmartVgutVgvtpZOcuZrpjFVyo/LSee3mVJBSgVZ2V3KBIrWkmlx/fjiLOmes1jXcUkDUFJJSsNEuSqVurxhtFcvIzXJytZ85xo4OsGMCjPLVyvbqnAqc9uWomsJb9Bm5SI1T1YKwpWNVwVY7m7WEtQqYloWuykgBlSpLm+4DF0HSYDVLkGYJRy7EcYSE4GoUFY5V4p/DACrnpA6JSlWFomh5ff8+fUW9hkxT1d/hGaxlMS3jLi4bynMKi1Ab+1O5I2r5PnF3k1fbX39LVbXKXBWjUJyaIbsm0kY/q1umDTI1+7S83w8RkFM1qKviVUGDgSm9x3EBPsUFKLhKLmrlcK0XTmoqdkXzg2MKyMHt+3jGs56JJ594Ek889hgDffqu0HeAvivG/S3Fq7bf7530SBRYiwICVteiluwrCogCosDkFBCwOjktpSVRQBQQBdakgIDVNcklO4sChQJ2Nfsbr78BB+67BydPHFPwigBjkrJDdXl5iYtXtdtL7GaNO10FUDUMLIpXMSwjUKmLWGmcxhmrtQYazTrqDarOXmOopVymtKS7P8WzzEXVYLUoTNWfsapgKxW0UsBNAVXzuixcVTVbFiCV8zEVuCtyVq3l/YRtCZzyEn3OWlWxAKbwV1/hKQ5cNcv0yberHa4WGCzOq6GzgbsqYoDyXTOkSYQk6SJNYoZ19DeLCLZqcKcLaw0CnbrW09AZztdjXKAF7FQQ0y5mZjBoATvzSsxC5QwKDxt0qp8aHkoQVTt2qzfLBED5vQqzVaXB9P+YIl3WKYzLueiGBq4K2tKRHhwvZFhKy/8pCiAMGwhqBFl9DVGVY9VkqxbPCbBSXADlrDrKqUrno7Gh63za6adzfx85coTnOsFvOq9ycKvCVgJW5UdWFNjZCghY3dnjJ70XBUSBnauAgNWdO3bSc1FAFNjhCghY3eEDKN3fcgUIBt1w7XV44P79HAVAUNWlqudpgm6ny27V1vJJtFtLiDpdLmiV6YroBBPVcvlEO1dNbmkGcjrm2rFaqzdQb8yg0Wio4lWBz+CK+Rkt5bdUqBap4n0GOFbL9/o/JzdiX/GrClktwWh/4ao+56rJUO1zqvbDVXt/7n5fkSuFG213KzNWuz1diIpcraZ4FY0FAVV2rPLScspcjQtHqw3DV8LQ8adS1cHrYDiWzfP13+bazJTHhLs42gE7/lUoPQsQryYKL+UnOEpOaYKqXlBjx2pYq6nl/l7AkQAlWDWOVcpaVe+rvzRHHZ7D9JfGZWZmBgsLC/jJT37C/8jAxc8opoELjqkIhziKuchVp0sF37qII4rOiPvgtZqf5h8XFBCmeUsOWoceFHHBReGooBZdg89guDk7x3mvi4unYW52HkG9xv2j6z3v/H146+WXoV6vF5qsRUvZVxQQBZQCAlZlJogCooAosDUKrP+Oc2v6K2cVBUQBUWDXKCBgddcMpVzIFilAQOj6a6/DoQFgtdPpqiiAMcAquToZLrKr0warPmqNJuq1JkcCEOziQkGuyw5K9dcCZKbCuwZaGwGrqtBV/21aFU7aTlRTxEpBy7K4lA1E7RxWu60VYLUCZW2gq9yqKmvVnL9YSp4kDOMIrCYEVmOV3Wn2M9Nkp4FVzr3dRLBazhNXFaMaAFYZmnphAVALx6qv3Ks2WGWoSXNT95scqTR/CawePnwY3W5Xg9VybBRYjdDrdtHtdcYDq9Q+RQ2sAKvqOyJgdYt+GOW0U6uAgNWpHXq5cFFAFNhiBQSsbvEAyOlFAVFgehUQsDq9Yy9XPhkFtgtYtQGqeb46VC0zV41L1XasGoWKLFEdUGqg5MCiVcVyf+VQrULV6nt0DgbDVUfqOsCqWVLOLsc4RpxEyLVj1QarG4Gq9qwpoPOGKl8Nn4d2SIA61+TcqoXuFjg3cRAEVTkKIAi5eBXlqhrH6jhgVblZNfxfBaymiXJrG8cqjduawCpFWWiXtXGscgYsxRA4Cqy6voewXl/pWK2FyDkvVhyrk/k1lFZEAXGsyhwQBUQBUWCrFBCwulXKy3lFAVFg6hUQsDr1U0AE2KAC2w2sDgKso6MA+uHqILBalWiUA7XMUV3pWK26W20XatWxSufsz2Q1Gayq3UGO1bWCVXP+qit3rVPiVNzIKj6pNDC5q9mIE9M+wzYblNvXbsAqQVE/CBisVqMARoFV27VqwCqFJFSjAGzHahWsmigAcqz2uj2OBVgtCoDAKs9bjgFQz00UgOMFK8DqwuJpmKcoAAGra53qsr8osKoC4lhdVSLZQRQQBUSBTVHgVNyPbkrHpVFRQBQQBXa6AgJWd/oISv+3WoFpA6srluTrwlQGtq4GVu24gNXAajW3ldGicbIOiALYvWCVoh4UUDU3zQQsy8JXa/sWrAWs+kENgZWxulbHqgGrJgpgcXGRM1arUQBFxmocI9JRAORcjXqrZ6wWYJWLr6kIAuNYJbBKGau2Y3VhcRFzM/MIKWNVHKtrmzyytyiwigICVmWKiAKigCiwNQoIWN0a3eWsooAoIAoQpBjhaxKBRAFRYDUFthtYLYoRjZ2xWnWslq9LjFeq0AdDrYzTQWB1UBRAFZaa15OIAiiKV0URV5xP0ghZrIpXbUYUgFHF0U7SwXNlI7e55udZZehSUTS1EVIl0jr4jKrw1/Cf9tXAqokCCMMaO1YZrFK2r++PlbE6KgqAwCo5VjudTpGxSn0l8JqmlI+79oxVx1MF1+woAJPxOhCsLixy8SoBq6v9usnnosDaFRCwunbN5AhRQBQQBSahwEbuOCdxfmlDFBAFRIGpVUDA6tQOvVz4hBTYDmDVvhSz7J/eq0LWwZEAar/BGavlLRpXeLcyVu2c1cEAVeWrDvqM0aCVocr9p8JdA3JV7QJXfZ+PWbyKMlYJ2k2yeFV16jggX+awjTRc761u2a5LhcQ0VFWRAKPbTUfA3nHA6qDiVVycyqXCVj47QsctXmWiAKh41SDHqp2xSlEAKmO1PZHiVQJWJ/RDJ82IAmMqIGB1TKFkN1FAFBAFJqzAeu82J9wNaU4UEAVEgelTQMDq9I25XPFkFaiC1TzL4OVAnCTodjtotZbRXl5Gu7WEqNNFEvdAuZLkzssZJmbIMlXAh1/zeym7+Yid+UGIeqOBRr2JeqOOWq3GxXZoubPaDHArASm/q4sGmb9UVZ6WTJvPyixVfZwuADQIzJZg0M45pZYUOM0GQNEsSweCVQNb+WhzzXStnJuaMTPMcgUUlRb0Pn2ul74TrGUAq/eh12mKNM1YU64sT25VehBQtcBqFdJWZ8LoG9JRDtDJzinTmp2T2t+31RcasKN13I3NrxZc9zyed/QIQno0VPGqIIBPS+sJqvoePFp275WQlYGr72nw6qs5qKF9HMcwYLXqWKU5lPAYJoiiCFG3p8Fqh6MA+LuioXv5jwCUp6r6DJfcqpStSu9RFIAD16O/HuAF8AMftXodjZk5zC/MY4Ecq3OUsVpTx3oBztu7D5dedjl/xzaauTuu7LKfKLAbFRCwuhtHVa5JFBAFdoICa7jz2wmXI30UBUQBUWDnKCBgdeeMlfR0eyowCKy6Wc6gqNttM1htLbfQMWA16jKMJFjEbk565GqpOrFCek1QEsgY8HhBiEajgTqBoUYDtVpDQyO1/Flt6q/iWBq06r99wMwCq1X3quu5BQSrQtmq8rZzdVBBqtWKW9lFqfqcqpYLlcFqxcFafc+8ztKM4SpBVQarSYQ0jkEV5um1iQIYBVZXh6qrL61fzwwdWWRq1QZHAda13V73zQcGqwQkQ1AcAOWshrWGyiolqF+AVYKqCqwS2AwCVShKOVoVWDVwlcDqTLOJhYUFHDlyhDNWeR4wEE8RpyYKIOaCVVS8qtspwSrtq+a4bhO6YFUFrLqOB8cGq75y2NL3p26B1VkDVuk75gc47/x9uPRyAaurTjnZQRRYRQEBqzJFRAFRQBTYGgXWdue3NX2Us4oCooAosCsVELC6K4dVLuoUKrAZYJXcmARbq2C1Xm+iVquzK9A4TvvBKt1SqTxOG47yMnJruf8KqMoV1Ut3oX38MKhaQE0GwWrZv52zan8+CLQaUDYIrA6LBBgEVg2cJrhqwGqSxkg5Z/XUgNVR022U+5EX869uPt2E2bzypOWccBU4DQIEYQ0BOVdDcko3GJoSWGWQyo7VEqzSewQwB4JVAFGSFGD1qAVW1T8ykFtVg/E4Rq/X43+U6HaoeFW3+EcIAaubMBWkSVFgwgoIWJ2woNKcKCAKiAJjKiBgdUyhZDdRQBQQBSatgIDVSSsq7U2bApsFVsmxShs5VtmtWp/hv7SkuR+s9uegKvhkRQEYqOoOhqsEXRnSTgisViFrFZJWP7fBKpx+QFvNYR0GXNk1m6il5AxXB4BVO+/VANpx56oqTrU+Aro9werKTNh+sOrzvOMYAP5bLxyrATlU9ZJ/cocax6rJXKXPaOm97Vgl5Sgag6IAyLH6iAVWjZu4BKsJw9SOBqtx1C0ycgWsjjtjZT9RYOsUELC6ddrLmUUBUWC6FRCwOt3jL1cvCogCW6iAgNUtFF9OvSsU2EywSrDL9YMCrFIUAGVdlmDV5KwqKW2XapESABTu1kGu1cLNOgCsDoKCdgwAnbMaBTApsGraHlq8quKQXQ2s2v1aK1hlF7CAVY4CYLDKjlYfNlglOK8yVhVYpXxT46quglWKAqACVRR7YdyqnLNKUDyugtUevy9RALvi51IuYgoUELA6BYMslygKiALbUgEBq9tyWKRTooAoMA0KCFidhlGWa9xMBQgMXfepa3Ho/gM4cfwpIo1wc2woY1UVZlIZq4PBKoErO2O1vML+GAD1flmoaoBrNdefDwWrlbJJVGjKyj8dFAOgYOhK92kVwnJDduErnbE6bhSAHT1gg9X1ZKyOniOjwWqOfsBtt1Vk3g48wWgnLM2jzdnW6Vj1PQRDogBssMqFrbxyjg4Cq51OhwuWqcJjKmN4EFiVKIDNmQHSqiiwWQoIWN0sZaVdUUAUEAVGKyBgVWaIKCAKiAJbpICA1S0SXk67axSgyvPXX3sdDt2/HyeOH2MXnrdJYLWMAlDQijZ2leYa7DkKxlaLT1GV9GEZq6Mdq/3AsOpWtZfX25BzQ2A1J97mrChcVZwb6YrPTBTAsIzVQUDXtDfeRNwAWB15gtFgdSPV6dcKZe35UWSscgxADX5YQxiq4lV9UQCuyVklkKqLVumYgCpYjeKYowAWFxe5eBWBVZ4nFbAaR3bxKslYHW9+yl6iwPZRQMDq9hkL6YkoIApMlwICVqdrvOVqRQFRYBspIGB1Gw2GdGVHKmCD1ePHyLGaw8MkHKtUhAqFY5UKVzXqDc5Ydf2y4jqXq3IIgNKzlWCV3nUJtmq4ys+tB4NVlyqs9xevKqAtt6u2jYDVjJ2pKwtdGccqt8/QFGDDro4ZWHHOUWA1paXkKmM1iSLO5kziiB2Rg/Jax59wmwdW8xHVq0YXtuLSVwMvgcd8jdEFfeCdIGkQwCewSo9aA2FYVwWtKAbAigJwPR++fs9EAXABK+1Y5Q46DhiszsxgcWEBhyljtQCrFAeQ6EiABP1gtYOo11tT8SrHoQgChwtwURwBKJpAx2nUZ+YwvzCPhYVFzM7NI6jVuG+eF+C8vftw6eWXo96oF/8wMf78kD1FAVHAKCBgVeaCKCAKiAJbo4CA1a3RXc4qCogCogDBhk1bbCryigLToEDVsUpRAB4cJGmCTqeNVmsZreUWOq0lRJ0u4l5H55Kq5c9ZliLP1PMiTzRTX0uCXQSxavUm6s0GOGM1DOH5AcNQ2r/qTjXHVZ2r5jWBVX7oKIGqk7XPCWsNIO1nQ07z3O73sOc21FT79McEGGjL+9G165+lFYWurAgCu9CVcaTSWMRxzI80jsCRAGmCLFYZnfbP3Vp/+szN6qn8wRx2g8wm5VU64oyismk/gLeACBzXg6NhpB+GCMOaKl5FYJUgauAyNCUYSXOF3a0EUsmpqvNXHQ1a7biKJE3RaM4ox+rhwwVYTVOVs4qMCo9RvmqPH71eF92uAauDM1Y5KoOc2wRSuQCbB8ehfyRw+XtDYJX7EoQIqQDczCzm5xewsHAa5mZnEdZryOg75gc47/x9uOyKy9FoNvu+V9PwGybXKApMUgEBq5NUU9oSBUQBUWB8BQSsjq+V7CkKiAKiwEQVELA6UTmlsSlUYBBYpWXYBIuosrkCq8voLC8j6k4erBoQaktvw1J63wZcnnarrgWsGng7ObDan8E6Dljt24eoolPCWYKmpghSFaxm5IbcsWB1ZRZqOc7DHatqn+HHOgTk6T92hTMN8gnYO57PTlUCq35QQ1irI6DnHr1eHayyW5TBZpkDTP/QwFEAC/1RAGbc6B8kGKxGPURdAatT+FMql7xLFBCwuksGUi5DFBAFdpwCAlZ33JBJh0UBUWC3KCBgdbeMpFzHVikwDKySQ69rwOrSMtrkWO32kKzTsVpr1BlMkWOVljYXjlWCV5WLr4JVhmXk7jPwbKRjVQE7xdxUy/1glaAoY07+u7pjtd+dSpEAdKBxrWZ2MSxdyGqQY9UGq+rsanm/casauMqu1ajHkQDkWM0TWmaulprvPMfqamB11Kwfbmk1+auDwarDYNXEAPjkVjVg1Q/g62X+oxyr7Bb1PJ6j5hw0Ls2ZlWDVFK+ibGI1dhF63a44VrfqB03OKwpsUAEBqxsUUA4XBUQBUWCdCghYXadwcpgoIAqIAhtVQMDqRhWU46ddgTWB1U4XSdRdXxRAo45Go4mwpsAquQE5CqACVu1ogOK5AavaoWiWUFMkALHTvsxVuyiWHlwbwBVxBbwsfzhYLcCpFXFgQCiDVQ1Rqy5Yu317+b4dPTAarMYM5yhblYpZZUlcuFnt9fPVKIDVlvhvVhTAyJvgPB2a9zlufwd9PyklYFBhLJ4HlMVLYNUPlEs1rCMg12q9zsv9+bFKFADtw2CV55dyxpKTePXiVQqsUhQAxWj0ehQFQHEOEgUw7b+zcv07RwEBqztnrKSnooAosLsUELC6u8ZTrkYUEAV2kAICVnfQYElXt6UCw8FqwhmRHAVgHKsbAauUEWkcq4ECq7SVgKzMZVWO09J1SsV87MxVl3IoTQEr6zO1j3bAWtDVFr4frJJjlNyn6lG6V/uX6VczVscFq/ZxKwDsUMeqKlwVJz1kMeV2KrBKkQAlTDWu27VMKXW7uhrQXNkiLbsftQ3/1DVVvKzDzXhn5Bge0Szl/K51U2DVBRefIncqxQEQVA0pDqABLxgfrJJr1YBVgquDwCrNA+NYLaIcLLBK3x8CrZyTm6XFfFcaaBe2ZKyudZhlf1FgUxUQsLqp8krjooAoIAoMVWDtd34ipiggCogCosBEFBCwOhEZpZEpVmAUWO10O2hPEKyaKAAqtuN6NlgtEduwolWFKxWqeFW1aFVR3MoCtrl2s44Gq8Mhaj9sLeHrqmCV8kEpMYDjBsoHg036iN4bCFZVnirnrFpglaAqgTkCv2ZbW/GqMs90rWDVYfw57KjROak2WK06TFfrxzg313ZBMtLFOJmp4JMfKLBKUJVcq7Vag92qDF2HOFbV+z4XszJg1cBVGhP6hwEuXnXkCBevonlggGqZkRtxZAY5VgWsTvEPq1z6jlVAwOqOHTrpuCggCuxwBca599vhlyjdFwVEAVFgeyogYHV7jov0aucosNPAKvlRh0FVA9YMZOOg1cpdWtU5OixjtepipTZNHuposJoBTj9Q7XPJZs5wsEp5qokCq0ncQ5oox2qml5LvNLDqQbk01Tbodnn9t9D9ubn6DDp7l5bxe0GIIKA4gBoCzlmtwffDVcEqwVWCrzZYpXNFBFYpY3VxAUcPK7BK45qmVHiMMnBVATKKcOgJWN05P4DSU1GgooCAVZkSooAoIApsjQLrvyvcmv7KWUUBUUAU2DUKCFjdNUMpF3KKFeB8U8dhGHTtNZ/Cgw8cxMkTx3hpM3lJCep1Oh20l1toLy+h3V7iojxJr8xY5YJKnEGq3JSFZrgorgAAIABJREFUOzPLiqrtBKhq9SbqFAXQaKBWrytoVVneby7fgFMDRwsHK0GzEU7VQY7VQTmcRdZp4STV/bYiAapO1SynhesZXysXr6o4UblNymul/XS71P9hUQAG0iLL+ZgspXYVoOOl/wmB1YgBa5qopeTVPpWw0hToUpmxk99GOVbLKAfKPa1uDjl3h26j3a4YeSzPDt2yObEC7hQxQY5Vzw8ZppJj1eM4AIoFCEBuaeNY5SJVrsvzkR78+QDHKmesJipjdWF+XjlWu101vqkqWpXmOY8djVnU7aLb6zB8pbxVet92GKu56sHxeLYX3wXX9eA6VDjL5YxX0GtfuWj5+zM7h7n5eSwsLGJ2bp6vL6dr9nycv/eFuOyKy1FvNIbm2k5+bkiLosDuU0DA6u4bU7kiUUAU2BkKCFjdGeMkvRQFRIFdqICA1V04qHJJp0SBscBqm6IALLBKkKjbKYpXDQWraVa4SgeCVV/lV9rL/s1FDwOro1yq9mcM1qwiV1UxRzlWq1mq5WsFVgvH6hBoWi1WNTJj1YBdDVVtsJqkMVLKWWWwShmrCszZ8JrRokMFwDZ7uowGq/bZuaiU9cYgsD2Z3vYDW9JA1ZkisErAUoNVzlYlsKojAQhSUu6qjgJYAVbDsICsVccqwVECq/MWWKVryZK0H6xGMaKeAatdfj4KrFIbZs4OBqsEe71Vwep5e1+IywWsTmZ6SStTrYCA1akefrl4UUAU2EIFBKxuofhyalFAFJhuBQSsTvf4y9WvX4GVYPUAThw/xq7MwrEqYFW7Tk8tWI3JpcpxAHFfFEB/Xutqjs/1z43+IzcHrFL+7Sgm7I4ExsPBqsNglYpUBexWDcipSoCVnash56yuFaySHkmaoN5sYHFBRwFox6rJViUnMztWK2A1jnqI42ioY1XA6qTmqbQjCkxGAQGrk9FRWhEFRAFRYK0KCFhdq2KyvyggCogCE1JAwOqEhJRmpk6BKlg9dP8BFQWQZfBMFMCmgNUaPCoiZDlLbfE37lhVTljyTo6KAqhmqFbdpX3RBjoKYC2OVbqmqsO0eg5+TfEClSgAEwEwHKxS6/23n6sZV0fdrI46dvRN7kroartWRzlWCVWPKolF82Dczcxldi5rxyoBVIaptRBhUEOgM1ZHgVWPCl7x0vtK8SoAcZJw8aoFAqs6CmBl8apEwOq4gyb7iQLbVAEBq9t0YKRbooAosOsVGP/Ob9dLIRcoCogCosCpVUDA6qnVW862exQYClbTFB5lr1LG6k4Aq67KirUzVosoAPbeVgCkXju/2WB1nBgAA2oZwHLGKj0opzPijFUCqyoKgLJsVc4qx7lWiCTHG+j4A5qhJu7ABpunCqyabwg5TnN3+FnVNQxHuqOgrJm71Ws1UQC0pJ4AKRWu8sM6gjBAWGtwMSvOUh0SBUBglT/X4N+G/zZYPXz4MOcN09UZxyoXruJs3Bi9Xg/dbpuLWIljdff8ZsqVTIcCAlanY5zlKkUBUWD7KSBgdfuNifRIFBAFpkQBAatTMtBymRNXwAarn7r6mr7iVZsBVqlwFRXgqdX7Has2JKOLXLNjdYeAVQM7Uy6SlTEdVbmpKjvVZKxyAauY4GqP4wAMWO130PYDyQpXHQhWJz6BKg0OvhnevOJVBrzaENkGq+SK5hiAgMBqiFp942CVCkORY9UUr3J07i0Vr6LxqUYBCFjd7Fkn7YsCk1dAwOrkNZUWRQFRQBQYRwEBq+OoJPuIAqKAKLAJCghY3QRRpcmpUGAlWC0zVjcTrFIxIT8oowB2I1itFsgy7lWaWCkzVQVVYUHVAqxmBFYjxFS8KomQa8fqoBgCE3kwyMFpJnHp/Fzvgv/VQgbKr8vKG+LVjl2vj1a5lGkzWjOUd10uXkUPAqt+GCJgsKqKWIW6ONVaHKvULp0riuMiCsCAVR7HNGXXapapIlZ2xqqA1an4KZWL3GUKCFjdZQMqlyMKiAI7RgEBqztmqKSjooAosNsUELC620ZUrudUKbACrN5/ACdOqOJVHhyGRN1OB61WC+3lJbRbS6rCea9buCsV7EuBXDkueZm6XtauQJcDz/PZLdhoNFGr1dix6gdBkbG6UbAKJ1UwzXF5OTy7FrlEfA6H02InGwUwMCdVr82vZqrSawP/DACktzLOVlVwlTNWLcdqksZICaySa5XBagJysQ4HqyoaQHFGp1IkSb03ukyU2WfYzFsNjvYfd2puipWuNNY2WDWOVZpzJVilAlZ1C6yq4lUMX3WWavFXRwGY1wRqTcQCjYfJWO0Dq5yRq6AqAVYC4vQ96fa66HU7iHoRO1nZpaw3FVtBRbbYnw3HdfT3wYBhF67nAY4LNwi5n/Qdas7MYm5hHgsLi5idnUdYD5E7LjwvwJ69F+CyK64AOcNHxSicqt8XOY8osFMVELC6U0dO+i0KiAI7XYFTcw+501WS/osCooAosAkKCFjdBFGlyalQoApWTfGqPFXFq6gKeqfTRbvVQmv5pAKr3R7SaDRYZZjIQFGBpCCoodaoo15rFlEABqzaoMk8N0WLTGYqvW+yLu0s1eJzJ4br+nAdD3muwaqnYKJDwQIEXK2t6iatLrEfnL2aIcvTwmlq70NND3OoVsGqAqkKBtptVMGqyVcdBVbt844D0qoA0r55XRs6Hf31WFtJrfV+1VSPVwOrAUHJgJyqdZ6DqnBVwNDVs8AqzS8uWmWBVXpt5ljuOAy6CVouLi5yFECn09GuY8rFVa5V5VglsEoZqx1+0GsCq/wPEHouq76Ts5bmpwMYsEqFtwimugRL1XMnCPl1WG9iZnYW8wRW50/D7OwswnqNc2w9P8Se8xVYbTab3K9x5sR61ZfjRIHdrICA1d08unJtooAosJ0VELC6nUdH+iYKiAK7WgEBq7t6eOXiNlGBzQGrDvKMCi2RezVjs5/vhwy1GvWZscFqUXzKKko1FLS6uQJUulCVqgxPPkDGVysAk70sX2WcUl9L0Dn4vZVg1RxnA84qSB0IVrn41AiwqgsgccYqZXfqKAAuYGUV3lrr1DDHloW9yhY2D6yOylhd6xWU+zu6w0UcAEN0GmsyeXpwPR++H7Az2qcYAHKs1jVYJYBKjlYGq/RcAU6Grj5BVxUjoMCmnj8arFLGqgGr3W63cGfbBayiqMf/AGGDVSpIZuZCObdV++yKnRRYvfxyNGdmBKyuf2rJkaIAfS/l/9vLPBAFRAFRYAsUkB/fLRBdTikKiAKigAYak2QCIqooMDUKbD5YTRkcrQWsMsjiZe0lEK26VBmXaiClICpxqdKZqvan12ooq/8feTWwOhC05gRf+x2rVbBqw1IDWweDVfWTVXWsFnAuocJVFAXQQxarGADO8EwTFbWgDl4xT1f7IbRdjJO6ceVzGspJ42b1ivS3XbJr/WKNYhtO1u/INNfGx5DjkyGpDz8IVQxAGCKsNeAF6v1i6b+rIGsJVsvPXd+AVTWXojhZEQVAzmyVjUsZq1S8ihyrPfS6FAXQQbfTZfcqjaGJApg0WM30d4yjAASsrnWayf6iwAoFBKzKpBAFRAFRYGsUmNT96db0Xs4qCogCosAOVkAcqzt48KTrW6rApoBVzg8towAKsFqvo14fPwpgNceqDVZ5yb9ePm1DWOVWXQlXJw1WB8UArBesEjxNKFs1jpEmET/nfFXteNSRrQOB5Wpg1Uy2yd605sg1WK26SJm5ZuP2auVXYRRYHbbUvYDq5FgNfARcvErDVS6aFhZuVIarA8BqAV0JrJql+gDiJC3A6tEjR2AcqyVYLaMA+sFql8HrZoDVgKIAHHAUwHnn78NlV4hjdUt/VOXku0IBAau7YhjlIkQBUWAHKjDZe9QdKIB0WRQQBUSBrVJAwOpWKS/n3ekKnFKw2migXmuMHQXAUG5IDIB5vz93FXA9yqYkmyTdlunsSuXvXFFB3oah1aJQxolqu00JFtuO1aqr1YDUQdB22GcDM1ZNDEASIWW4GrMLsgSr5dL6jbhB7bnr5kA2oTtZG4ZSuxvp42iwqmIm+jflcibIzkv8g4Chqk9wVRevIvc0uVb7i1YFHAvQ52TVRa3MMn06T5wqx+ri/AIKsJrnRb6qcRxTpmqP3KrkWu1Qxio5VpWj1Z6LXLxqg1EANlg1GaszEgWw03+apf9brICA1S0eADm9KCAKTK0CE7odnVr95MJFAVFAFFi3AgJW1y2dHDjlCpwqsEoVy+tNAqvDHatmKIZFARRFfizgat5zPQXwFKSiWzIFV6mgVdWxWnWX0nkNWB2Us2qgqA1WB0UFrBes0nEGurHzMSHHaoQkjZGaokdcFCnqy4I159voFCb4SbqlGkBvtD0DQ6ndzdxMfm/1HGoOUGaqB4+cqhqsUsZqQI5VylCtFKhSGaueKmqlgSpBVppfZo4RqyfATYWhFhYWuHgVO1YpozfRhasy7ViNqXhVV2WsMliNijGm/RnW6uJVAlY3c5ZI26LA+hQQsLo+3eQoUUAUEAU2qoCA1Y0qKMeLAqKAKLBOBQSsrlM4OWzqFRgHrFJGZKvVQmv5JNqtJS7Kk0ZdnSuZaCiZArnKmsxzu3jV+Bmr9mBQGapRUQBVxyoc4+JUf6kPVMiKYZmu7K5AltNX/MlA1tXAakaFpqggF6iAFT1fWezKgM61OFbNMVWwSi7VlOAqZ63GyFIF5kzxqo0UsOrTWUNVem8SYLUYs76s1c0pXjXsy2vAKuem+gFHAdDy/xKskpOVclTDPteqyVilfwTwdUGrvuJVrsNjQWCVilcdPnKY81NXA6u9bgdRj8ZSfVdoK/+RoAS36y1eRY5VapWuURyrU/+TLgJMSAEBqxMSUpoRBUQBUWCNCghYXaNgsrsoIAqIApNSQMDqpJSUdqZVAQJ2n7r6Ghy6/wBOnjjGAMgj2JYk7Lhrt5bRXm6h3V5il17U7ShIlFFBpYyhY5arpc4F9KPnmXLnEdwM6zU0G7NFFICrK7GrIlMEPGlpd3k7ZeApgyhyIer9bODKgAo5mjMZ3vHLf4DZ05+OKO1x8aJHjv4Tvn/zzXj0yBGu8h7HCXxfFbhSkCvn5d95miPJY6RuijTP4OY+km4Cz/HhUlu+h24SI6McV9dFRlmZKfU1BToR3LkZRL0Owk6EtO4iT4GMepU7SJ0MUZIgyDx4ucdgNs6piFEM3/WRJDkyJ0eS9Lgfdb/JBY/avRbva4oeEdBLOGc1ha/hnClglbPTlEDy6OX87ONdp4uU3JqjDl0JVGnvwREMqryVGudRS/0NdO7/Tlrt6g/sfqn2yLGqogCogFUQ1lTOak399b2wgKrsSqX4CAKpnLXqwQ8od5WAvHKvmnlIGsRJgsaMcqwePnyEvwd0mUXRMQ2/OQqgKF6logBozhnoXrh62VFNxdfooSGrS+dUz9X5XThByK/J8d2Ym8X8wjzm50/D7NwswpoCq54fqIzVK6+ARAFM6y+5XPekFBCwOiklpR1RQBQQBdamgIDVtekle4sCooAoMDEFBKxOTEppaEoVIDB0zSevxoMPHFRgNU3h0fLwTQKrBIMIdirnXglWbdhWBavsQS2WUCtHq3ndmGvgne//KB5+8D489uMfYP6MZ2DvT70EcGv48o2fwrEnjjKczXNyCxKKpeX/5DwtB5zhcJYzgKXYgla7C88FoqjHxY5oi3sRt0MNtNIYC/V5fOh3P4o77/gOvnTNpzD3zKeh0+4i8Hw4UUQxrwzMkiQjisgAznHJUZsggY84TVFLASdO8cxzzsFVH/gA/vG2W/GVz9zAEQYUCZCza7XHRayIjKZwtEvYgEt1DXRtpOXwrYSSg/fZyLE8cnS5Gplyjwq4Wp6vhKrjfNUUpC8LkOkr5Xad3FVRuvZGojkE4hWUpHGjfFVyq5q/5FYNyK1KUQEMVhVI5UxWKwaAj/U8akwDYEeB1WYT8/PzRRQAA22OaiBYb6IAYkQFWO1qsBr35c2q+a3B7RCwqiINBKyOM1dkH1FgkgoIWJ2kmtKWKCAKiALjKyBgdXytZE9RQBQQBSaqgIDVicopjU2hAgSFyLH64APkWD2+bcHqimJW7FgFZusNvPn9v4bbv/JF/ODeO4CggTPPei7e+p5fxn2334K77/gO6rU6elGP4ZbK1HQRxZFCgRnYMUrwNskz9JIeXN9DQmAvzagMFpJuxACOCGaaZejmMZpBAz9/2Vtx/4H9uP+734U710AaJYwYnSyDkxK5zREjReLkDPzyJEOe9pDkDjw3QOA4iDtdNBcWceHrLsLDhx7Awe/dgThVQJXob7vVhpMn3NXU0a5Zho6VolwE6yYwfxXOXOtWekf7EW2fp7SvUX0JI05EvSgB8rA+mTMQaDXFq3yfwKkqXqVyVusIwxrHAARBDZ52tbKzlZyqNCd89ddAWXaMsoNUnTlOYgarC/P9Gau5dqrSvKB/jIhjKl7VBcUAUFwAOVgp1oFc2WYbClbpHxr0OblvAlbXOhFlf1FgwwoIWN2whNKAKCAKiALrUmDt95/rOo0cJAqIAqKAKFBVQMCqzAlRYH0KmIxVA1YpCmDp5DCwuox2e3kiUQBVx6rqfQngbLfqCpjKTr/yQRDv9Hodr//VD+P7t34DD917J/z6LJAAl7z3fXjqyMO45atf42Xgyv3osIMQWYYgcNlFGqWUnUrLwGsca9DrLKMWeOhSbmycwWObqVoKzkvvXXKf9uB1YnQDD1ma4DTXxfGozVA1qDeRez6yToyMnKYBECPhttzMhV/zUQ9CLC+10Is7cAOKXciRtBMQpKPl6e2oh04co95oIklddDsn0F5eRo0iCPRmkhPUEnMDFdc3F8xRCnYOcoqO167yAxet9S337wepq986m5bUngS+VdfoHPqV+oSBKj2zHasBO1IVVK3x37Be51gKigOw4Sm7Vgugqp5zzio5lXmukfVYjb8qXjWPI4dV8SoG7WmGlKIasgxZAVZ76HU6HO1AGauUm7saWDX5sCVYVUW1JApgvLkne4kCk1JAwOqklJR2RAFRQBRYmwKr3x2urT3ZWxQQBUQBUWBMBQSsjimU7CYKVBQYBVYJWKZJyq47ylhtLS2jQ2C1t/GM1cFgVVOzwoVp4KkCZrSE32Ro8opvHQVAN2BztTre9Ku/ie98/cv4wT13wAkaWFw4A5e895dx6J7v4Tu33449e87H8/fs4XzUR48ewQMHDyJPI2R5hvkzno7nnnc+5hYXkUYRfvLQQzhw113wQ8pmTXHGM56Fs895Dg4+8AD2XHAezj73HPzooQdx8Dt34WWvfQ0e/uEP8ZP9B+DO1rD3vAvw/PP2wm8EWD7ewl133ImjR35IC/gRRxn2XfAS7HnFhex6fPKxR7H/7jvw4MH9aM408ZKXvxIPP3SIX8euh5f89KvwsgtfibDexJNPPInbbr0FB27/qsoF1cv+q7mdoyf58KRUlXM74GjFKldptkSgBvYaGGogbdlA2dqo3NYS8OrzW27cKlgt2tYnp2vhpfy+KlzFUJUzVmsMVikKgGEquVq1Y9WAVQNZaT92NlMcAGc6gItXkWN1caF0rPaB1TRReavsWO2h2+0wXCVnNMU62AL3OVbp2jwVicEgtXCs9oPVWthAc36OowjmFxYxOzcnGaurzU35XBRYhwICVtchmhwiCogCosAEFFj1nnMC55AmRAFRQBQQBQYoIGBVpoUosD4FBoFVylilqvc2WG1R8aol5VilJc7rLV7VqM+g0WgwDLIzVqu9twtUVZ/3uVV15mptpom3v/+3sf/Ob+PHh+5Ffe407Hvxy3DOnn344o3XMCx921Vvx+HDRxmOPW1xAd+8+et4+OGHcda5z8XPvu61yF0Hjz7+OEcGnHvOc3Dnd7+Lb3317+GGNZz7gj249Iq34d777mW34kyzwU7GL9/4Bfzihz6AW26+GTd96jrsu/CleMdV78RDDz2EKGrheeftw4njx/D566/BsUcfwdnP24P3fvC38eDDD+PII0dx9plnAu0WPvG3f4vTnvlMvOPXfh133HYzPn/Nx/Hqi16PX/rAB3HXvQe4UNJ5z9uDbvsk/s//5U/hetpFyU5VjSeLO9F1Vqha3xTi+ATmmewkNZvlJzVOUvpI97XqNh15aqvdfjesdVSl6Bl1yPUDLkDFUJULWNUQBgqseoEqTKWKV6lYCM5b5aJVCqZy8SrOASawyrS/D6wePaIcq6S/KV6VE1hNEs5bjXpdjgGgf5iIOCM34u9V/3wui2ORC5r6IWB1nRNRDhMFJqiAgNUJiilNiQKigCiwBgUErK5BLNlVFBAFRIFJKiBgdZJqSlvTpMA4YLXbbaPdammwusROvEmBVVP9fJDmNkBVXKs/AqB8DTRnPLzng38ItxZiefkYvKCGJOngwbvuxj98+5t49WtejQtf+Sr8H//+/0Kz2cCznnEGlo8fRztO8NpfeCPmazXc/D++gmNPHedc1b0vfSneeuXbcPV//Pc48OCD+KmXXYh3vPvduPv7d+HWr30dUauFhafN48RjT+DDf/B7uPnr38BXrr8RL3jxPjxt8XTsv+8ARwDsedkr8C/e/EZ85bM34nu3fQsXX3YlXn/lO/Fv/6cPo7W0hDNOfzpOO20RPzp8GHNPewZ+6f2/ju/cdis+c/3V+PBv/w5e/PKX43d//1/i5BNP4GmzM3j2s56OBw7ereVSy/8LRyg5S0eFlnLNrVHQ1bqVrYSsDgWauicFLCwgaH+sg2Kq/Qv76T2VQDvaRctjr9sd1I+iVRuukuPTI8dqoIAqFbAKVMaqAqu6UBXDVBcuF67S7wU6CoDAKmWsKns09zJJUp4/C9qxSm5U2mywSlCV4H3c66mM1a4pXlWC1RKumvZVkTPOU2W3qnqusoDLKABxrE7Tr7Nc61YqIGB1K9WXc4sCosA0KyBgdZpHX65dFBAFtlQBAatbKr+cfAcrsBaw2lpeRqe1NrBK5I8gEQGiWqOJRr2xwrFqck+rMto5qyrnUgGuPscqvwaaTR/veP/H8NChg3j08MMgv+3yyeNYPnYMyyfbeOGLXoQr3/MuXH39NXjo+/dg1q0h8h3Mnv1s/NzFb8Tdt38bD3z/+6i5Lnp5jqd6XXzsD/8IT/3kx/j4X/9HvORnfhZvueLt+ML11+Du730PYRByZqYXevj9P/oT3PbVW/D3X74R82ecju4SVYRvw6/V8FMXvhI//8Y34Ouf+zzuuPUW7HvVK/HrH/tdfP3LX8X/+OynsfTE4wjnZpF5PhbPeBbe9f5fwXe/9Q188fprcfEll+G9v/phfPqzX8QXbrgWjz18CDM1F07oIkvI+eghyzhYFY6Tc6QBu0eNkBZotN+yl9gr4Kk+VWXA1FYtXkUZpnYG7oopzwGvyrHKD533Wramn1l9okPoPH2lrSqMlXCmyU7ty1mlN6ngmM2CdTwE990h16mKAqBsXRovylmt1RRYNU5VylFlxyrHAiiwykWvPJePVQ5SigEwYNVkrC7g8OHDiChjlcEqRQBQxmrO8RmU4RtpsMpRAFGvL2O1nMMe5/Wa1wxWHYoC0JBVg1Vy31LfwlodzTkVBbAwv4jZ2TkE9TrrQIW6zjt/Hy678grMzMzs4F8l6boosPUKCFjd+jGQHogCosB0KiBgdTrHXa5aFBAFtoECAla3wSBIF3akAquC1TRFt6McqwRW260lBkarOVbZnUjQDwoAEhSqN2ZQr9e5+A/BLj/wVVEgq7K9LeKgCIAVYJVAFHKEdR/v+uDH8O2vfRkP3HsXwsYs0S6Voek67EK96M1vxfkvfQl+dOgQbr7pJpw8/iTOf/GL8bKf/ll89e+/hKM/eRgBAy0fjzzxFN7xrnfjBXv34t/96z/Ai3/mdXj9G9+C6/7ur/HYo48ydEMvQeyn+Nif/Bm+9bVbcOsXbkR9bh65V8fPvOoV2HvBi9E87TTUF2bxuY9/Aj+4516czGO8+p9fhLe9/V3odFq46bM34vavfgOAh7lnPAPv+9CHcPvNN+OrN30Jbi3AWy67Epdd/nYsnVzC1Z/4O3z5S59GmHe5sFLUjRRIdRXRTHPCyeXtqNFvtYlpnKTj7r+yPRVHwNxbf0j9GOwudfphKMNVRVMH3Ui7FmhV/aPz6D0pBsE6MtNvKwBPc05HAYQqY5WdqxZYLYpVMVylQlVqngYEM/1+sMr5s7CLVy3gyOHD6BVgNWbXapZRLnGCRINVcntzFECleNUosOpqsEpw1amA1aBWw8zcfAWs1pBzpqyA1dXmunwuCoyrgIDVcZWS/UQBUUAUmKwCAlYnq6e0JgqIAqLA2AoIWB1bKtlRFOhTYOvAqqrYbvIrB0G9QWCV3YNWLIB6naPWCPD2D/w2bv/GV3D/3XeiPrsAN8/hOg4yJ0YcZ/C8Bs5+/vl47ZsvRpb08MVPfBzPXDwdr3jdz+Mr//0mHD36E26LikItL3fwtre9A+eedz7+tz/9PVz42tfjol94C67+m7/Ck48/rlyFSQY3dPEbf/zHuOXr38Sdn/8MgoV5vO+3P4p6muALN3wWwdwsLr70Lbjlizfh4J13IKuF6EUJavM1vO6tl+CSt1yCmz/zeXzib/8Gz3zuc/HeD/4mbv36Lbj16/8dThbhxInjOPPs5+Cd73k/fuGSy/HxT3wc/+kv/w2addKOqCRVo88YbLpeoO2nGjcOcqyOSALIxliSP/jro3yn5kaY3KrEeodtvPeAvtn7G6Bq5qf6rHJdRV6rwrKqXRUZUYJVn4FqkbOqwWro+wwty4JVPsPqwrFKYNWjfVRUgJmLtMy/bopXHT7My/zpHw/KKADi+THiKFIZq1S8SsCq/OqKAjtOAQGrO27IpMOigCiwSxQQsLpLBlIuQxQQBXaeAgJWd96YSY+3hwJbAVZV8apwLLBqw1UbcNlLp0nJ+oyPy9/z6/jurV/DD+6/F35tBo4pFOT6XDgoTIFmEGL0S5h/AAAgAElEQVTJy/He3/owDtz+PTyw/3686Rffhju//W3c9Y/fRaNeY3fro8eP4d/+xV/i7ju/h89+4j+zY/WfX/wmfPJv/gpPPfkE6vUmOt0umkGA3/mjP8bNt9yGL/y3/4J3fvjX8LLX/Bz+8vd/H1Hcwp4XvQhvuupyfOPLX8b+796BmPyZcYYzmrP40dFjeP2ll+G9v/KL+PM/+F1kSY53f+T3cNvN38CtX7gBvd6yWuLv1fGjR0/iNz/2u/jF97wHH37X23Dk8MOo11xkWQLPcYmvIs1oSXkGzZ7XPMHGTF8d2e4gqOrSm3AV+KxkwBJgNee13anmJFXXawngCSabcIByb3Kt8tyAyk31uXAVuaNVzipFAbiBj5DdrARWfbXsXkNWzl/VRa0MdCWIbkgxAdRGs4mF+Xkc4eJVbeRZzkWpCLqSYzVLY55vvW6P3d7dno4CiOPi+sWxuubpKQeIAqdUAQGrp1RuOZkoIAqIAoUCAlZlMogCooAosEUKCFjdIuHltDtegVMNVgls2VEA5Fhlt2WFBlbdqiS0AatV2EpOxkbDxzt/9aP41tf/Hj/YfzeC+gxygo5egDjKcd4L9+Hxxx/F4w8fRmN+Flf9yvvwwP4H8M2bb8HFb30Tnn/Oc/Glz30OD//wh4jSFJe/4yq88jWvxl/8+b/B8uMP46de8Wp2rH7ir/8fHD92jKMA4jxDzcnxO3/4p/jGzd/CF/7rX+PX/vhf4rSznov/8Gf/Gr6T4RWvejXecMVb8cVP34AH7rkHL7/wQiw9tYSD99yNx5d6eMPbrsIVb3sr/vc//2N4uYd3/8ZH8Y+3fAPfvOnTeM3rL8L9D/0I9xx8EEvLXXzw1z+Ed779SvzW+96LR47+GDXKWs1iBVZzBxmBVZfKQa3cjGZVsGnvuV6wajJVqS2zXJ+fF6/7+5QTZB1RZGvYDbUyuZa9NGC1fFdlERCspYgJn+Gpgqucs0qPWoPfCwKVWWqKQxFkJRBLgJXcrFy0Sn+uIKjHUiUpFa9qYn5hHkfZsdpfvIrIqipeRWCVHKtt3oczVuNEwOqO/8WUC5gWBQSsTstIy3WKAqLAdlNAwOp2GxHpjyggCkyNAgJWp2ao5UInrMDWg1WCbAqa2tBsUAyAXbTKQDyGrQBmZ2q49N0fxD/c+lU8dOBehM055GnKEK3TauEVr30NfuHyt2P/wUN42swcHCS49uq/w/KJkzht4QxcdPEbcNa55+DRJ5/EbKOB0+cX8cmPfxz7DxzEgtfF81/0crz6oovx6av/DseefIJBZtKL4NYcfPTP/jW++Y3b8M3rPoW9r3g53vNbv4OHf3AIjzz+JJ717LPwtGefiWh5CZ+98XqcfuazcOWbL8fxx47g8biH573gPHztM5/DDZ/8OM489xy895c/hDu++S18/rM34Jc//Bu46F+8FY88fgK9Xgc/dcEe/O1/+g/45H/+f9Go+/DYCZpzIStaxq+iALLBYaVWUanqFDKQ02SUjgKzAz+jQlWcsaoyUEvAavYeBHtVmSuDSUffRFdLXJl2S0BbZK2SA9YhgykVTKMiVQFDVFO4ijJWAz/Uy/7VPq7OVlWgVRW2KvNXvQLUEqxNkhjN5gwWFua4eJWKAgDPNZWxqsGqjgLoUMZqr8sPAasT/vGS5kSBTVRAwOomiitNiwKigCgwQgEBqzI9RAFRQBTYIgUErG6R8HLaHa/AjgKrVBCJ3IM6wNM4WOllI/Rw5p6X4cmjD2P5qcfhhnXGdipvU7kYzzz3eTj3/L3IoxgH7rwTTzx1lDNes24GJwzx3PPPw5lnnYUkinDnP34XTz7+KGr1WYTJSQRzZ+D0s56Dh++/h7MzCWJ6VP09yPCcvS/EEz96FN0nf4KlXoLnv/Al2Lv3BTj+xFPYf+8BnPW858HPM9x/cD+Woh7OevqzsfdF+1Cfm8EDB+7FfXfcxaAvbNZx1jln48lHHsfhw0cQI8M5zz8Pe/bsw0xzFvvv/T7+4bZvoOknvH/cixhOmuJVDFcH2E4H5deOcoyuZ1I7HG5antw+p5unuknKu622rgCrvZXXMAyoqvPk5NS1ji3OznPEhe968HzlVvXDAGFY5ygAdrEW8NSH5yqnqile1fcZOVd5DqkHuVFnZma4eBRHAXSUYzVLEw1Wcy5eRRmrBFMpBoALWPXEsbqeeSXHiAJbpYCA1a1SXs4rCogC066AgNVpnwFy/aKAKLBlCghY3TLp5cQ7XIGVYHU/Tp44zs47WvycJCl63TbarRZay0tot5Z5iXPc6/I+yFJkVDyJ/uYZsizl5c4M7jJd1Ijdgx5q9SYoX7Ver6NWr+mM1bIYlS1l4U41haoMVOVl2eqWy44GcJFgOfHRCICa5yCjjE2XsjYdpI4HP8+R9LpI3IzfC3IHXq2OxCE0lyOJU3Q7ETsoo7gHL/C5j0kEhGkb7cxFN8lR86hlVSMqzzNEeYROO8Zc0ETm9hDDQdRJkCZdOHmCul9DL03hpCmCMEBEGiUpOr0MHhWxCgC3FsL1QiRxjBOdJb6+wPXQ7bVx8uRJRFGKXi+D7+cIAw+uQxBPXT8VrqICXQyPya3KV8eirZiZhZ/ULMMndyfTyMLvOXQ2V3ntqJve/lPzwn/LjKxdqtTfAreWp7XY7MhvlrkWO6OV2iuczgRWqRgVO1ZD9ajVEXIhK+VkdT3aR0cAuPSeLmZF0JWhrM5gNXPOcRAnCZozlLG6gCNHDqPXIcdqXhSvylIFVmkORb0ejyHB1yiKeHwN0B6VscqF0Sj3ldzY1D/HhetTJrGHoF7HzOwcg92F+UXMzs4hqNf4Hw7oWvecvw9XXHkl91E2UUAUWL8CAlbXr50cKQqIAqLARhQQsLoR9eRYUUAUEAU2oICA1Q2IJ4dOtQI2WL3mk1fj0P0HcPLEMS7I42mHHoGhTmsZrdZJBqz9YDVDlqZcvCfLaSm0Aqu0EXAlckeAiMAq5VtSPqUCq3UGRXZBqoFglZaZa7A1NAqAHYpgGKUKFyloR4CPoBTDRp27acAbQWHus8Z7BQymfmeqyrvax+A/KlCUa3hM4JiKJ+Vl4icVMNJA2XaDUjtmM8+pD7w4nulshjQh4EZ9oQJUOdKYIFzE7kiqMJ8lCS9BT5OI+0X8NKNzUTukL11oRoCVrnv47Sidl/pG12X06C8oNTxltdqq0nFwnuugL5RxoRpwSgZXrj1F4zviGzgsKoBGOdfnzyySW0ZIWFEAIblW6wgYqhJkVfEAnK+qYapLYJViAQjIajer+ky9Z9qNk1gVr1pcwNHDR9HrdlhTAtw09+kfImis4jhGRBmrvQ4XsYqjHueuDgOrJAGdh8/lkktWPeesVw1WqT9hvYnmrHLMzs+fhrnZWQ1WAc8L8YLz9+LKq67i75n5bk/1D5xcvCiwTgUErK5TODlMFBAFRIENKiBgdYMCyuGigCggCqxXAQGr61VOjpt2BXYNWPUMQKURJZBKYFW5VquAqQ+uGghMENUCowxVNYS0/9rQ1Oxj3LlVsGo+Z5BKEJccvnqjIkgeOWvJzUqOxyxFynAaSKIYSaIcjkkaI9dglYAdOYMBD2maqGvUOaUEWA1UHndOK6hq731qwCoDVV7Kr8897LS2q3UogM2xEqyq4lWck+pTBABFARi3KkHWAAE7VrUrlaIAyKGqi1UxWOVHv2OVukmwu95oYHFxEUcpCoAyVhmslvmqNDZxFKviVb02g1WKj+Dx04JXHaurgVWHoicCX8DquJNb9hMFNqiAgNUNCiiHiwKigCiwTgUErK5TODlMFBAFRIGNKiBgdaMKyvHTqsBawOry8kl02lvjWDXgyQApxqeOU7oJLVehHRGgXJrGoakAp2mjBKNqGX3W5zo1rwcDVzp/FawyLLTgrA1k1bJ9Bd94owgCMpomBEqV25XAKj2UUzXhrNc4iZCxW5Vcq1RVnvpDRtcUHh2fEnF0yZpbLOsfikd136gvhVOV+6EIZj9k7f9GbNSxykmqlY6NKpY16PtIxw+62bbbIaBqHMoETmnJvw1WfXKvkmPVwFOCqTZYJZiqHasEWAm4sl7aFUtjQHEWBFY5Y1WDVQLkpnCVAasEU7l4VbfLsQACVqf1V1aueycqIGB1J46a9FkUEAV2gwICVnfDKMo1iAKiwI5UQMDqjhw26fQ2UGAUWCVERZCo2+lyFMDy8gl02goUlRmrk4sCsJ2lxn3JKamVTFUDVQ0gVeBLAUJaFs/5lNbycFoeb5ZZ2y7SEoIqSGrAqHGXqr/lUn6zvw1U+/Nk1YDablfTdwJyBgTTczgqboCiCnh5P/1Hg1V6TfskvHxcuVcZrpp4Am01TeIEoe/x8n+ONOCcVb6KoTPLNomye5KZKoFdwGMoOXjbKFilVu3CWnwJa7xzXh2slkv2WWsNVoMawVTlWDVglYArZ7BSHIB2q5pYgLJ4lXKsmsJV1CaNBy2zt8Eqz4E0tVyrMTtWDVil7w9FAQhY3QY/eNIFUWBMBQSsjimU7CYKiAKiwIQVWOPt4YTPLs2JAqKAKDDFCghYneLBl0vfkALjgtV2awktcqxSxmqvt2lg1YamDOPGAKsEvFQWJQFUBVZ1CSdmYglDUwVX1aZAIj/TLs5hYJXNnDoSYBBQtcGqWebN+3P+qiraZOAsuSkJzFHRJFr+T5mb5DalvnBkQUZFtGKkWcL7MYzjOIAIeULgTlWeJwBLMNX3AnV9DFzV+w4FrQ7ZDOQtl6O7DGQNhnVHWVYrbXJbThltME7RKdu1WrpMR98+W3W2uAf9cFVn+XIT/UXQBoFVzljVjlWfikG55GhVGaoGqhJIpblkCllx3qnlhibgbYPVTkdlrDIUp3FgwKqiADbLsdqYaWJ+fgELCzpjtRYid+k7IBmrG/oxlINFAUsBAasyHUQBUUAU2BoFBKxuje5yVlFAFBAF6P/YDrdoiT6igCgwVIHxwGoHbSpetayKV9Gy5s1yrDI8025ThmN68Xffsn+9jx0LsNyLiiX+qg2VsUr7zDYb7GClazUxAQaWGrhahabl65VO1kEwlsJRqxmrtDyfACnBt5mZGXahsruWwGsa85LzdruLKE7QbrcZzjXqNXiuw5mr7FrlIlZUtCrhrFUCqA5BvNxFL3HQjRIEvoN64MCDKoC12o+h0QGOx9EDOVx4BJ2zaOxvylrAKjlTDXgl12q/W5Vx68j5aT4snMvFBaqxySynbd/coWX+gYoCIMdqH1j1Qp3B6jPoVvmqpniVAq4OxQK4ft+8StKEi1ctLqiMVQNWTcEz5VwlsBrpjFVTvKrLc2ESGaslWF3E3OwcyJErYHXsqSs7igJjKSBgdSyZZCdRQBQQBSaugIDViUsqDYoCooAoMJ4CAlbH00n2EgWqCuwGsEpLvP/Z699QXJqCV+TgU8Ds4L134aknn2DYRcvDCW6ys5AcnhrrmeX/VTh6srVUxAgYx6txKGapOl7RvbyIADCwNslSnHXWWTj99NNx4MABhnCU70mAzXFyJKmCmhdffDH27XshHn/sUXz7tttw/8EDSFOKAEiQElhNKQYgQRbHDFZdAquODzecw6te81o89sgR7L/rDtT9jCHj0FpQGi6bMU8zB71IZbYGgYfQLx2oq31TJgFWFXAdDVa5KJfujIGmpm9uPh5YJZdqOAys0nzgIlUlWA0C5VqtglWOAqCM1eYMFhcXcOTwEY7JMJCe3cQ8bjGPccTFqwxYpViHaIJgdV47VgWsrjZX5XNRYD0KCFhdj2pyjCggCogCG1dAwOrGNZQWRAFRQBRYlwICVtclmxwkCjDoMdmR13zyahy6/wCWTh5n8Og5DsM9KtDTbrXR5uJVy+zES7pqCbTJIaX9yXGZ5Wnh3OQS93ojB2CtUUejMcOOPy4oRK5A7U4lx52j9x/lWKXmjFPV/K3VG7j0nb8Ez0sRhjOYe9bZaB97Au2lJ/n19//hWzhwYD+C0Eca9YiCwvV9xJnPUNHJI+Tk90wyIE+pMhRSBzjZauOiN7wZnZPH8A/fvBkzzSYS6iMXj8qQIoGbOfBzcpjmaCcR/NBHAAdp1OUl/f/s1b+A571kHz5z9d9g+XgHrkcM1kEQncSxrot/9e/+byyedhq+c9vNOOfsZ2Phac/Af/mr/w/33HE7PJcKVimnY9yNEJLDNE6QuCk6AE5fPBcf/tj/jLsO3IEvXv1f0cxdxEGKvJuhXvPQIQjruAjhIiEI6flwIrr6HLWGh6eOR3jpa38OP3/55fiLP/kjzIcRXBp36n8KuAHltxI8pqxZwAlIrxwu5c6m4PHjD+jB8QYOCCZTKq3jkdsY8Ih96ngCe2FBEZtAblM7D7ey+MDOZa2C1WrxKzOXzbzgJf1BAC8gx2oNYY1yVhsMTQlwK5iqQDsXrGLAqqAqQXlTvAqVKAByH8/Pz5fFq8glrHNxqQ8MVgdkrDIcN8XLSBZu1yv0Ua9dznzlnGCd/crXEyiHbVBroDlL51/A4sJpmJ2dRVCracdqgBecvxdXXnUVxxUYPeRnThQQBdaugIDVtWsmR4gCooAoMAkFBKxOQkVpQxQQBUSBdSggYHUdoskhooDOGD2VYLVeb/aBVbM0nuGVhmprBavkTl3q9pClEeYXTsdr3/QW/GD/Pbj/vrvg+TXM1ursyKRl4U6esVuU4ChxVDo2z1JCrQxZaYk+cUCCY8vtFt73wd/CE0d/jJs+9xnMzM6gFxNhVMeAck+dHCkdkOUI6KMsQ0RwNgCSVhsXvvLn8PyXvBBfuPa/MVhljuYFOHb8Kbz5kqvwxje/FR/5yIexdPxRNOp1POvM53KhquNPPgonTxAlMaIkVZmtUYKUilhlCaLcwfz82fjARz6K/Qe/h7+/9hOo+QHcEMi7PS4UlQYesiyHn7lIXaCb55idWWRYnuURoqUernjPr+DNV12Fj73vl+CkJzlIwKN2vBC9OCXECjdPSR3ECWW4KhcwXQhpRCCS9KQ+Exj3fRfwXQaseZozdCbCWk1rKcEqpc0Ov4U2YLUKVWnkMivjlV4bkKgKmGlISsDUBqu1GnwvhB/o5f9uUAGrxr1q8ldpwMqiWKTddgWrNK/2CFiV33VRYCIKCFidiIzSiCggCogCa1ZAwOqaJZMDRAFRQBSYjAICViejo7QyfQqcasfqZoBVgm7sfnUTzM+djgt/7vX44cEDeOjQfQjCBpC56EUxg9UexQE4LgJ2VKoiVnHqIM3JbZuBMjQDds9myNMES0Qk4y5C2t/z0I0TBoFcJIsyM2nKuC5DxiB3OBOV3JuZmwFpgpe+/HXsWP3yDR/HEoFVN4cf1HDk6BP40Ec+gmec+Sz8r//qj3DmfBPkD31yucv9cJGiEyXo9hLEaY4ooeJcMbrdDpo+m24xt/hs/NLvfBT33vVdfPWG65D5NeR5hEYWI/BctIkfOyG7aslfe8a5z8HFb7oE99x1N+684w7Ukhjd1EXuOViMO8iRwG8EaCdA5tXhByGQxnCSHmrkWiV46vtI3AaDU4KoblDjYmYB6EFgOeb+uj4QkCu4k5BRduDGkQoEqYeAVbqxNhm7g1sYHF3ADk8uSEUu1EC5U4O6cqwSWPXJLW3AKjlWaT/jWFVgleaTcrMqRyv1kzZa7k9uUNuxSp+QY5ug61Y6Vl3Px57zLsCVbxfH6vT9kssVT1oBAauTVlTaEwVEAVFgPAUErI6nk+wlCogCosDEFRCwOnFJpcEpUWC3gFVaup2mXZx+xpl4+Wsvwj8duBcPHdqPMGwizj284AUvwPOfvwdeGOLHPzmM++7+Pry0h4XFRZz3wlcgCKn0U4rHn3gCDx46hKzTQev4U7jwojfgxJOP4cB99yCs1/HMZ5+NvRfsw+xMHU8cexK3f+vbSNod7N27Fy/YtxduLcCBu+/F/ru+DyQRfvqVr8dzX3wBbvr/2XsPeKmqc/3/2W3KmVNAsaEGAoK9E3uiYolGjYoiGks0xhI1ptyY683NL//c5N5rokbTzU1PxI4au8ESO3bEhoB0pAkInDNnym7/z/uuvWb2zJlzOA1Oe7efyZmzZ5e1nrVmMnzPs573vtvQvC4LspKSs7B5zToccOSROPfSS/HnW36HOa++Aivw4FsEeovwXA/ZIrDTqLHY74ADsd1222Hdhg144623MPvVGSi2tmD4dp/CeVd9HR+88xam33UnvnDO2Vi6aAHee+UV1CcdfJx3cdJpZ6Dlk414c+br+MoVl+GIiZ/Ha6++hnUfL8cjd9+LZMMwHHnM53D7z29CQ30Srp3ELnvvhwMOPhRbDR+GtavX4JWXZmDR7HdhBnmYiQTO+eqVePall7DP7uMxesw4LF62DM8//jDWrvgIKSsEGVoJOFMBLtswK5a/V7+tdCGrWvUHOwKrBE/jhaDi58fBqm07DIgtigJIpJBIEVi1S+CUl/2bVMCqDFbtKG9VRwPoaAFqq1cFVilHVQPXvgKrdjLJcQICVofIh7Z0c4soIGB1i8gsNxEFRAFRoI0CAlZlUogCooAo0EcKCFjtI+HltgNegcECVslN6hEobRqBQ4/7PD58920snPc+YNjYY/8J2G/ffbBo4QJeVj92/O5YtGA+ZjwzHaNGj8ERE0/E6pXLkC+0YuTOn0IuV8BjD9yPVUsW4avfvAYfLVmEBx+4D7vvuRcmHnMs1q5bh/Xr1mDYVsPx5BNPYFhjEyYePRGz534A03Fw0EEHY9pdd2Dum2/giM+eyGD10Wm3YuMnWVCkKBWsMsM8sq0+zr7gqwwy35o1E68+/wxWL1qAwC9gQy6PPfc7GGedcy4Wzp+P+fPnYcT2O2Cv/Q7E89Mfwz13TMVW22yHC664Ch/MmomnH3wQ1/3ud5jx0ou44/d/xLaNSazK+fjfm3+OVctWYerf/oiLLr0Ee+87AfPmzMXaj5fhvjvuxD4TDsXl3/wazjr2SFhmEsefchpOPH0SFixYgBXLlmLUp0Zhh5GfwrQ7b8NrLzyFTH0d/v7AdMz9cD7ee+MldvvuP+FgLJn7Pv78u9/Az65H0gpR8AJYtsHFqcgv295GSQG1im3xvOzAsVoNVun68UxRwzLZYczuVEc9nEQSiVS6Il+1nLMauVYpxzTKWaXzyckaz/R1PZejLCjjdOXy5Zw/TD3w/aDPHKt2MsGOWoujAMSxOuA/lKUD/UIBAav9YhikEaKAKDAEFRCwOgQHXbosCogC/UMBAav9YxykFQNPgb4Gq6XszB5krNI1TNtBGLpoaNgKnzn6GCx4/13Mn/semoZtjRNOn4y3Z76Gd954FaFhYqfR43HyF0/BQ/fdxe7RfT5zKF586nGsWb0S9cNH4Jzzvow5776Df9x9O6747vexbPFCTH/8EZx9zjnIF4r4x333wc23osFJccGmxq2Ho2VjM9atXsO5pN/893/Hoo8W4cE7/o6jJp6CUXvthsem3YrmT1o5Y5WKVwWGC6NIhaAS2OvQQ7HX4YeiPp3Gm/96Bs899QSQTOKKb12DmTPfxD23/Q2tzRth2kkcceyJuPCii3DDjf+Lj5Ysx9e+fjXemfkannjoYfzw5p/j1ZdfwQN/+wtGNCSxvNXDD667HmtXrsXPrvsxDj/qczjr7HNx59SpmPXGiwgLLo4/fTLOu/wSTDnhWIz+9Dhcd8NNeOKJJ3HbX//EEQDp+kZccOkVGDt2HG780Q8Q+K34yz+ewO9u+S0evPX3SCbTOHTiCZh0xhn4wy9uxuLZs1CfooxVFwRNua5VTXSq3isMVdv7Bk2FxTrxlqqVv2pGYNVisEpxAARWKQogDSdBGbLlLFVe8s+/q4JWGqzy/nbAalNjI1aUwGo5CoBqm23p4lVxsErFqyadeaYUr+rEvJFDRIGOFBCwKvNDFBAFRIG+UaAz3/36pmVyV1FAFBAFBrkCAlYH+QBL9zabAlscrCbrkKpLI5GgnEub8yt5o8zSyLrY1eJVylFIBYZ8NA0bgc8cfSwWvv8u3nv7Deyx5z7Y6+Aj8PD9d8PxWpFwkliX9fDFSWdixdJFWLxsCSYcegRe+dc/0fLJOqzdmMcxJ5yM0aN2wk0//TGuuOYHWL38Izzx+CO46CtfwUsvzcA7b72JhnQCRcpttWy05nIM5Hbfa28k6upx8OFHYM4H7+PB2/+KoyaejE/tOR6P3Xsbmj/JwrQoU5QyWanqewDfy6HoFtE0bBsceuREdn/eNfVWFHI5TDn/Atx4w3X4ZPkCWG4BRd9CKzL4f9ffhJnvv4HH7n8A37jqarw18zU89tCDuO4Xv8GrL76K+/+qHKvLWj389w03Y8Xi5fj59T/GYUd/Fmeecx7umToVs2fNQNDqYuIXz8S5V1yB046ZiBNOPQmXX3YlvnP1VVj/0UI0pkxsyPsYs+9B+OY138evf/ojLF4wB9OemoGLL7gAaz94HZl0EiPG7Y/zLrmcQfK7Lz+LtE3ZrhSsEKoq92H7jtVaE7tWLADz1yjntPIcukfbr+CUjcq5qZSvyjmrCqwmU2lQPIDJGasqR7UMVtXvTgRY1Wu2mps8xwyGptUZq9SewFMZq9TTvgKrHAUwfjcBq5vt01IuPJQUELA6lEZb+ioKiAL9SQEBq/1pNKQtooAoMKQUELA6pIZbOrsZFCAodMdtt2PeB++juXkDF+OxokxJKpjUms0i29KCfLYZhXwBbjGPMAj4uIAqwFOxJ/o9VBXsuSoUP1RjCXKl0ilQ8apUOo1kMhkVB1JgNaSMyE2A1fiSbP1cg9nQCJEyLKSahmHCxKOwaPYH+HDWLOy2797Y9YCD8ch99yAdFpGwU1i1IY9TzzgDa1cvxfxFC3DgIUfgjWefwca167AuV8AhRx6F3ceNxU3/89+48ns/wIqli/HU9Om46KIL8dxzz+GD999DnWMjNEO0FopI1dXjCyedhEI+hw/mzcURRx6DJYuX4KHb/47DJx6HsXvshpueOeUAACAASURBVEfvm4bmNesZrHoGRa1acP0CwqCAuqSD1qwLM92Isy68GMsWzseyhYtw0uln4Prr/wfZj5fCLLRyIaoWP4VvXPdTfDT/A0y7+15c8fWr8f7M1/HYg//Aj3/xa7z90mu4869/xHbD6rCqtYgfXncjVi5fhZv+54f47MSjcerZU3DfHbdj3rszkd2YwwmnnIqLrrgSxx97HE6d/EVceMFX8O0rvgZ33UrUO8DGQoAddtsH3/n+j3HLjT/GovlzcffjL+Lrl16CpW++hEyDja3HH4DzL7kcD991G9568WlkkgRWQ3hhyEWiDLfWYn81L6odq22havnrNT+Lf9vmuIDY69HTEmi3y1EAFANgJxLssCWwqvJTowdnrBKIjQpXWQ4oZ7WjKICmxqaSY5XaTO8DKmzlBgTLPS5iViwUkM/luOBYsVjg/WEEmVVfqMgWFV1TDae5zCCa/khARbOs6CcV4qKcWMtCIlWHukwdGhqb0NQ4DA0NDdwvfv+YNnbZtQxWN8PHhFxSFBgyCghYHTJDLR0VBUSBfqaAgNV+NiDSHFFAFBg6CghYHTpjLT3dPAposDqXwOrG9byGm0AnFevJFwistiDbkkUu24xiBFYDgqkarPoBQyMGq7T+W2deRkzNtC2k0+maYJVAWMCwUfWtPcdqR2CVKHDKM5HYahgmHHsUFr43Gwvfehdb77Qtjps0BU8+8jDWLF3M4Mpp2BpfOvdcPPXPB1H0ihwF8Pzj07F+zRrkDGDy+ecjzLfiL7/+Da743vexatlHePShB/HVr34VCxbNxyMPPwzHsGCFPlo9D8efcirGjP40pv75j1i7ehW+fNnXsKE5i2l//RMmnnwixu++Bx6edj8KGzYiII0cA7nWHMZ8+tP4eNVKLphlOilYqQzO/8olWL1kIZ575mlc9Z1rce9907jtactDc6uPT+++D/7zJ9fhtt/8Gm++8y6+cuVV+PDtt/DQtHvwXzf/HEvmL8Jvf/Fz2IaP0HJw/S9+jQXz5uOXP/kffO7oozHp/PNw59Rb8frLL8EtuDjli1/EZVdchRNOPgX77rEL/venN+FXv/wVnp3+MOosE3nPx6lnX4BjTzwZN//3f+KTT9bgjgefxTev+BqWzXoBdtLEiN0OxPmXXIqH77wd7778HBpSBoLA4zFFEMLqYEF/dcZqNVit7VKN5knQ1q2q5whBS5pzlLHqJFTxKvpJUQAVxasIqpp0XBmu2pYNetD5BDNL14z+0KAyVhuxcsUKFPJ5Bqo05+lR9Dz+3XeLKBQK7Dym9w899z1X/bGBs2MJPpML1gLlwZbBqgGT9hFkpQcBXoKsVITLtmNgtRFNjcMZrFJBNnbVmjbG7bo7Jp15BrtqZRMFRIHuKyBgtfvayZmigCggCvREAQGrPVFPzhUFRAFRoAcKCFjtgXhyqijAy5eVY3Wzg9VkHZLsXE31qmM1MALUBTacYU045PiJDFaXfDAXrunj4Ikn4FMjR+LNV17EhuZWHHnc59HS0orHHpiGnUfvjIOPPBbzZr2FZYsWYfzee2HcnnvhwWl3Y/abb+Ly716Lj5evxLS778bhnzscnz3yc3j5pZewZNEi7LDNtliweAn2nXAQxo0bh5t+8hOM3nknnHfxJZi/YAGeefgfGLfXnhg1dgweuvd+5NZvYFeib4VYs+YTnHzyF3HUxKPxjwcewpp167D/AQdi1z32wL1T/4JXZryIEydNwTGfPwEPPfgAXn1lBrbfcSwuuPgyLJ0/Bzf/94+QGTECX/vmt/DBzNdxz6234kuXXIbjT5uEP/7uN1i8YB5OPW0Sjj/xZDxw97343c3XY/8DJ+Dib3wLb896Cx/Om4sNn3yCkSNH4rKvXYYTTjgR25oWzr/8Khz42c/hzrumYuG8D7D33vvipFPOwD8ffhiPTJuK+qZ63PbAk7j6yiux8PXnUJdJYrvd9sWFl1+Ff9z2d8x68VlknJAhokWOywDwrc5HAfQUrGowT1CS8lHJnaqKVyXhJCljVTmlHYoDMCujAGwCqRQfEIFVcrDSeCknKUU4qPcJgdWmpiasiMCqcm0rsOoSVI0cq+TsJrdqoUCO1SJ81y05VnsLrNbX18NOJgWsyqe4KNDLCghY7WVB5XKigCggCnRSAQGrnRRKDhMFRAFRoLcVELDa24rK9YaaAr0NVjUg07mpJcdqDbDaG45Vg5ac532khzdhn4MnYNn8hVi1ZCngWCgaCRx22MEYO3Y06jINmD1vAV54/nn42Y3YevvtcfRJpyIDwDGB5lwrnp8xA7PffQeWS8WdzsTalavx3LPPonFYA/bYey8cdNBBSCeTaN3QjHvvfwDrmjfgyxd8GSnbwfz582E6DnbaeSdM/8d9MBJUqX0cnvrndLSsXw/HsRFYJooFF8lkHY494UTsu//+nDn78epVePzRR/Dem69wTmfWM3DYUUfhC184id2KgZXEM8/NwENT/4Jc8zo0brMNJn3pfCyc+z6eeexR1DWNwJcuvwoTJuyPoJjD008/jZE77oxVS5fh1v+7BU1bDceJk87EF046mfNG//bXv6C1ZSPOmjwJl1/yVWyXSCBIN+Hzk87A0ccfC9sANm7YgOnTn8IrTz+F/IaPkWzI4Jd/uhX/+R//gZVz3kMq6WDEp3fDaVOm4KmHHsSct95Amg2UBizTgO96CChTop3N0BMker0SrKrs3HbPDfya+arsMK0Cq+RYTSRT7Fq1LZXvW5mvqqMACMaq13QGMIFVcpfSRu8TcoMSWF2ui1dFUDUOVt1iQTlWGazmew2sOsk0MvUZNDQqx6qA1aH2SS393VIKCFjdUkrLfUQBUUAUqFRAwKrMCFFAFBAF+kgBAat9JLzcdtAosLnAKi0FJ9AVB6tUvIoyVglc6WXWPY4CMA3Yhgk/DOEiRIKWd4eAyVmoBDILMBM2QstCPp9nMGq6HnYaswsvr3/+yX8it3ED/CDknMx0KgE31wrfSsDNF5BwHHhhgNZiHhbFCZg2ivkcF0Gi5d8E1eqSddi4cSNcz2X4lc9mYSUchAhhWya3j3SmPhN0bKZoBTfgYlaZTAr5lo0wQx8Jy+IV461FF6s+XgNyUjbUN2B9cws2tOTR5IRwEiFyXgDPsGGbAayAiidZKIY2H5tMOVi96mNuX9IBxxYEXgA/tJCuy3CGZz5HOblFmLCRSQO+m0Ng2Ch4BBlTaKhLIJvLI1fII2MESDkmWjwPdn0DPNLEU7rkAiCwHJieBwcBLNtAntyZCJG0bc7e7R5YpbPaB6tAULtwFYNVVXiKHKhUuKpDsFrKWy0D1ThYRVRgTRWvagtWdSQGQWHtWN2cYFVnrA5rErA6aD6ApSP9TgEBq/1uSKRBooAoMEQUELA6RAZauikKiAL9TwEBq/1vTKRFA0uBLQVW06kMRwH0NlilrE6HcjJNqvZucQEggqkK6uqqRhaDMXKN+r4Ht1jE9juNxh77fQavzXgen6xaCdtyUPCoAJcPyyDIasIyTXiFosqPtQwQQDP8kIt2+YHP3I0KDTVvbEU6nYFtGygU85x5SeWZyH2qczgVKjTI+ghuczKFQtGFQZCQ8lc9yuZ0USx6vI+2bLYFXrHA903XpdDcQoWsPHg+AUQCtx7A7UjA8OgGBG3z2HrrJhTdPDyvyEWkLAKOoQHPJ+Rp8O8EeBMJExs/yYFsu1ZoIEUFlQLAdX2EJpBMJ2D4Poquh9ACigFgwwD1LghCmI7FQBp+wMWlAjPk3FDKkyVDqkUXaWfr2LG6abBKR1TnsPKYtwdWnVQpYzVesIohbFTMKu5mVRmnqv10XTcCq8NijlUCqzS+ND6cr1oRBdDa645VBVbLGasSBTCwPmultQNDAQGrA2OcpJWigCgw+BQQsDr4xlR6JAqIAgNEAQGrA2SgpJn9VoHNCVap05Zjc64qgVXtWGUAGuVX9tixSpDQtuAWigxYabMdh8smeaEHixyVVAQIBrxikR20Bd/FTqPHYK/9DsSzT03HxnVrYBkWvCDkpd/FYh4BFJAMXQ8+QkadVMU9LHrsNA1DH6bhs1MxkahHay4PM/QYthKApCJGjk3FiAy4tHSd2lPwGXQSkKPfKY+UnnP+qh8VP/I8uIUcXNflAmL0M/RdeK5HHYMfFGD41LYEPGqDQ5XpybUbMuQMTYudoja1FVSxPuQq9LQq37Zoib3BIDSMwCjnhyKERQ5j6iftZ83ARa6onWbCRGCYCH0PSdNBkfpjGgxQGRYTVzUM1gmcrxoicJWDtW/BahKWQ0WskkgkVPEqmo8apGqoSqCVHokoCoCgarx4VQmsZurQ1NiEFVEUgAar+ufmLF5FUQBtwSplL1CxKxvjxu+GSZPPlOJV/faTVho2UBQQsDpQRkraKQqIAoNNAQGrg21EpT+igCgwYBQQsDpghkoa2k8VqAarBOWsEAz1qKp5a7YFWVq6nm1GMZ8HLXVWS6A9BAzoAoaMXPWen4fK2amKoHcLrFJOJ/1Hm44MqP6p3YTkGPWDACmqkO77RD+jqusGQsr69APYdhJ+gYoqKUdlMQjQMHwr7DByJObPfR/51laEtKw9VBXb6UFuT+pb4HqwKA6AwKdHblZyZFoIAg+mETDwDMkxChOBXwBZPj0fnFPKztYwYIcq6Zy0k8gXXc4n9Yt0fQKUJgpukZ2kVAzJK+aBwOOq854foEgFkrwiXQxFgpVWAJs8o54JDy6oeBd4Ib4HK2HB9Qj7EmiFur5h8dJ8wwwYeNqUG0pgl+ITaKk+gTmfHL8BYVgQ6CZoSpd1yJnKvliKdbBoUsA2DAQUsRD4sCzqLrVcFXqi9lKWgWOYMGkO0f+0s1U7VjkDoWJr3+2qMHfZscrzjeZM3LFq2QxUKQpAgdXIserY7DJWUNVmVzIVu1KFrdRPDVZ5HhKIjjlWm5oasWL5Co6VKDlWAxpzgtgeF6qi4lWUsUrvH8pbJYCu+8ezmq9L91F91H9kMGkfg1KT28B/ELAdblMiVVcBVusbGmDTnDcNBuECVvvpB6w0a8ApIGB1wA2ZNFgUEAUGiQICVgfJQEo3RAFRYOApIGB14I2ZtLh/KUCOyDtuux3z5sxG88b1DN0I95D7Lp9rRWs2i2xLC3KtLQz73EJewdMSWFXL57k6egRVCSLFwWo6nUYqVcdV1Sn3UhcHIiUIYpp0fAyUaUhGOxmxRoCrtD8Go9oDr1zNnZlY5dc0DX6pvQQ7FedSgItAIz3igFgfHz+PDw5D7i/9pNd03/Vxej//Hh3Px/FvIQNJfayOCwjYteopt2qxAM+nKAEPgaucrT6dSfRXXbFiU37T2hv1jvBq5RbPP+0oz7Tr81XzVAV92248ZmSk7fql+QyCv/FiV3qM1Vww1ZJ/y2HwyBmriRQXsCKQajsU8UCOVAUs47EAKgpAFbFSkFYBY9qKrou6TIaLV61csQL5XI7HRM8hGkOKfnCLLoqFPENVyrJ1ixTJ4LVpL4NqAtglIEz3shRwpf0xsErtSSbSSNWXowAyDfVIJJM8xy0rgbHjd8WkM89EJpNRf9iomvfdlFpOEwWGnAICVofckEuHRQFRoJ8o0N3vhf2k+dIMUUAUEAUGrgICVgfu2EnL+4cCvQ1WNVDsEliNoF8lICs7VsmBGQeopFzJsRpFCtQCrASdaItDpmpQSq8z8AxCeDWgajVk1cv4K8BpBFfj19bXrd4XEFolIMuAlIyoBHJ9MFQleEpRAHGwSnEBUZEsxXEjR3AMnPG+Dr6N8nL+NtOtt8BqW5yrwWqoJ0Hp3jSO0S89AKu1+6quzQXCCKzaDmxdvCqRRiKVZJjqOMoJapnKnVqZt6oKXzkORSGYJbiqwSr9YWD48OH4aNky/iMDu3Sj8QpDBVkJrBYIrOZb+RjK+yU4Xg2CewJWGxuHo17Aav/4AJVWDDoFBKwOuiGVDokCosAAUUDA6gAZKGmmKCAKDD4FBKwOvjGVHm1ZBXoTrMYhYpsogHSmfcdqzE0Zd6Xyc1poHnOsalAad/rVgqqsolmGsxp0xn+WwSaB1QB+HJDGYg3oNX0sA7KaILXsQCVIS67SOAgt/x6B1Qjo0nJ9BqtRISSCc55bhOsW2QEZ0u+cxaoAZskR26VpohzBlRu5GtWesCMq2+F9artnqxMAtoR7sgTleWm/pVyrThJWIlHhWCVoqh2r7EilPFVbZapqt6oGq/G5xsWrMhk0NjZiOYHVqEAaZ+CGVKgschsTWM2TY1XAapemqBwsCvQTBQSs9pOBkGaIAqLAkFNAwOqQG3LpsCggCvQXBQSs9peRkHYMVAX6I1iNAy12WxrKPVjtaNXLtTcFVvX1tGuw2rWqHau0nJ+X9xNsjKq914oCUPvKebJx4Fnr2nG3YuXrlFEbxSjEwCoVviKwysWtfAKrXpt4AjXfYvbPTUzA+JdVpWPZsbo5weqWgKp6fPlnBVhNwIryVWnZvHKstg9WGcaS0zWKAqDraecqjUE6k0FDQ0MpCkADVeojvY84xqEqCoBiAXrqWCXom0rWlaIAxLE6UD9tpd0DQQEBqwNhlKSNooAoMBgVELA6GEdV+iQKiAIDQgEBqwNimKSR/ViB/gFWywK1gadVBaw4d1XnUlIOZgy6VscFaMdqtfwKpCqwqECn+sn5qjonNvBL7tA4DCXnaByqxh2k7UHVOFiN3xc6mzaKIOCq8p4Lz3XhegUunMUFkaiAFWWtxqIAujql+tKxGgefXW13Z4/vDcdqexmrdG3KWM3U1zNYXbF8ObtSec5w0SoFx2tnrBaU8zhWnEvN085nrJbAaqYO9Y2NaGoaBipeJRmrnZ0dcpwo0HkFBKx2Xis5UhQQBUSB3lRAwGpvqinXEgVEAVGgCwoIWO2CWHKoKFBDgd4Eq/FiTl3LWK1sWDUg1dmZtZyplL+qXYXVrtZaYLW2a7UMVgmucvGfmCNVA9OOilpVQ9UytFURAfHf1S8K3KqMVfXQVeU5qzMOVjkKgIqEGTWjALi9myhW1PbLqmSsts1YVYWreL9p8k+tq+f7GL7VVvz7qpUrGX7r8aP3kB6/tsWregZWjaiYFjtWGaw2oKmJMlYb4CQT9FcGKV4ln+yiQC8qIGC1F8WUS4kCooAo0AUFBKx2QSw5VBQQBUSB3lRAwGpvqinXGooK9DZYDSMnaFfAalx3+lJVAqScsaqiUmtBVY4C6BWwqopXaccqt6eGY1UDUOobQ7V28lYZsiqSSkmrCqzqc3gJfjmntQxWya3qlYtXuYVyDICvwB0t2df3jGvG12ew2t5X0loZq70FVtu+a3TGamDE71E+jseyB8WrAkPpr7dKl7OplvMTkKTiVaUogDSDUtsxSxmr1WCVzuNjbLsEVrUrlfZtP3Ik1q9fj9WrVsEyTRSLRR4XHQXAjlXXRZEzVnMo5Atwi70DVpOJNNL1GQGrQ/FDWvq8RRUQsLpF5ZabiQKigChQ/j4nWogCooAoIAr0jQICVvtGd7nr4FGA3JG33ToVH879AC3NGxjsWYbBuZ6FfA6tLS3IZrPIZZu5YI9fyMcq2auK9gRT1RJ6gn/a8algKBUSSqVSSKcySKZTSCZTpQxLep3wmMaBcUBGCuvfy45UnXlJbkITvh+UXIXVeat8PmPXWCV64qUahtJzXtavHtVuVHaU0n8BAVTKQi3HB6jRL5/Dv0WuUz6HySuXq6qIE4jvI+iq76nhqusXUfSoaJUHnzI7uXCVKm4V+gHgB6wV1ZpiZMl8lveAYGa7WJVAJEPO+BFlMAlYpfZWz+xqXKuBudZAjWDlVr6Lxy+056atbm8clpYqa7XzVmuztF7diEJWoVyelKeagJVMIOGkkEiled7BdrhglU2uVC5YRT9tLmCVME3YJjlWCc7aMAwTHkUxhAG223Y71Nc3YN68eaXMW11wjMaSilvxeLlFBqr03iG4SvCV4h04b0JvpooCUH8s4D8NMMg1ab9pwjAtGNo1S7DXtuEk06jL1KGhsQnDmoZzLAE5VkN6j1k2dhm3GyZNPhOZTEY5rjfhYB48n2DSE1GgdxUQsNq7esrVRAFRQBTorALiWO2sUnKcKCAKiAK9rICA1V4WVC435BSIg9XmjesR+H4JrObzOeQisNqabUaxAqwqqErHa+gYoutglXCfGaleC6xW153XEJRdhYYBO1RFreIxABrm+QwUK4dUAzlVqKpcgKoEVgm2EjR1KdO0NnhV56nl+wYFn+qs1ggwa2Bb2q9zWwF4sWxXhquxOAAUXQRFl8EdOR9d10Po+fAZ7gJF3ZWoT3FWV6uvJY4XMjptd4tfp/qgwGyrIbHUznz5NavFrxrnWg3S42PqSVHjoFrFtsoQPoRlhHBsB0nHQSJBPxNIJBO8jyA/wVQCqZap4arNkDWwLTjJJANLml8EyynHdMyYMaivz+C9d95BLpcrOVRVrqqCxwzDNVgtKLBaKOTVHyM6DVYJqhJcLYNVMyqmFQerTY3DOOvVFrA65D6vpcObXwEBq5tfY7mDKCAKiAK1FOjMd0tRThQQBUQBUWAzKCBgdTOIKpccUgposDpvzmx2rPYFWI0LXg1XqYo7FQci4EaAix4ExqjdDECdyPmnnZGRU4+vE6gl8PqLGkPamGO1BFmjXNV4TqrygeriVmVXq4ahIEAaA6YazBqhATO0uUvx6+nfaRl7oF2esWJUBKldhPDMyEnLgDfaCB6zwzYquMUu3EryWOH2bDOD2x4fPyQM/S7Nee1aJbekZ7WPbA2isrSRkbQKxRqV1teKpf1aq640quzQJNV8mEYIGgXbBBwTSJjk7LQQRFEAtk05qhFYjXJVbThsBSb3KGltOTYSiQRWrFiBhfM/RL6lmV/TxapIcwLgOi6A3jvsWCWwmos5VvmYWCxCu47V2mCV5juB1Ux9Bg1UvKpxOOrZsZpEyP0Sx2pX5oocKwp0pICAVZkfooAoIAr0jQICVvtGd7mrKCAKiAL0D9q261BFF1FAFNikAnq5cDVYJWhkR1EAW8qx2hFYpdd0ESENz6jtyWSS9/MSa1oOrZdVM7RSGI+WU+vCVyVGqV2o0ZJ6xVnJfaqjDKKPFLKIRq9VF6ZSGao6O7WyOBW7OQMqMsV4sJTFqnNWfUOdW4KHIa3wp6iBgN2sFG9AhZI4b5UcsL4CsezUjS3vJjOoxsb0mhVsIgqggxlBsLc9mGkqvFw6W+enMi+le3bIZEse2zZ3ZxAduYPjYxM1BPDbv7Cn822jE/V402CTJiEv6TfhWCYS5EKlh2Pz8n/HVMv/KYPVtChSQrlV6fcwRaBSZbCSw9U0TBQ4I9VT1zANXtpPMJXuSe8VDVn1c5+jAPKg9w496FiKdRCwusmPJDlAFOgXCghY7RfDII0QBUSBIaiAgNUhOOjSZVFAFOgfCghY7R/jIK0YeAposErgpzpjlaAUwaT+AFYJYFGhIM5ijZ6T2uQcJACZYMekgqnxLFbaRwCzOmsyDkkrlvrHlv3zMeyIjblOo2X+tNMP/VKMAK/Rr3Kn6nsosKrAbbU7tlTMiqMAKFIhQEjxA1EUQMEtlnM7fY8hpCqGVap9pQBtqPJWQzKHtvONlMyhSsF2Nk1Wa7zsUxRA1X5tNiXOa3X0Lbi9SFddkKzqurrgVwmUttPcsEagbCkKwFBzw3JUxirlqzqpFBJJKl5l8/J5ylAtFa7inFXKVVW5q4TkU+kUw1V6D1AuMGWccgyG5/M+upeOa6AmlqBqPAog7ljtYRRAybGayaChqYZj1bSxy/hyxipBa9JANlFAFOi6AgJWu66ZnCEKiAKiQG8oIGC1N1SUa4gCooAo0A0FBKx2QzQ5RRSIQKCuZt7XYDX+RaoiCiACqXoZvK7Wzg5CR1VwZ2BJS82jnFUFWdUQW4bFTtb4FnebxsFqvIAVHU+gUy/7V6A0ymOlvFPOko3yVxmslp/zfiaPOp+1DGd5X81MVnKqUpEqD76vCiC5nnI6KmjnqYJEnnJxMqzVsQZR56pW1lfOcXqxwwPKy/k1uK28QBmtlqBq5Pj1zdgS96p3lsGL8dXWdnFB7aDWaDg7zHCtzt3lEY5cyrYZwrEAy07AcpKwqXBVMg07oQCpEzlUNUzlvNXoYfOcMnku8fyyLXYQU/Eq2nwvytU1lHNV94mW/nMcwGYGq3WZDBprgFXKZN1l/O44IypeJWBVPuJFge4rIGC1+9rJmaKAKCAK9EQBAas9UU/OFQVEAVGgBwoIWO2BeHLqkFagPzlWOypeRYNE7kEGrjqr0wAc2+al8jYt/Y9gagmuRpCNlnUrylpOWVVAlFFfCY4yYCVHapS1Sq+ygzQCgmrZelAqZkWXZBBLwC2Wk0q5qwp6KhCpi1gpAKejAyqzV+m6vOSfYwA8VYWeC1flQcvKqfBR4FMhrQjwRVA1MqtGXTNg9CAVhbJSK7eYRzVGMSsAeHRCR75IWkqvt66kttA4srbtbG3zWpVjmTdy0ZJj1bZhO0k4iSSSyRScZEot/7cdmLZyp1IEAM0tOpbjJiLASrEBBF4Ni1zPEcmGwXOCoH68aFU8Y5UguFcssLtVRwEQgCXgil7IWK0FVslsrDNWzzhrMjKZDLdPHKtD+uNdOt8DBQSs9kA8OVUUEAVEgR4oIGC1B+LJqaKAKCAK9EQBAas9UU/OHcoKdARWrSg/kgrwZLNZtGZb+EFVzv1CnsENFeqhJewEBsvQkcBitOydo08Ndv1RHmpdup6XVatsVLsEfgjq1QKrJedqFAEQX+pP48bgKGKmGqjyzwi0KgirjmEQF1Wj0o7V8lL8mBOV2h7lfvLPyJWq81c1KC1B2RicLS3VZ8CpblYJViOgqgtQcQQAwVsFVRnaRe5Uz3XhuaqafKDBKsUFUOAqc77yV099tzar+TWAjVpjxs6pnvfKYVt7K3HVCFaXj1LndGSEpQJS8a0arkbxuG1uXIvz37n4VQAAIABJREFUcjs0O61qboXLmQtSOSB3s0NglR7JBBKJJO9TcDXKWI3yVnUsAIFWKlbFTmgqfGXbzOWVKTksLfnX7lQaN523SsBVgVUqXpUv5awWizSO5DjuoHgVZwSTU5aKV5kMfOknP7dVXxLJFNKZ+sixOgyZ+gbuF71/LMvBmHHjceZZZzFY1e/tofz5Jn0XBbqrgIDV7ion54kCooAo0DMFBKz2TD85WxQQBUSBbisgYLXb0smJQ1yBTYJVz2c4RGA1m21uA1ZDDVbJ2UnFn0I/BiIVROKsywhW1dU1cHZle2A1noUaB6UM72JL/SsgKkPZqFhVBFV5SXgpFqA8yPHCVxrwxZf/lyFqbJl/Ve4qA9DI1Rq/Rjy3le5YnacaPzaeycpgWoNVKl5FS8k9Dy47VQsIXBUNoCG2Aqu6MFblBO4gQbVHM709+KkuyqWiOrh+R1+R2z+Pzip7Xam/FK/QNus1fuNSxirDUhu27cBJJOBQxmqCnKspBpSWo+YkwUh2q0YuVZ3LyvCVgarK7FUFsch9rF3F5YJV6j1QuZ/Aaj6fj+BqDhQToKIc2gOrer6aMI0yUCX3LN1fg1V636QyDQxWG5uGoZ7AaiICq7aDMWPH48wpCqzKJgqIAt1XQMBq97WTM0UBUUAU6IkCAlZ7op6cKwqIAqJADxQQsNoD8eTUIa3ApsGqh3wuj9bW1gisNjMwCooFBRc7AKsaNGqwSlAoncqwYzWVSpfAFcErctzpZexx52EcjlaDVQ1t+ZjIGUsV3uNQtbpoVW+DVQ1Qa0HV+L7q1zsNVgmuElSlrFXSmh4M5xRojCHjTszjjrFr+4vuy45UpV/1dTYFVjdVQKl2uxRY1ZENyqka+WPb6avO1SUYarDjk8Aqu1SdJBIJBVdtWuJPcDWCr+xUjWIDuKBV5A7V+0Gu0cg+Wwus0pjoCAkdD+AWi6UogEI+x1msnuf2CKxSe1KpFFKZejQ0NqJp2HABq52Y9XKIKNAdBQSsdkc1OUcUEAVEgZ4rIGC15xrKFUQBUUAU6JYCAla7JZucJAqUlgvTUubq4lUcBeD1HKxqNyC77ZJ1SNWlOe9SF6HiLE1eTh5hswhiVUJVBc2qXawExDRY5ecmH1R1XPkrGkPc6D7xzNO4A7WWgzUORuOO1c0PVl14vouQXaxuRf5ruR9qIisdKyFlBViuXSeq9C4g32xHm1aR3MG14Gr757b/FXlTX57VzKgGqso9WuvcsmNVLaXnKIBEQhWvIsdqMooCoKJWFBdgR27VCKyakXuV5ybDVwXqdVYpZ+BGERiq0JgqOFYCqxzj4EOD1Vw+BwKr9HtvgFV636TrBazKR7cosLkVELC6uRWW64sCooAoUFuBTX03FN1EAVFAFBAFNpMCAlY3k7By2UGvwKYdq92PAtAwMg5WybGqwKrKWNWgtBqUtYWqlWBVg0R9XAmwxiMAFImNIljbfk3bXGC1vXgArQdPKg7sjIpf1YgCIDjHBY/cIoNVlbOqCiZREADfI1YgSwWPUn87LvbUUXGrjsBqdUSDWQGnFdTtHljdVHgB9aey+JU+w6xxz5LbOYqfsBwHtuNwxiqBVcooVcv8E6polY4A4CJWCqTyvigKQM8rELDX4+XTsn8fvlcGqyXYTvmqUYwDLf+nfGIqYEVg1SdAHncZUw4wLfuv+ENA+1EA1C52fdc3iGN10H8ySwf7WgEBq309AnJ/UUAUGKoKCFgdqiMv/RYFRIE+V0DAap8PgTRggCrQVbCaa23hKABdvKozUQB6SbUuXlULrFbiszKoK0Mn7VYtL8tuk7Oq3asRUGXOSIWAwrAm+CsDUAJl5SJVlY7VtlmrZcdqOUe1etm/KloVuS2rMlq7AlY9rwgqYkVQjmCryulUk60EV6NqTnE3rp6OlcCTLKvtg8ygg8JW1J+ILfKlTb5M+VodgVVVaqv2xhEOsZfaRDdE91B1oyrxe3V/KyIkKAoggqO2QxmrVLgqhUTcsRqDqobOWWUHqwM7ihGgTpfgaixjVTtVOZrBj1yrXNhKAXDKxy2B1UIOxUIRQW+DVcpYbWiUjNUB+tkrze7fCghY7d/jI60TBUSBwauAgNXBO7bSM1FAFOjnCghY7ecDJM3rtwp0Fay2ZptVIZ5CfpMZqxosVmSspjNIpctRABqObgqsMsyLg9No6Xs1XC05XWkJd3SM9jtWQ7v2MlA7D1ZV/mdbqKr3KbCqYwYYRWoq2qFjldyQHorkVm0DVpVLkje+d+XXzw7ZaI9mIaNNxF2i1XC1vct3BFb1Oe1l4ZIztuzyjFyjHRSwKkUBGLp4lQ2bi1cRWE0gkUzDcZw2TlV2r9oqa9WxEiqDNfqdrkn7dfEqvexfZd4GnHvLcQARWKWx86rBKjlWPZcGrCxTNx2runhVk4DVHs1oOVkU6EgBAasyP0QBUUAU6BsFBKz2je5yV1FAFBAF6B+0m1pPKiqJAqJADQU2DVbbZqx2F6wS2KpL13PxqloZq/ESRxXuw1jmatw9WJ23alD19JJbNZazGuVxxuFdR8v1K/NWO3KsdgRW1XkKrNJxle5VbRxVEJcW4auq8qr4kQKrlHvreoWSY5WWmOtj4lA17uOsBVbjYLLDFfubfIeQ87fsMFVgVW/tfwT7YQfFq1iIymzdOGw1NETmnVTkrG26a3WzGYRGYJUKUVHGKsFUigHgnFXHUcWqoiX/5FbVYFVFAzhRXIBdhvkRWCWoWgFWKZqBIgHaAasUA6CLV/U2WG0ksFrfwC5cKv5GfR0zdjzOnHIWMpnMJkdTDhAFRIH2FRCwKrNDFBAFRIG+UUDAat/oLncVBUQBUUDAqswBUaCbCmiwSnme8eJVBI8Ih5ETL5/LoTXbCnKr5rItKBTycKscq5QZGoTkplSOynieKIEuyrWkwlXpdJozVslBqItXcdPJjRr7+0g8Y5WRWlVBqurfCSwRVOUiQ9XFq+i6VUSxBBspJiC2xLvafVpd1Eq/rva3ha6VwFYNinKYhpyrWnodyuEYf5QqzrPjkYpVEVwtMGCl537gIiBXpHbJMqstf/2ka9XKHY1PjY7+AkX3r85S1eeSX7Pii26U5UpwldFoB9+C+RgCyFFWakhntJOPWkoqqJkVS1Q15lpt5+9p2mFKkNQmsEpRAAmC+SpntVSYinNVI6hqUe6qzbBV79PwNQ7zS27mqICVjgTgCADaR1Dc9+C7bmUUAOflUsaqAuysc8yxqt4CFHNhggpo0R8J6LmO0YCtYK+TTKMuU6cyVhuHo76+Hk4qySW+KPJAwGo3PwjlNFGgSgEBqzIlRAFRQBToGwUErPaN7nJXUUAUEAUErMocEAW6qUBXwSrB1WKh0O/AanURq2oYWy1PHIBq+FkLonYMViudqG2X/BsROI3cq1HBKb5fSFmpXQCrPhU/ipabB/H4AZUjS5say25OBG6Txq6qUFh8I+itoG05p5XLZXVhrUAA6m/U1hrt5LzV2EX100pwW4ardL3yFrleYcCIclEJUDKM5MJVEVhNphSsrICoJiyTlv4rsEo/dWErylplCBoJwmMWuVY5CoAcq76HgB8qa5XcqzWjAASsdn9yypmiwBZWQMDqFhZcbicKiAKiQKRAD77KioaigCggCogCPVFAogB6op6cO5QV6BxYzaM1m2XHan8Hq+1mrlYNctfBaqU7VRe7ItBY7TrVkFP/LLl3S2BVuXs3DVZdLoLEjlV2REaFkjSQZfMj0choqb0uKNXNb6Rak1qFqPiS7PxVhcC6ClW1/Mq7G2tgiY2qJ1E0Lj+vhrZlwKryAMj5qgFwvO3asarAKkUBKKcqF6+KOVY1PCWnqHqusldtJwKsurhVrFHasVpRvCpQ0Q2VjuOoeFU+jwIVrypSEbIiQ1numzhWh/LHrvR9ACggYHUADJI0URQQBQalAt38GjsotZBOiQKigCiwRRUQsLpF5ZabDSIF2gOr5LqzDCOKAsgjl80i28dgtSvFq6oBa60hi8cVaChWDTv1cv9q52q1O7XtebFl/7oAk6p0xWgxqMpc1fdnYMcZqwRVI7DquVxRnvaHgQ+vAqwypot1rwsW0mrYHLuMehq/blQwi+AngdUqIFp5bMdvEF7Nz2DUiDynGrWGMCsDB0pHcL5q1KSaPYwiCZS5lFyrahm9TUv8uXBVirNIEw5FATiwKGfVomPs0rH0nB81wCpdszTGURaucqd6JZcqve5Fhaz8GsWrBKwOog9O6cqgV0DA6qAfYumgKCAK9FMFBKz204GRZokCosDgV0DA6uAfY+nh5lGg/4FVVYpJgVHdZ/W7yZmU6sGMrZSlSnmUsWJV0bnVxa3UddWSedoUKONnkduw0n2qXldO1Z6AVX2ugXJBq/L91T0rwaoXFa+K3KpeEQFlrNJyc4J6HNeq4wXiAJSoIrlK25krHbzE7enEN9ny5SvxZi2Xa3szVicOxK8QS4pVzY9iB8r7NYSNXbVN8SxVWUuDVc5I5SgAAqtJJJIq29exHRh2LFO1VLyqHAWgiljRgwpYkUNX3V9FAYQKpga0/J8yVcvFqzwG45SRGzlWcznkCznOWyVYLo7VzfM5JlcVBXpbAQGrva2oXE8UEAVEgc4p0Imvo527kBwlCogCooAo0DUFBKx2TS85WhTQCnQHrBbyeXjFgoKNDJh8LszU8+JVZVdkreJVnXGsxgsNVYPVOPyLu1XjYLM952lXwSrpq4pWqZ8EaEv+zAqw2xaskgvSY7cqFa1yQe5HLl4VgdV4G6spakd+1U19Ue2M11Vfo0tZrkRjq6ltdLMKuBpdPA5ZVWksJq0lB218T/ydrOdyKQogAqN2ggpYqRiAZDKlildZ5FilPNUyQNWFq0pZqx1EAfh+wPNezf8oZzUI4BF01WA1X0A+34p8XkUBSPEq+dwVBQaOAgJWB85YSUtFAVFgcCmwqe+rg6u30htRQBQQBfqRAgJW+9FgSFMGlAKDBazSEnJdtIgTQEsOVvapKjQXo4FcqInch+xXLTtGNwVWNSjdVBQAHVe+lgKrkT2W29JevirtJ2ejBqu+R1CVfo8KJLFjteys7coS/GoNqieqdvJuagLHoWpnvvyGBgFmig+IikDFwLKymJbRafneamSi1IBodxmudtRGDVY1IKUoAJ2zmkymowJViSgKwIryVcu5qrqwlXatEqzXWwnCUyGxWCSAht5twGqulR2rAlY3NavkdVGgfykgYLV/jYe0RhQQBYaOAp35bjl01JCeigKigCiwBRUQsLoFxZZbDSoFOgVW8znkWlqQjQpYkWPVLeSVI5PgUgwyEUCk/9SS6UCtTDcMzq1MpdJIp9NIptLsHCRwpSEYM7dSVfpoObfCcVFVdtpXteQ/FgcQd7O2iQBQtY4qwGo8DqAaltaCq3GQqpftMyhlPts2QoDjBaBgqmK4lTEA2s2qz62IAqDczpJjtciglXNXtWOVHbA6zoAxbXlORoWlak3STTtSY17R2FgoINsVhKugqN50Pmn5CptuSWfeZBV5rCpBojRfCLIbtipeZdsJ2A5FASThJFNwKB7ATkAVrYoeps15rORitTl/NXKy0jGmyTmsNJAMteMZq+xWjeIAoueUs+oViygWyLGaQy7fimJBjSMD9mgu0pw3Tbs0L9UcpocV/ZFAtYHBLuXCWhaSyTqk6+vQ0NiIpsbhqG+oh51MstqWncCYXcZh8llTkKnPdEZCOUYUEAXaUUDAqkwNUUAUEAX6RgEBq32ju9xVFBAFRAGCDL3zL3XRUhQYYgp0B6wSMCrmczXBKgNII8omrQKrBFVTqRSSqbo2YDUwQpgVfFB9rWInamSRrIanGlBpOBvPXo1HAuhV6NVRAIwkY1C0erl/rWzVOAjdFFgltFoNXavvqX+vBqvKpUpRAGoJOTtWA7XsnMBe/COv4uOvS2v0qyd726+y+tpdA6t03XKsw+Z6S1mR1bXcxlj2LgFRDVadBCw7CSeRQCKV5iiAhK2KVxFANY14nqrJha3oGA01GcCaZmks9VhpoKryVikaQEFWim2gsaP3SS6fQyECqzSmPQariTTSDRkGq40RWKV+hfTHC9vBmLHjceaUs1BfX7+5ZJfrigJDQgEBq0NimKWTooAo0A8VELDaDwdFmiQKiAJDQwEBq0NjnKWXva9Ap8BqrhWt7FalRzMDo+6AVYKqyrHa/8BqLagaB6u1HKYdg9UYtKWwgUC5WktgFX7NOAAF61SeKoNV1yvBVdqnncBbCqzqGVejdFQnJuPmhasdg1UDtKSfHasEVjljNcGOVYKmDrlTo3xVBVbLUQAcIbAJsKphatytGgerrluEWyiyW7VAGasFFekgYLUT00YOEQX6gQICVvvBIEgTRAFRYEgqIGB1SA67dFoUEAX6gwICVvvDKEgbBqICmwKr5L7j5cwxsNpRFAADSnZqKldlZRTA5gOrhqVyMHUMgM7FjLtU23es6gJTbZf0a+BaC6wquNn2HN4fVY8vgdTIGVsLrNK+ahckO1bpUXThekWEXLxKFQrTLlg937pi2I9r0Ha+tu9YrYgbqDnRyVlc+x3Qsy/I7cPZarAaH3+Y5OBsH6xqR6pl0lL7yJ1aKmZF53XsWK1e/k+/0zioImM+3FgUAL1/6HcBqwPxE1LaPFQVELA6VEde+i0KiAJ9rUDPvjf2devl/qKAKCAKDGAFBKwO4MGTpvepAl0Bq9mWFuRaW9D/wSot3W5bsKo9sBoQB42W18eX+lcv448XjSovx68NVhl2kktVkdQKd2ot2BpQNq0fwOfl5BFUZbBahOu68AMXoRdFAVTltVaC1Y6/jnaUFNArgSo1slh79gW5fbBazm4tv4Xi+bq0lN9xKF+1rWOVnKyWBqqctWrBihys7F4lKBvlm+pYCcboUcZqKQYgWv7POcNbCKym6jNobJIogD794JSbD3oFBKwO+iGWDooCokA/VaBn3xv7aaekWaKAKCAKDAQFBKwOhFGSNvZHBToCq+QBJYCkHKstyLZkuwxWdUYqLbvenFEAhmWxvHGwpp9r3WuBVYKl/OgEWK3OY6ViW3ppd0X2aiy7le5d7XaNg1X9PO5YDSgGwHNBy8njWat8Hb/sBtb92txgVc+Rzs7fangbb1+1Y3bTX557BlapcBVlkFZHAdhWgjNUuYCaaUZQNe5crXSs6nZXZuGqolXxjNUw+r3asUrxGQTM43mw3SpelUhDwGpnZ6IcJwp0XwEBq93XTs4UBUQBUaAnCmz6u2FPri7nigKigCggCrSrgIBVmRyiQPcU6DRYbWlBNts1sMqgM1Sws6/Aqoat8Z8aZjL07ARYbS9/tRqs6uOqwWlHYDUOZMtwVYFVXbxK/XQ5d5XHq6PiVWg/DVV9Ue2ozl/vfZWNw9XqqIKKeIZNTtuug1W6JLlMCZrWAqvkSHVsBVa5eJWljtU5q8q92jFYbS9jdcuA1To0NjahsWk46hvqGRxL8apNTiQ5QBTokgICVrsklxwsCogCokCvKdB730Z7rUlyIVFAFBAFhoYCAlaHxjhLL3tfAQ1Wabn51L//HfPnzkFz8wbQ0uYKx2pLFtlsrSgAn5ewh1Sxnpazc5Em5arUHI9AGi2zTiVTSNfVIZlKI5lMKregYTJ4ZfderHsavmnHq4ZlcUeqhqW8r4ZjtQRTI8rXxrFKUDVyl2qoqaFoCaZWOVm5oFW0HJwQZnVcABWpKuWuRv3RRbCUHuocugY/p12RZlz8iB5UVZ7iABioFqMiVhQHoMAquVY1IFXL98uwlABbuxtB7g7AKo2F7n+XZpq+ZakZYSlvtap5PNbxrRr2Vrc+ClPoVHP0tfUcqQSrSSQSSS5epcGqBqoMUmPFqzoDVnWhqmrHKr1vaJ/nFlHMF9jtTY9iscDj2tXiVQx+TRMGRRdYFhLJNNKZDBoaG9HUOEyB1WSyAqxOPnsKMplMpzSTg0QBUaC2AgJWZWaIAqKAKNA3CghY7Rvd5a6igCggChBs6MiGJQqJAqLAJhSgojt/+8tfsXD+PGzc8AlnjpbAai7Pxauy2eYaUQBxsKozQMvAkW5LoIuKAaWSdUin00imUyWwqopMGQw4rdg3qU2BVX3d0nJ/vo5yKlYDNga3Vf3XHxk6N7O9KADlSi1HBdBlyhBWvaZhpM7fpJsREGS0HDvfgFHxe/y8iiXmgc8Fq2g5OS0f910PrkdLyVWOpwKrKu+zq1tHYDWk9rWzaU3bc58yAGVwqx4hWZVJKxqT2HVrlMeqAMNmVZeCDr5dV2esdghW7SQ7OxOptHKnRo5VHQeg3Ku2ylplp2vt4lXVUQBxwKqfE1wlsFooFFDI5ZAvEFgtwncpCiDmwDWp4Bf9cYF+qodpEEhV8QT80DmvEVh1kmnU1WfQ0NCIxoYmNDQ0IJFKgXSybAdjxo6HgNWuvivkeFGgrQICVmVWiAKigCjQNwoIWO0b3eWuooAoIAoIWJU5IAr0UIHBBFbjcJVkiQO3OBhkEKrjANrJWNVgNe461XCNzZcaugYEUiPQGoFVfS8ConQcg9VY/mq127UE6QI/lrFKQI4crEXleKR2UtZqtFXnq3ZkWGUtOpgnncG0lQ5ZgoGKi7JTl13H1EtyIJO20d0iyFr73srhq7dqsNphcAEBcw2XuWiWqpzFLTANhqSlKIAKsGrzfgVYlSNUg9USaI3AqnJVG3yMngMVebhR8ap4NICA1R5+GMnpokA/UEDAaj8YBGmCKCAKDEkFBKwOyWGXTosCokB/UEAcq/1hFKQNA1mBwQJWOXbA0q5V9dVMuQHLo1N2mSpnKa/Kj4HVeDErcKxB5ZJ/BdYibBgvfMVXiyrH80Uj8MrwT/0eB7Ttg1WP81TZ5UhZqxQH4LkIIrCqM1s1pNU9q15mX2s+9gSsRgyVIXEkbJUXNeRMXbKpUrQDdMwD/JpvDR0DEF/uXw1WO3pPdeRYpQGnXN/aYNWC4yRgmcqhWs5YVW5VjgWwbdg6gzVyQWtHMsU1lNyp9FwXsApDuJ7Hv4tjdSB/GkrbRQH+/w35t71MBFFAFBAF+kAB+fDtA9HllqKAKCAKRHChM2YrEUsUEAXaUWBLgdVUOoUUxQFEGau9FQVgWCoKoLSkukYkgO56m+X7oVre3yYvlaGpWn4ff5TzV1VOajXopKxZlZta+bGkr8HHk6Mzui4RVwK1dC/fJ2hHjlUCqyqXk8Bq4JaLV7EDNtr0PTrLALoLVuPn1bonO3tL5DXiruQapeSCGnOOi5pFkQEdgdVN9SuucdyZvGmw6sAyFUQ16KetoaraR1EA9KD5qR3Q1Y7V6pxVet0lyEpjJlEA8lkrCgxoBQSsDujhk8aLAqLAAFZAwOoAHjxpuiggCgxsBcSxOrDHT1rf9wpsMbCaSiFVVwlWqWiSyuIsg8iuZqyS61AtBVc5prwUnOBqtDycrlztcIwDVlV0SxfeKkPP9oGrArHgYlVq0+CN99PDMEq5qHEwqwhwdH5V8SwN62g83AisUt5q4FLeqoK8uk3dmTWb48sqX5O6zHZVVjoq4MXdBKzKlsZdqQRj4/i52rG6ucBqIpEoRwCYFAdALtUyXK0NVssAPr70XxewErDanRkp54gC/VMBAav9c1ykVaKAKDD4Fdgc31UHv2rSQ1FAFBAFekEBAau9IKJcYkgrsCXBKhWvSqWoOntU8bwXwCpBLX29akclQdeKLICqwk9xWFnbtdpeHECsEFEEZunLoElL4KHci9rNGi+SRRMtCKlCfLnwVXVRpDJYVdmq5IDst2DVMLnoEi2Rp6TZUvQCg+q2ftX+AlZ1niqBfQarUeaqLlxV27GqoHtFpmqUs0pjKI7VIf0xKp0fRAoIWB1EgyldEQVEgQGlgIDVATVc0lhRQBQYTAoIWB1Moyl96QsFBjpYJQei4zilIkPxJeLxpfpxbRmiEgqMXKDtuVNrgVc+1iBAGiLwfHiFIoqFAgLX41sQMvXDgNtD7bIdR+3XMBXKfar3tQGrbhFuschFq+ialLGqYV78vK7Olc3xZTUIDBQLgEfL4EOqTg8kHBOObXAxqxBKE9raFKfqQ8eqBqu83N+grFXlWtVuVQ3qK6MAKsFqPA6gJljN51Ao5FEoFOC7LsIwBuNNyv5VxbFKERbUDtOCQW5rekR/fDBth8Gvk0yjrj6DhoZGNDY0oaGhAYlUCoFBujsYM3Y8Jp89BZlMpqtTQ44XBUSBmAICVmU6iAKigCjQNwpsju+qfdMTuasoIAqIAgNMAQGrA2zApLn9RgGCdAR1qFDS1L/fig/nfoBsy0YuwGMZBmd95nN55LJZZLPNaM02M0B0C3nlxoyK91DxJw0HybVIACnuHCVYRS7VVLKuW1EAcfgUf85CGsCIkSMx+aIrEJombNNHQOvPzQRCN4e862LY8G0w89npeP21GTj30q+j0LIRzz3yABYumI9k0kZQDOGHJkLbhOfnYYYhPC9Ei51CMnRhugUY7Mg04YU+fHgIAgs2TBRzrTjl9DOww+ixKHgmTC9A6PoMu5YtnoM3X38RK1csh2MneW184LswLCqYxfIhDAyGsBwf4LsIij68wEfWb4UXeAjyLoKCB9MC8l4BlGdKyNL3Qm4Tx8uaQDEEHBAkVJmtLE0E7TyfHL0Gj4l6XRWYonxR3/WRdoAiNdi0UHR9OJYBg68RwrDJhQsUPTqeUCl1g5ypQGBbyHkmdt51H5x0+iSM23V3LF+8EH/85a+QX78cpu9y3qydTMKn6/kekrYJ1/VYHyLQjq3EoDYa1A4PSDkOQtKxncJXqm8qY6AEmqmR0cZFzDgn1YGVcFj7RCKFRCpZAU4ZnjK8jIpWWQRWHT6mFljVkF1D7nh0gwarm6V4FTlqHZvBajpTh8bGRjQ1DUdDfQPsZIKjNAisjt1lV5w55SzU19f3m88YaYgoMBAVELA6EEdN2iwKiAKDQQERl9JrAAAgAElEQVQBq4NhFKUPooAoMCAVELA6IIdNGt0PFOgIrBKvI4AUB6u5bDO777Y0WCWptHOwGqwS4Nt2h+3xpUuugpVMIwgKKHoGvNBE0iJwDCSTdXj3lefw5PTH8c0f/hQb16zGI3dPxaJFi5BwLIaZdN0AHizbQD5fhGOnYLQW4BHcswAPBlzfYCBKzktazo/QR2s+j6/923cwZp/9sTGXR5qWlIeAG4awbQOrli3BtFv/hiVz58IioGmacIt5OKkkfF9FAlA8KWntBi6xR3hFF4CLfD7HgNd3AwQhvVZU0BoWTDupIC3HCpBAFkLDhIbciaSN0KNiSj5Mgo5EZmHAMkMG5wGDSROG78Ii562pIDtBRlV8C6CiYG5UjIuKOlFxrQRlkYY+isUAvuVgh9Hj8Z3/958Yt8feDHSXLfwQ/3XttVj30YdImBQFECDvGghNmzNvycNqmaQ1LcE3uK90PZNE43aa3F86WoW0trMZFiH8ihfjBawUWCUgSW7m2mC1GqoqF2v7xaviYDUOV+kPEAJW+8EHmjRBFOglBQSs9pKQchlRQBQQBbqogIDVLgomh4sCooAo0FsKCFjtLSXlOkNNgfbAKkEjwm5twGprCwr5fD8DqwYaG+qw52cOZ2g5bFgjRo3bE8l0A5YvmY+1q1egPtOABbPfwoqVK3H+1deiecMnmH7/3Vi79hNstdUwbFy/AS2frIEZFlFkwGmiqXFrNGbSDJLXffIJWnJZ2FRF3g+Jp/ISd9MysH5jM776jW9hzJ77IkCAGU89icUfzsP+Bx2CcXvtB8sy8cazT+Gf0+5CsVCEZyZQl0rBTDnIFXLwCjn4rTlGhK5Na7oTcFsLCFuzyGezyIdA/fDhaG1pRqElq6CknYSTrgcCD26umcfEtlNwGuqRTCVhGQE2bsyhkNuApE2IMmQ9TCsJz21FLp9HpmEYTMtBMbsBbiEHEwUyvqpCVAR6yc0KB4m6BtTVN/Ay+WIuh/zG9fByWaTSdch6Bk46/XRcdvXV2Niax+OPPYY3XnoRC95/C2FuAxf3Yp5r2XCNJAzTQUN9E9J1afihgWa+1kbYgYcwKMIwyDkcwqaCUqHBzuD2N24tb3G8qsF7aUl/DbBKAJUzVKvcqhqsEpTl5xQTEC3L5+gIcmZTxqrncaYsu7QpAoEeAbluff6dMnFp3hRIr0KOHeE9igIQx+pQ+2iW/vaxAgJW+3gA5PaigCgwZBUQsDpkh146LgqIAn2tgIDVvh4Buf9AVaBdsOp5HAXQW2CVIFU6ne52FADp275j1YAZuiiEDtzAx+hPj8aJp5+NYSO2xxOP/AOzXn0RiUQSYaEFW223PS745vfQmm3Bwvfewo47j2JouebjtXjpqcew6IN3ACeNCYcdhd133x3OVg3kDcVHCxbhpX89heWLPoRphrxUn5yrlmmhJVvAV6/6Bj69655Imhb+cPPP8MpzT2PCEZ/DlIuvROPWW+GDN2bg9j/dgmR9PSYcdTx2HzMedVs1YEPLRqxesghvvvAS5s2diz0P3B8HHX0UvLyLB6fehvfefgf7HHIozrrwAnw4ew7+7xe/ZNfpWeedhwmHHIIP583F3Xfehnw2h2OOOR77HTIBI0ZsjWK+gOXLluIf992LuR/MwQ7bbYuzvnQePjVmLGbNfBMLlyzGxGOOw/bbbocnH38Mt/75T9hmmIWw6DFMDEwbSDViz/0/g88eeTR2Hj0aTiLJQPqDd2Zh+iMPYfmqVTjsiKPxhS+ehr333xct2VY8/9wzeHjaPVi58EMkbY+CE2AZNtbnAnxql91w0qmnY7c9dkfTsGFw/RBLFy/EI/fdg3defxU2iuwAJsdw4FJkgYo42BRY1YXBtFtVzxXOJHWcNo5VDVVp7AigUrYqzS29/N+IHKvdiQLQoFXA6kD9RJR2iwJKAQGrMhNEAVFAFOgbBQSs9o3ucldRQBQQBWgpbeV6UNFEFBAFOqXAlgKrPc1Y1bAs+gdvFWQFEqYBlyicEWLkzjvjuFMJrG6Hpx99ALNnvkKWSYTFFmw7ckecdum3gMAH8huxcWMWyYZhSDdthfdfex5PPHAP9vnMEZj4hdNRzLfgzVefQ7pha+y3/wFY+uE83Hv735Dd8ElpyT3BvNZ8ERd97evYZe992a34zCMPY/7sd7Hr/gfgwCOORroug9eefRLPTX8Mp545GeP3Pxh+sYAVq1Zi2PCt0JSpw8dLl2HqX/8Kzyviwquvwg477YS/3/I73HHrbbjmBz/Akcd/HsV8Ht++4kqsXbcOP7nxZxg1diweuP9e3H7r3zB58hScdNIXkXfzeO/997DV8OHYfddd8eG8efjpddexW/L7P/wvjNtjTyyYP4+dmttutz2GNzbhj7/5FX5108+ww9YOgrwHx3KQh41DJh6LL19yObbffmdsaF6PfLGIrbYegVTCwpuvzMANN/4Ml3/tKhzxuaOQy7WybzTlWLj9z3/CPVOnwgG5cD0kzDqsK4T4+ne+i+NPPgVvzZqJQjGPXcaPx04jd8Srzz+Pn1/3P2hdvwqmQZEAzFeVbbbDb9fqRXKQ6nmhJz2Ni3KsOrC5sJmKAnCSidJ+y4wcq5ap3KlUvIocrBR1EMFVLmxFjlVD5dNuKmNVwGqnPnbkIFGg3ysgYLXfD5E0UBQQBQapAgJWB+nASrdEAVGg/ysgYLX/j5G0sH8q0PWM1Rauct5XGau1wSrlhqoMUc/LY+fRY3DcaecgM2xrvDD9Ibw/81VQBSYvuwE7jh6Nky68EmHgYs4br2DmGzNx4KGfxW4HHYplc2bhyQem4fhTz8GoXffGu2+9jOem3YrU1jvi1C+dj0w6hUen3Ym3X38Njp2GH1CVdw/ZQh4XX3U1dtn/QLTk8rACD3BdOJkMA7k1K1fi/ttvw/YjtsFJp50BK9OEl556GE8/+S/sMn4PnD55ClLpFF5+7l948M478cUp5+Dw447Dm6+9jNtvvx3Xfu/7XLSoqbEJd991O2a/Nxvf+/7/43iC/7vlN1xQ7Nvf/g623m4k7rv3Ltxzzz0YsfUI/Oi//gvDmppw55134YknpuO7/34txozfFQhcrPl4DRYtXowdt90G//uD7+OjBfNQlw5heFSNPoHU1tvhsn/7Ng777JFYtXw17r/nLixcOB+nTj4b++6/P5oa0vjFTT/DsqUf4bRJk3DghEOwceMneO7pJ/GvRx7C0g/nwLFoebwHx0ig1bdw8llfQovr4YUXn8eIEVvhoq9cjAMnHIzlSxbjv//j37F+5WIEnotEUhf2Upmv7W1R7StVvCp2HBfXMhUsbResWokIpiqQSrmydgRUCTrrKIDOglWOAqAYgCgaQByr/fPzTlolCnRWAQGrnVVKjhMFRAFRoHcVELDau3rK1UQBUUAU6LQCAlY7LZUcKApUKNBVsEoQr9iHxas0WFVFlpSTkN2EVAXeMhH4Bew0ajSOOfVL7Fh95tF78d6brzEs9PPkWB2JMy79Jtx8Fo9S8ap583DE0cdhwvEnY8nctzHjicfw+dPORcO2I9G8dglaPlmLMNmIbUeOghN6ePbR+/D809NhJVKcEWqEAfKtOVxy5VUYt+/+aMl5WLNiJTasWcu5n9n1qzHn3VmYPXs2TjvzHBxw+GdhpFL49Q+/hcXzlsB2GvCtH/4Q248djbnvz8Ktv/wlxu26L86++BK0ulnM/XAeDjrwIKz9eB2GDR+O5SuXYc3qj3HAARPw1htv4OYbb8Bhhx2CCy76Csx0BgvmvI9Vq1dzXMChhx6K+voGPP/CC/jDH/6Ib3/737DXnntg3cercdvUqXhlxgxsM6wRS+fNhuXm4Zk+rNCCFyaw855746p//y522XU3vPrcC/jdz36KRYsW4gtnnoNvffdazkN9evrjuP4n1+PCCy/E+Rdfho+WLsZvbr4Rb738AurMEKbpc+asDSAX2EhutT223XEU9tl3X+y1x+4YO2YcRzMsX0Zg9Rqs+2ghO4kti3JMqY5VhzkAXECstFTBKD9nGMvzoRqsJuEkk8qxWgVWKxyrNcAqzTXtViV4Gi9cpaGqgFX5cBUFBo8CAlYHz1hKT0QBUWBgKSBgdWCNl7RWFBAFBpECAlYH0WBKV7a4AgSMqKr5rX/7O+bP+wDNGzdwkR7CWm0yVrORY7WYQ+AHADv0glIl+iD0lYMQIbv36LnOr0wmU1zwiLJWKfOUHIKGoeCoAqblrmtgyu5DfsGAWTpOwdT4IwxNJG1aFu5hu1FjceypZ2HENtvi6Ufux3sz32QA6rt5DNt+R5zz1a9zsadH75mKjxbMxyFHH4PPHH8ilsyejRcffwTHnzkJw3YcjXUfrcYrT9+PdKYJrhewS3fNiuX4aPlSwLQRBCEsA8i2NOPSq7+J0bvtB8t0cPef/4C3Xn0JdfWN8IpZFKl4kR/gtLPP5WgAI5XGb7/3DSz4cCHMVAOu+dGPsMOonRmK/uUXv4BpJfCVr38DO40dg1zRRWNdBn/8/e9x9DETOT+2kC/CCzw8Mu1e3PqHP+LUyWfgnIu/glS6HgvnzMbcuXOQStXBdclRCyxeshhvvjET3/z2t7HvvvvhjZdfwi9uuAGrVyyCbaosXSpuRWNuGw4KgY1Re+yDb1z779hl/K6Y8fyL+O3PrseHC5Rj9Zprr4XrFfH0E9Nxw/XX44ILL8D5F12CVUuXM1id9fK/kHFoTgWAbSNt+1ibtXHwMSfiSxdehLq6BN5643UMHzYCBx96OD5atgj/33cJrM5HOqFyfVXAKic7tLvRa3rKEFjXh+p5wWDVceAkErBsigJIIpFM8byznYQqTEVL/7lIlc3FucrFq9RzcrJWF68inahQlQap/DMqXsXQ1fPgukXOuc3nc/zg4lUejUdQ7o9Jc5jeA+W5zA5Z2mfSw4RhURQBtZHaZyORSCNdX4eGxiY0NQ1HfX09xxvQVS3bwZhdxmPylCm8XzZRQBTovgICVruvnZwpCogCokBPFBCw2hP15FxRQBQQBXqggIDVHognpw55BQh+Ehz621/+igUfzuVK7e2C1dYWhpIugdUgAPwYWA1pKbQGq8RcFVhVsMpCMpFGqi4dA6t2CSq1B1bVfgWeTJQBVHy/et1mSEhLz7cZtQs+f+pkbD1ia/zrsYfx9uuvM3Qtujk0bDMSF13xLbRszOLBu27F6qWLMOFzR+HAY47F6vmL8fAdt+HIU47HbgcchA2rW/HUg1OxdPFipFIp7LTzzli35mMsXLSI+0NA2TQC5PI5XHjZVRi12/5wLBN3/P43mPXK86hrHI6QYgEQYmM2i8OPPhZfnHwuzGQdZr/8LB544CHsutfeOPWsKTDMEDNffhG3//7/UCy4OO3c83Ho8Z+Hk0ihuLEZF5x9Niafew7Ou/hiZDdk8fHalbjlxhvx2nPP46gTP4+vXv0NbL3Vdpj93tu45ZZbsHjJEiSTSYwfN47b+tHy5bjm2v/A3vvsixeefAK//+VNaF6zHEbogoyhBLgJkpuGjYJvYPjIT+GK73wHBx58KFasoCiAezBv3lycf8EF2HOvvTCsqRE/u/4neOC++3H+hV/GuZdcghWLluP/fv4zvD3jKaTsAAgN9qtalotmN4Mf3/QrHHjYYXjxxWdxy29+iVNOOg2nnTEZq1Ysxc/+98dYOuddWEGBIW/RDZBwKNc0BiKr3qlmqL96GwiqoDwBSl2kSoNV+plMptX+hFOOAjA0uNRglZyuUd5qBFYROVb5jwYRVI2DVXqu30f0Rwq3WGRntwar9LvXWbBKUJXhqgFDw11btZffQ3Gw2lDP4LgEVseOx+SzBawO+Q91EaDHCghY7bGEcgFRQBQQBbqlgIDVbskmJ4kCooAo0HMFBKz2XEO5wtBVoL+C1Qp4GjlWNWStBquBacIxaQm5jx3GjMdJk6ZgxFZbY/ojD2Dma68iaQLZXBbb7Twal179HTQ3t2DarX/B8sULcdjE43DIscdixYJFeOC2W4E6G1/6yiXYZtgOyOazaG1pRjqVQFAs4h/T7sasmW+gLpWET1A5DFB0i7iUMlb3PBBGGOLPv7oJM195EXUNw+AW80jaNgquCztVh3O+fDEOOOhQNJOLNecimSTYl8TK5Uvwtz/8Bgtmv4uwEGLcvgfi/G98HSN32AmP3nk3bvjRjzFqt3H45V//jKSVxosv/As3//iH8JpbkGpqwoVXfh0nnTwJvgEsX/ERFi9ezP0fNXpnPPOvf+G2qbfhP37wA+y5zz54fvoT+O2NN6B57UdI0bJ7z2eHpGmGCNwAHqHNZBKHHnM8Lr36Wxg+YjusX7eBHcWpRALDGxvw2oyX8L1rrgGKRUw5/zxM+doVWLl0OX57w0/x9svPIENgldzMIRWPAtblE/jpL36FCYcejhUrP8LqVcux48hRSDU2ki8aHy9diB9e822sXbEMKbJKE5Ql97PZPlgFe6rbbjomortgVUNV+knAmSCtgNWh+/koPR+aCghYHZrjLr0WBUSBvldAwGrfj4G0QBQQBYaoAgJWh+jAS7d7RYGBAVaVq5JdfLUiASwLRuixwzEzfARGj90VmboMli1agDUfrwJ85WZNNQ7DgQcdBtfz8cGsmVj/8ccYs/seGLPXnli3fAVmvTwDG4stSDU24YiDPovhO+6MhGNj3epVWDBvDua+/z6CYp6rK7EjFyFa8zmcfNokjBw1DinHwWMPTMO899+Fk87AIFcvxRAEPgpFF3ayDv8/e+cBJ1V1tvHn1inbWKQXBQUpNizYFQEVxV4wRhOjsWuiSb6YWBITjTVqYjR2YwV7QcGGWGIhoqhY6L2DsLBsmXLr93vfc+/s3WEXFik7u3vu9012yi3nPOfM/Y1/nvO8hw8djgGD90NpcRmc2gwWLZyPt94ch+WL5yEZ0+GkLDhaDD+54AL079cPd/z1RqxYsAA1roXzr7gCg/bdH88/9QTeH/8aSk2dYwaQLMXIk0/H4cOHo2v37ogbJtZU/IDp33+H8ePGY82a1bjk8sswYLc98MWnk/D0ow+hdt0qxDSfHbIUs2D7PmKaAoNAsKcgDQ37HXoYRp54GnbeuQ8DRoqJ+PKz/+H50U8hU1mJhGngqGNH4vhzzsEPy1fi6f88grnfToEJWh7vAeRWVnzUOjr67z0YF132K5SVlWLevLlYuHAx9tx3X5QUF3HhrlfGPAU3XQPXtlhH0kszG89ZDfOB878EWwOs5jtWKWqANnJycxRAUKgqmq8qHatb5XYkTyIVKAgFJFgtiGGQjZAKSAXaoAISrLbBQZddlgpIBQpDAQlWC2McZCtapgItAaySstFiVfS6XjYlZ0wShFNgux5S6Sw0RUPc1GEYBgNXcoamLAtZm5bnAwnKeVUUVKfTqE6nENc0lBUXwVM9ZCwbNZXV8DUdru2QYZFhWlEiQYEEoPBSek28jQCr5bqoTqXh2jZKi5McCeBQcSvQfg4MXROZo4qKyspKODqQ0GJwsxZsy0GiKM5L8n3XYSBJxZtW/bBaXEvxoPgubNtBKuPAi5lANovSGECGTt9X4Go6qjIOoBsoLy/n/q1etYrbSVmiibjBuaB0XoWOcRwk4woU1YNhaPA9BbYCaI4HxfGg6ipcVUNVykPW8lFWXop4PMZ5sql0GsVxFbqq8KO21oatKCIz1wdM1YWpUVcVuCqgWx483UDKVVGbdlGUNPkctusz0DV0FZrvwdSBeEwLfKgeL4fnvNVGNkoJCCF7NIy19YPVIpSWlaK0tBzFMgqgZd50ZasLXgEJVgt+iGQDpQJSgVaqgASrrXRgZbekAlKBwldAgtXCHyPZwsJVoHDAav2fUlFwmg9S84tX0RJ8Lvyj6QzrwoJDDuegCvhJjJKWh9OxlIMpNuGAJfDq2DaXls/aFkNCQ9PZ6ZqxLC4gRPtZtg2HYB8dE0I/JqJ+UDWeltWrnLGp6hpfwXVc/pyOp4JSlO/p2Bl2s8ZUk2MCLJ/cr+Bl+Y5nwbEsmIqJdDqNlFMLX3Gg2HQyH9W+gzgtlXcdBruaLwqA2QRDfQVO1oLr+iguLqITchuo0Bb1mXUBFW/i0mTsCqUr03nIlRnXdcB2GcYS0lQUA6qvIW1lqBwZH+d5DutDcaMEi+MxA67lwfFdGCYtnwc824FLR2hAwgWI+UJXOQ80m7YQixkiF5XgKuFnn3QDLMclNsxAmQqG6US0GwOrQbWqnIM5KF8lwKoCTdM5K3VzM1YLMQpACfoiMlYlWC3cu6lsWWtRQILV1jKSsh9SAalAS1NAgtWWNmKyvVIBqUCrUUCC1VYzlLIjzaBAawCruqaxE5UAlEZxAQTZCLDpOoM7onaOS+5NHzqBP9+HQw5O+sxzGXK6/J7P1dc9xwZVvlfIBGoa7Jyk4kMEVQm8kWa8LBwqO0kNXYGVTsOM6Qw3XbKGhvBWJRgpCnnRg6AfwVRTM+Bks/BVn6EmpYn6tsPXtS2boSUBRytbC9+zYWcJghL79WF4ClxFRcZzEaN+eh5slRygKjzHhxkzkCGAGTfYEUtuXvqhSs2CT1p4UDQqLKbAsT3oBKR1BXbahq5T+z34mgqNDiLAqZPjVRRoonMRqKWHT9Ta9dm56msEQ11ojG4JRAuwqvuAr1Ecq8tOXgLBluPwe2z+9RQeMx4mjfQkx6u4BpPuRsGqAMpgVWgTDtgtBathNiv9JaBeCBmrjYHVouIiGLEYq6TpBnaWxaua4Q4qL9kaFZBgtTWOquyTVEAq0BIUkGC1JYySbKNUQCrQKhWQYLVVDmuL6hRXC2/BG4HDp554EvPmzEJ1VSVDQ/Y0ui4y6QzStbWora1GOlWDbCYD20oLFygtW3dF7iQVG/IIvjHjIvDG69QZTmk6VTSPI55MIh6PIxaLM8CsV4yKjgvzUyNL/Rt6j1yhUdcqQVFyKFIRJnJWEmAjqypBTlpmrqoGv+Z2OTbDTaq4TsvRfdcGMT7CpJYn4CRXfveojJPBTk+ChC7tx+DPYsBI+JZiRAmiqoRoGTy68KgNHqCzJoRBI+iPsjkpc1WNwc6kkYgZsAikEtwl5yhVl3dEtIDlubAyaSiuBcV1UJ1KQYvH4ZOzNuvC1TR4hgbVdaHSOFAneOk/tUzAUSGpAtfxBBDlwdEYpDoEjqkfPjk8dXi+DV0j1yspCHgqoPgUQ8CnFe5YijhgB67CY6pA5SJeUFx6i6+reCpUgqW6Ctslmy0Y2tJ8oCP4fHR+Aq/0mqAsQdpAK13VeT6Ra9bzQ2fxhl8uz1dFbIBCY7EhWKU+6QY5VmPQdZMBJM1BdrKaOruX6+Cpzv0R75HTNfpZpHhVkLFKfeF81TBvNcxcpdeOw3PEymSRyaT5YVkWXMdmZ3Ru47xg4YQOH+y6Zne0JvKEA7gbglXTTCBZUoSS0iAKIASrBNc1Hbv06YfTf3IGioqKtundKBfBsE2vIk8uFWg+BSRYbT7t5ZWlAlKBtq2ABKtte/xl76UCUoFmVECC1WYUvw1fOoSpoROxpcGGsPhPuDT+mdFjMHvm9KaB1WxGgFOChwQD88Aqv2Y4GzgIdY2BajxRJP7G4wyCiNZFi1FFp1N+kaoQErITlaBTsEycHYogZ6pAmJSLqtB6ct48GIzdCOz5XN2dEVwAwsXYERCmTE+FYVmoC8cFEAgLnKacq0rQkQpXcSEjAVfr3KguH09wjD7LHRe0JHQG83XoHK6DuG4iw65Vjc/rew7HABCcI4coZbZmM2mG1hQpwO0jBEuOU2HEZZhNhb3Y9eoBhuqzNZXcpNRnLvrFUQS0+F9ATNKP9GIkGbaVYDXDVCET9UuAWPGmQMRhZ4SODf34ZUgoWtng3YG144828dOZ8wk29g8WPrc33KjbUUjJkJTAqhGDYZgwY3GYsRg01YBhatDIjaoZUMlFG0BWciMT2AzjAEgIATvVIOpBzOsQrOYAazBvGLY6DhwCq1mLxy6dSQmwav94sKrqBrfBjCdBLtWSEgKr7VBSUgIjHuOxJxjbt/8AnDZqFH+/wm1b3JfYxSs3qUArVkCC1VY8uLJrUgGpQEErIMFqQQ+PbJxUQCrQmhWQYLU1j25h9y0K6LYFwNgevQ+zPwVYnYaq9ZXCaboxx+oWgNVEIsGFpAishnCUMVvgVs0HQnUFigJnHzv9AiBLfylPkxyXLmWIiucME0XpJ87ypOvwMnyNikg5Ygk6gTi6WGSZfgjN6PwCmAqgyYyPIaXCAJQiAQJDqGguQVF+hNBW2DJD6E67hNCVYRw5QeGDSjVRzikRQgKpnmszjrQsB5aV5fMSnCOo6Vq2WI5PuamslYCOdF1y6Ib9oYJc1DGLimUxACN3r9iPkWcukiAAhoFblOApO325r2HogDivuFYIOeugWujc5eNyA0fNC1ykocbhGfz6uLUO1tYdHz4jB+zGNhGeEMDUyHUYuisClpJjVQ/AqkFg1TQ51sAwKDJiQ7Ba51gVjtYQrIZzMJwfUaAaPictaG7RPzQQWM1ms8im08hkA8fqNgKrOkUB8BzX0a//QJw66nQkk8lteutoqfe6bSqKPHmrUkCC1VY1nLIzUgGpQAtSQILVFjRYsqlSAalA61JAgtXWNZ6yN9tfAQJCz4wejVnTp6GqavuAVbF0X/hM87eG3Kq0lL9edABBw+A9dpzSEmrCweS4jLgXyc1HmaPUR87yDGArr8omKBnARvo838Xr+g47OBmKRqAku1YJSLL7k5bH2znXKzt1g1xVvlbghg2BJp2LltRnspTjSvmsBqcU8DnYySrALRXKouXj5HykZftcLIsjFgjEhp5QorcitoF6pioaspYAtzFDh0oZquSmZBcphQCIuAV2G1P3Az7Ly875jQBWEsqlgeE36ewCGotNFAfj3QNIWwfahFM1Ct7EeQlI1x9lahO7ehuYAU0BdzmwGoGqnAARxESIrFQDumkK16oZY8cqF7QyDER+H48AACAASURBVAarGjlWdZGjGrpWw6JXjYHV0HnM7tTIo977eWCVIKvH8+vHRQFszLFaD6wOGMiO1W0NVrf/HUpeUSqwfRWQYHX76i2vJhWQCkgF6n5lSi2kAlIBqYBUoFkUkGC1WWSXF81ToCXmrIYAS4DVMZg1Y9pWiQJgtycBRlqmT+5RTeXlyYlEMeIJyliNcZYlL7EOdIxyt/x4AH69AVhliiZgqwd032kX9Ok3AFY2w65OyqesTWexeP5cVFeug0GZoJRvSmCTq9qLpf917lTRAnqvDjxS3IFwIjIfpDzRYMt3t4agMdw3PC/1kc5JGz23bZvhI6HaXfoOwIL5c5CtrYauiwJbBFNpH3Y/eh7S6TQX2CK4ScWuaMm3Q3mwtstgmvpkEhj0PdT4Gnr3Hchtnj9nGhI6jQHVlyJLI+Wp1q3AD923wsmrM7gl4MsElGt6EaEOcm8ZjIoc1LAfdLx4HZ5UPOfghYiDla9JkQkNEHRxxIYfNAWsqgGkFG7d4NocE6GKeReAVYNcqkYMphnjnFUCq/ygQmebCVbpOlG3aoNglWIcHLueY5XAKr1XL9pgMzJWNxeskiucVc9ps3Vv100Zn617RXk2qcD2VUCC1e2rt7yaVEAqIBUIFZCOVTkXpAJSAalAMykgwWozCS8v26IVCCEZQZKtClY5h1RkjOZnrCbiImPVjFMRoaDielhgKZKn2ZBjlQFqUJiJOWEAz9h06fo4cMhRGHr0Mbz0Oh7T4XguUo6HdUuWYsJbb6BqbQXiMQM2LbFXNJEBq+ucURqCzyg05aJVvgfbdbitDGGDDAGCxrx0P3CY0tLzqEs1zGoNszlDNyxdk6Dy2jWrcOyJp+OEU0/H2FdexFuvvYySZBKOr8K1LXiuhUzGYuTIbkfXQaa2BhpBUkVH1nHRqWsPdOjYCfPnzgayGbgZC+377orr/nITEvEE/nDFpaj+YTFiGh2jcL4q5YfSuAizqADIxE4JMlMuLRWvYmclL7MXfXIYJoexA8LJyj96BTHNAbxwHx4nejeIEAheBciVjq+LA2goCkBg2NyJG/2Oqb6A4mITbeE5EcREhGCVlv9rDFYpZzXBUD10rOZnrDYlCuDHOFa3ZcZqQ47VKFht0Tcp2XipQDMpIMFqMwkvLysVkAq0eQUkWG3zU0AKIBWQCjSXAhKsNpfy8rotWYFw2Tv1YXuD1VgsDk2nKIC64lWRRdIRWBdkaPIy96BgVeDCI7cmVY7nokyujf2HHI2hI45H9fp1mDvrexSXlKBH711RHIvhow/fw6SPPmRQSuGo5GLMZB24Li3FF8vAyRkaOhAJOBYXF0NxHTiegKuhi5QdnooCXdNgxkwuTET7Z9JZpFIpBqe0EdyicxIYpecE/di56LrIpmpw2JHH4qfn/hLPjXkan0x8E0kzhuo0FTlyoCoeatMZpDNZji+ImTrcbJYBYo3to33nrrjw0suxbMUqPPHoI3BrqlGkqyjdcSfcctc90DUTV154Lqx1y5E0VVhQkHFVpLNUkAvQVR9kTk3EDJiGhmw6gxqHClsBpkHOWo3ds7bjQdMUxHUw1A1BJkN5sgmH/DMHQ0OMGsTAMvOsA7AB/qzzqHIUbZDHKshova9U035ch2etK17FrlV2rNKyf5PjAMixapoJUZhqMzNWGyteFbqbQ5DePBmrpoh6oIzVSBRA9Pvdku9Tsu1SgeZQQILV5lBdXlMqIBWQCmyytKmUSCogFZAKSAW2lQISrG4rZeV5N6ZA1PHZ0pUiIDTm6dG5KIAtKl7VBMfq5oJVESlQP2OVYFKYp+l5aew3ZASOOeFUXvo/9rkxXHTq1DN/jp69e2H2nJl4Y+xYjDhqGIPVzyZPRqcu3bBLr974bupXmD9/Pnr37o1evXoxGK2oqMDkyZPhZNIM6GzXxe577o6OHTshk05j0aJFWL5sGWzbQk1NDbp06YJeO/VmNy7Ni8WLF2PlypX8focOHVBZWYl58+Zh11135Urus6Z9h3ZddkS33n2wcN4sLJ79HdqXlaJj152QSqexcvlylJfvgLL27bF02VJ8/cUXKC1OcNaqWlyOS359BYYefSzee/8DTHz7bXipaiyYPh2xsiIMG3kSUmkHk959B/b6lRwjkPY0dOixI3r03AnxmImaqnVYMGc2atZXIhk32RHba8DeKC4pxtqKNVi5YiV26tULXbp2w8oVK7Bo9jS42VroFKfA8JMyV+tcotH5H8YN5DFS3iVX7C3nSW0oYbfubBsDq+GR4XL3MIKgXvEqAqucsUpwVcQB6Do5WBsuXkXQlaAyw9dI8arGwGo0FiDnZA2jADJZLjyWzqQYvrvbrHiVKfzFGoHV3WTGaku/Gcv2F4QCEqwWxDDIRkgFpAJtUIGm/aN6GxRGdlkqIBWQCmxrBSRY3dYKy/O3dgVCx+rM6d+jpnq9yEelvFHHZTiUqq1BqqYW6VQNMtkM7GxG5JB6VGyJKtVTMSePl8ZTgR4u0sNxAMJFSKAqFk8yeIwl4vw3jAKgZfRi1Xhe0aM8kEq78FLvIFeVXrMzUVXg22kcMOxYHHHMSViycCHeee1VdpQee9IpaN+lJ+bO+Bofvvc2Lv3dVbAcYM6s6eix084w4gl8MelDZNdXY+jQYYiVtQf5Qk1Nx4I5s/DkA3dDzdbiqONOwQFHHg3f0KDHi1GxbAleeexRTP/2a/TZrT/OPOc8JNt3haKSA1THyoVz8NwD/8agw4fhiJNOxazp07F49izsddD+6NShC7784D0Ud++BnXfeBfOmzcC9N16NvQ4+BD+7+LccBVCTqkX5DqVc3d61fLz3zgTcdfP1SCZNXHb1nzB86JHIZhxocR1GXEemJoUrLrkM+x+4Hy648BKYRgz/+PttePGZMWhXXo4zf3YOjj3xJJTsUI64qiKbymDhyuV46M5/4ruPP4LWzsSDz72KHXfoiqUrV2LZiiXYa/fdoSUT8C0fYx57HC88/RiKFCqolYZi+NxXO+vA1BW4IWRt4IuSn8e56SziaMRA4988KlAWzonoORnCUyEzciLrZg6sGmaci1dRriqDVY2KV2nQVJ3zeMPXBmevitd0HjHHVIbCYo77POfzs1bpc3I2kwua3M1WJsOxFJl0huMnqDhZtJ2iEJtWLztYXIvgtSbc3GEbdIPbEzMTiBcXobSsFKWl5QzCCRw35Fht7fcs2T+pwLZUQILVbamuPLdUQCogFWhcAQlW5eyQCkgFpALNpIAEq80kvLxsq1Fgq4FVKlrFbkZR9CkEX5sCqyLRs/4mwFNdVED0dQjrRDV3ArM2Bh50OEacNAqZVBp2bRViMROOrqNTu04Y99xofDP1S/zuuhtRY9koMhSuCl9ZuQbffj0JfQbsg44dOuGtl1/EsoVzMfLEk7H7vgfjrVeex/vvT8CV198EXUvgq08+xuzpszBotz74cvInWFVZiYt+81u069IVvqdhbcVqVFdWojQZx/OPPowB+x+CQ0Yej2xtLTok4/BiOuBquP/O23HIyJEYMHAg5n47A/++5RrsfcihGHXer7jIViZVg7WrV6C0XTmKS9ujY8cuuO2GP2Hmd1/j+tvuRDxRzPC0omIVUjVVWLd6Ne69+x7sP+QwXHDRxYjH4rjzjtsx9uVXcf755+LCiy9DdTqDdWvXwE6l0aFLZ+hFRbAqq3Dl+edj/tL5ePjFl9GrQ3f4rClQsXoV9GQCxfES/LB8Jf5y9f9h1YKZaFccQ1U6Dc1QYaoa7KwtcgKi2aiRoWyo0NHG3d75oRAb/5ppgfs1ek4GlLrWAFhNCGiaB1bJ7UnZq3Rc6FZtDKyGztQoWA0LmVEkAAFU27K5iBqB1WwmAysrwWqruVnKjrQJBSRYbRPDLDspFZAKFKACEqwW4KDIJkkFpAJtQwEJVtvGOMtebjsFCh2shsvKQ8dqqEToevW8LAYPOxaHHDWSgVZMceH6HtKui5lffI3J/52IoqIi/PI31yDreFi/ajE+nPguXMtGr+47YtCQYajKpPHft8dj1ZKFOHj4kRh48CFYP2cWHnjwXpx/5R/QtdtOWDprJt6b8A4WzZoKN1WDvQ48HCecdR7MZBGmfPwBnv3PgwxGk8UliGsajjjhNAw6/Ajojo3V8+fhky8no89OO+PZp57EJX/8I3bp2w8zvvkeD91+PQYdehhOP/dSwLHx5KOP4J1XXsRRxxyDc3/9G3hmAutXLMeFZ5+Fnfv1xS133o14MoGxzz2HMY8+BM0HqlNpnH3pJfjJWWejQ4dOuPlvN+L9ie/i3/fdi54UObBoER6991/45ssvcc5ll2LEyOPRZYdOePD+e3D/fffjlbfGoWt5J1Ssq8Topx7HZx9/jPMuvRjDjxwBxVNw7f9diZlTJqEkriJt21A0AqtU7MqFpzYOVjd/1jYdrOYAeyRRIFfkjDNWDRhmjKMAhGM1wcA1Ck/JsdpUsBq6VsNs1Ybgaj5YDR2rFBshHaubPxvkEVKB5lBAgtXmUF1eUyogFZAKyIxVOQekAlIBqUCzKSDBarNJLy/cShQoDLCaX2W+rhhRQ27VELKSyxDZNPY54mgMPfZErFy+FF989AHWVayBo6ioqVwHu7YSHbp1x1mX/Ba+auCD8S/hs/++h2SiFHvvdxAOHTEMvqZDcXwYigbLTcPSHdSsWo/H/3Un+g4chCNPPB7lnTvAUjRM/3IKJjzzJPYYfBAOOeEMJBLF+M9dt2LuV5OwQ4eOqM5k2P14zKln4YDhRyG9dg1eeORhTJ76OYrjSVgZC9f8/e/o2mNHzJ0+G/fdch32OuQQnHXRlcimqvHQ3Xfju08/RiyZwI33PYB23Xti/fJVuOzsn6NLz2646Z//RKK4GK8/+yyef+QRKL7LLtJRF1yE8y64ELF4An+/9RZM+uQjPPb44ygq3wGff/Y/PHD77ViyaBEOO+kEXHnl79GlQye8+d6b+NNVv8dLr7+OXbruiK+/+Ro3/vlP7II9+/zzcPqZZ8N1fdx8/XWY9eUkxGDDV334vsrxDbqqwgnKUW0dl0EUrOb7mKNfOC9XTIvejUYDUGEzAr8agVUjBp2gKgHWGGWs6jmwypmqipYDq7l4gEaiAHJxAJ7HRciaDlYzHA8gwWoruWHKbrR6BSRYbfVDLDsoFZAKFKgCW+e3ZIF2TjZLKiAVkAoUsgISrBby6Mi2tQQFWhpYjUYBcP6lZ2O/I47C0BHHY8n8eZjw8ktYu2olNJPyNDUono1EWTv8/Nd/AFQd4597HAtnfA8zHsdO/fpjyLEjODP084kfYtX8hZQuC8R0qLESLJv+NaBoiJeVYf9DD0PfvQ9CUVEp3nj6PmQdFyPOPA/tynfAh6+/jLdeGoNkURE8lbI7FQwbeSoOPvoYLJo5Hc8+cB/W1lTAVHRUVlXh6tvuRJfuPbFo7kLcc9PV2Ougg/HTi66AlarGf+5/AFM+eA+9dtkFv7nhb0ju0AFrlyzFFef9Et1698RN//gn9+etl1/BMw8/BMUjsFqLk8/6GS646FKYsTjuuO1WfPThB3jwoQfRqUdPfPvNt3jorjswb/YcHHf2mTj77HPRqX1HvP7mWPzluj9h7Jvj0K19J3w/7Xvc/tfrUb1mDU4/9xyM+tk5gKLj+j/8H4PVEkOF7VnwfEXEN1CU7jZzrG4JWKUoAAKrBnQzwZpQHim5WKkIVzRjNXSsbilYzUUBRDJWZRRAS7gDyjZKBeorIMGqnBFSAamAVKB5FJBgtXl0l1eVCkgFpALkAtp4aWmpkVRAKrBRBQoRrIbwNN+tGs3sJBBGr13Pxr5Dj8Tw407CsgXz8f64sVizfBm7FKkQkGunkSxrh/Ou/COoLNcbzz+Fud9NRcw0kCwrx6HHnYZeu/bD4pnT+P2M5aC0a0/ENRfvvf0qjj3xZCyYuwgx1cShR52Akg4d8Pazj2D6tO9x9oWXoXP3HeFbWXw/9Susr65G+/ZlmPzhROyy274YesJJWDRzJp576D6sq10HxXFRU5vB1X8XYHXejHn4983XYO9DD8WZ5/8Kiudg8qRJ+HLSJzjgoIMx6OBDEUsk8f74sbj1z39G/0F74i+33I52Hbtg7pzZ+HryZ+jQrh3Gjx+H3ffehzNWk8ki3H7rLXjrjfG47k/XYsiwo7G2shIfvzcBC+bMxZARI7Drbrsjrmi46fo/YcLECXhu3Hj06NAZU7/9Gnfe8FdUrVyFMy86HyeceRaD5Ruu/gNmfvEpinUfju9SGXpRoIyydAOwSpNsy38Q/zjHKhdKI+cq5UZQASudclMN6LkYgACsaiZ0g3Jk64pXNTUKgByq+RmroWs1/NtYFIAsXiVvwlKBlqOABKstZ6xkS6UCUoHWpcCW/45sXXrI3kgFpAJSge2mgASr201qeaFWqkDhg1U1V8gqCla5eBUVKnIs9Nv/YOx/xHAsX7oIkz94F5VrfuCl30AMnpVCux3a4+RzLoTj+vjk7dcxd9p3SMYTcDwXPXYZgH0OOgwdu3WBpitcyT1hJjD1sw/x3tvj8dPzL0en7jtBoaJcuo5Vyxbi/ddexpxZsxhmDj/2eHTovCOMRBIZO4uayh/w2uMPYaeBe2PYCadg4fTpeP6RB1BRXQEdQHVVCtfc+Q90piiA72bjgdv+xI7Vn5x/GUwFsF0XiuJDMww4roZlCxfgrr9diyXzZ6OofSdcevlvcfjwEfB0jZflK66La666Gjv32REXX3o5ihJJ3HLTjXjlhRdw4EEH4pzzLkCf/gPYvas6LoPHdZk0Pnv3fTz6j7uQ1Ww8/PxY7NSlG7797mvccs21qF71A868+AKc+otz4bnADX/4PWZ+8QkSmgeHCpTRcnv6J63Iv2tt6sdwQ4WsNvxKNR2sMshVlNwSe7q+iIjQoGjBkn/DhMn5qgRWY6BMVcPMd6ySu1Xn+Ab6G0JXOg8XwqK4Cd+H2xBYdV1+nwtYyeJVrfQOKbvV1hSQYLWtjbjsr1RAKlAoCmzqt2ShtFO2QyogFZAKtDoFJFhtdUMqO7SdFWgIrGoAHMdFNptGbW0NUtW1SKdrkE1n4FgZBkm+58JzCSq58H0Bl+gvbb7nMYxSFFFpnQoHUcGlRCKBWCzG8IqBVeBxjBaoCoFZ1LVK+0Xdq7RPCL0014VZUobi8vagIkGpqkq4TpavragmfM+BYRrosmNveJ6PdT+sRG3V+gDKOaAml3foiPaduzKMdawsatauww8rl6N2/Xp06bEzOnTvASOmw3YsLnC1fNEi7i9B0J69dkbXnr1QVFImPl+xFEtmz0CXnr3QY+c+WF+xBjOnfo3qdA0vn7eyDg476igUF5WgsmId/vfxB9jzgINw9gWXchX5SZ9+DMdKIWboWL1qDaZ89hlmffcVknENKcfHjjvtikOHHImO3bojY6WxavkSvPv2O+jdZxcceNAhSMZjmPD2m/h6yhcwDQP9+g/EXoP3R+fuPRA3DFSvX4e58+fh848/QfUPq6DGVYw673KUl5Zg1fKlePv1scjWpjHooAOx9wEHw3McTBg/FisWzEXM4NEltEojwlEAG98i2bkb2bEOukZPWPfzeoOFCWRM5fPR/0bzeWleiNxULlLFYJWiAKiIVZznnW6Qm5XiGgRgVfkhgKqqq9DD5wFYDdtGc4fmd36+Kr3m/FXH4c9sy4KVzSKTTSObSfPzpjtW9WDeqlA1groaFN3gtsViSSSKkigpK0VpaTmKiot4vnKmrKph134DcdoZo5BMJjc1KPJzqYBUYOP3I/nf9nKGSAWkAlKBZlBA3nybQXR5SamAVEAqwP+JL6MA5ESQCmyRAvlgFZ7HxYAc12U4lKqtQW1NLTKpGlgRsEpAlZ16BFaD5+HXkcAqvadpAgoRWCUoFI/H+REu428KWBWgtb5rNQpZCbBSO0LYWgdthSyhq5H6GRa9qnM6+nwsfUZt52gBgmO2DV3ThBvRpUJJAuKJJd/iPLTx5+QCBbhP4ZJwn1ekCzdlWPQoHCQCdASu4ZPb0UfWVzDogINx9i8vQDaTxYP33o3vv5qMuArU1FQjk05DJZDpu+wWtR2Cg0nE4sVwHQdWthqKb8NR4ojFTF6Zn8mk4TkWdI3clgAobzRRAkPTYGfTyKSqocGHrqvwXAeIl3EuLDxHXI+cmrrJYFpVfDhWGp5rwdQFNCe5VY4AIFQcdZnmT8XGyWv447kpTtaGbvMNHUdO3/pgNRY4VuvAqmYI6MoO1bBQlaYzYNW46JXOcDUE9+F1OPnAc3l+5MPVBsFqJo1MJgUra/GcCf/RIZyTFFNBgxXOZVFISxOgVBFt4398CMBqPJZEvDiJktIIWDVNKHyMjr79BuB0CVa36F4oD5YKBN9P+d/2cipIBaQCUoFmUEDefJtBdHlJqYBUQCrAbEKCVTkRpAJbpEDzgVUBS8UmAFx+tmrYsY2B1RBqEoiijeBmCFDpNcEpeh3C1/B5mJlJTXDZeSsAqgBoEfctLQMPqsCH8JX+km7h+WkZuGVZ3A2CduToDIFqCFfD/jkeQVJy9AZg1fWw38GH4RcXXoJ0bS0evOefmPr5JKi+zbEEBPlcOwMnmxUcWlHh+SpcX+Hl+CqBTQK4uiGu6drcDwE+6TI+7+tBYUhKAFUJ2keK0fOMr0KjY+hz0oo0IHBMx3k0Lj4MTeF9XI+iCggIqqyVAIYbAtToMv2GJmi4dL8pk7dpYJXAeOBYVTVRqMo0YRgxGPEEzMCxSgWtGKLqAlyGrlWN4WodWA3h/+aAVZoTDhWvIsdqPbBq5yILwnmwuWA1ZiaQKCmSYLUpE0buIxXYAgVkFMAWiCcPlQpIBaQCW6CABKtbIJ48VCogFZAKbIkCEqxuiXryWKkALfl38MzoMZg5/XvUVK8nqrjdHKsE58S2abBKoLChola8XJpB34afE5ATkQP8jzD8NwR+IVgNHa/hku5wXyrSxM7bwHXK0JKee+RypeXfVLvJI9KYA3TkILVtB0qkoFN4PuHuDaISmEi6DPioWNbe+x+AUT/9GVI1NRj9xH8w9Yv/gfBsOpvlJeY+uUpdG76nwmG7qACn3CV2wKogzCuW6AeVnIIIVCrolIOcwRJ6cs2SC5YgKz0nVyS1x3N8dry6rihKpQTL0YUr2YNCDFclp6vO8JU0o3NsuFSfgwI2fD/yhRNMvTFHK2PXel/P/GvUd6wKXcOMVZoTBFYN04RmxDhjleIANJXe0zlrVUQARApZcRQAuVbJ0WrkgHxTwarPGatOA1EAVhAFUOfsFXN18xyr+WC1uKSYwbGIApCOVXkvlwpsLQUkWN1aSsrzSAWkAlKBzVNAgtXN00vuLRWQCkgFtpoCEqxuNSnlidqoAtsbrEYzVpsKVkPXaUNglSBYCD+jy7ej+0bBajjMudgCAqYB9Iy6TD1l407V8JphEacogKVrhOA2eh1+TkSSYwfE+R3fg6IaSBaXMYBbv3Y1PDuNbDoVgFwPrmPDdyw4HrksCUe6ArD6ClTOOiXSKiClz25UwIv8OiW4Su5UUdWe8CtgGLTcXYGVtRkEsxuXIw0E1KRzULEvwYjJycpJt6JNgdOY9gmdsZv79VH4eo2AVXLN5oHV/HGrA6v1gaVwoVKOqgFyp+pUvMqMcx6pAKtB8SpV52xSzlsNIwH4uZGLCog6nwlAbywKIASrjm1xpIPIWM1EMlYlWN3cOSL3lwo0hwISrDaH6vKaUgGpgFQg/5/UpSJSAamAVEAqsN0UkGB1u0ktL9RKFWjpYJXgHmVj5jtWw+JY0fejcC6afxqFoNGIAIKI7GQNnathuaQAxuafg1NHVTVXQT50qIZgl/bXIHJcyV9KnxMEpEJhqVRaQEs48J0sCNDRXtXV1WQrhk4RqFSMiyIE+HifgSDZV9klq1FKgHDneiL2VbhaycfK8QPCvcvtCwou8fGaCteyoQdL40XEgSg8xuCbnKyeD11VRO6s6zMMZn0pRzZw4Tb89Wg8f5WAdL4zIecODdy3jX3lfIpBYLhb//whCA1dp7phcPEqg8CqabIjlWBrDqQGha7C11zciiIEggzWEOgT/+V4BE8UqAqzdMPn4euoYzWdSTFYpWJWonjVjwOrflCISzpWW+kNWHar4BSQYLXghkQ2SCogFWgjCkjHahsZaNlNqYBUoPAUkGC18MZEtqhlKdDSwSrBtIYKVgnwJtybUbgazTyNukzzn4fwMVz6z9AzcHVS0aoQlrqOGzg9RfEqLoQV/DIMl+BHnbBE6Ni5qogs2EwqDZWKFakqbCpGRc5UK82FqdJZkc1paICVroEd2FBpX9pEG8GuS3oeZtESeCQISP0Pc0RDV240c1a0yxdFrgKXLcFScriK83t8bgbEARTmYzjLlI4RALaxDFSCwI1tGwOrobaNHUtnzcXzRnai90ibOsdqLAdVCa4SMKXiVTmQSpEAgWtVFK8KIgQohzXI5uV5JEzG8AKo3RBcZfdxJApAgtWWdR+UrZUKhApIsCrnglRAKiAVaB4FJFhtHt3lVaUCUgGpgCxeJeeAVGALFcgHq+RA1HgZuMvLmVO1NUjV1CKdqkE2nYFrZYKl88K5J/I3xfPcsnd6HrgxCVaZsQSSxUWIxyjvMpYDoXUgsC4jk7pTz31KC9Aj1dOjn4dQVQBPsV+YqUr7iWXqDRdWEku7BeSMOk9zfaAl84EzNZQ4dCZGQWK4T7T/YrF99NzRQfJhOQ4vuXdth12gnuvBzmZZc4J3HsFVWlLuCFDrZtPCw8nZrAL0iYBV8ZKgL3HOgH9CU8m+6kMhmyVnFdDRocuTXLhifypUxW5WUUkKDsW3BrEAhE25sBe7VilyNbgujTePh4gWEK5WctrWbQJ6UpxA08Fq/czUjeez8mzJ+/UddEGAUi5OZbJLlYtXmTTvEuL9KFilXFWVQGtQuCoHVgVwzc3DTYBVEbEQgtVsJAogzY5V2958W045wQAAIABJREFUxyrlv1Ib0JhjtbgYekxmrG7h7U8eLhXYQAEJVuWkkApIBaQCzaOABKvNo7u8qlRAKiAVkGBVzgGpwBYq0CBYJcjmOFzZPJWqFWC1tpqXNrvZjYPVXI5oAEjJJRhLxJGIFyEeD4oIBcvOw4xVWqa+AVAlOhfQsmhxKs4UDZbcR98Pn0fBahAQmit6xSAyBJIBUI3GANRzrUbAKoFLhofhMVzIqs61Gj1O2BvFZ43mrAbt4OMITrtesMTcEa5H24ZjZ9m16roOPNcOIgmo5FTQh6AfoW6hS7ax6dBonukWzB86Zzh2DZ3GyxUn2/DT+o7VxiMDGjqvcCE3cE4qCkVAkgFpCFbNuoxVBqumAKyqiARgp2okZ5VdrQxcRWwCPUJnb+j6bSwOgJb825YNK5sBOVYzaYoCyAZRAHXoucHiVXwtgrma+IcEboPIfOUIg1gMyeISlJaWorSsHUqKShisEiFvqHiVgN7yP1G2YHrLQ9uoAhKsttGBl92WCkgFml0B+aul2YdANkAqIBVoqwrIKIC2OvKy31tLgUIAq6GrND8nNQpbcxCVvaliKXpDYLVepqqovMRbXXX3YCl+ACgbAqsNZa7mu1rzAW1dxEB9CFsfuuaYK7s5yefJsM6lhwvXc7lQFYFV28nCs+uDVc+vW3Yfdc1uGqCJwlRbf9s4WPWbDFaFw7dpG+HchlzIgdOZAGUeWKUYAOGU1qGbJjt6GVgG+25tsJrNZpCRYLVpwyn3kgoUmAISrBbYgMjmSAWkAm1GgW3zW7XNyCc7KhWQCkgFfrwCEqz+eO3kkVIBUqDQwCrXnifnYbCcnI2r/Dry4Gr0AViNxATwPoQQ+S/R180Hq/mgdcPXBGYjsQcRJ2tdFEIAV+vFAdB7wm2ae3ABqzBSIYCrLjlWafl4HVglhyQ5Vyk7NQp0mzqDw2Xyje2/MaS56R+5P/LoSPEqcY2mwNUgCzaIN8jvT7R4labrMDkKgJyrIVg1oJsGg1URAZDvWNW5iFedY5UiFcRVRNauKDjWWMYqjREt/SdnN8VoSMdqU2eo3E8qUDgKSLBaOGMhWyIVkAq0LQU2/ZuzbekheysVkApIBbabAhKsbjep5YVaqQKFAVaFuKHzsp7rNAJWKecz3IcKPnGGaj50jewTQtrw3PWhpACcjYNUAUEb/7yxKIA8eBoBqQzowteUf+p7IlM1AuwIzjnkWLWycF0bHscBEFgVharqnLGbNyE3tio86n7dAFZGxmXzrrjxvcNr8ljnIGsdXK2PaxkN5064sdiDXGEqXQ+gagymKXJWdcMAAVcubsWFq1QRAxAs/2dHayQKQKEg2kA4imygRwhVQ8BaH7JKsLo154g8l1SgORSQYLU5VJfXlApIBaQCG8TnS0mkAlIBqYBUYHspIMHq9lJaXqe1KlBIYDUEoPlgNYSnBFZFxXpRpCo/OoBAqwCvUcfrhv/+LaBeCFZDBypBS3IkNlzQasMogMbBKkG3ehA1gKn57xEpFY5VAVdDgEqFq8j56Lg2/CBntbnA6sbmvXDCNu4v4GzaTWzh0QzNefeg2FbOlVofqjZ0umieKGemchSAAKs6uVXJuRqL83sMThuJAtB1ox5Y5fxSKvAV5uVybENkrCKvOcohz7FKzlWLipI5VLxKZqxuai7Iz6UChaCABKuFMAqyDVIBqUBbVEA6VtviqMs+SwWkAgWhgASrBTEMshEtWIFCBashZGVpIxCVKtmLtzYEq+FS8HrHNgD/oq7P0C1Kx2wqBqC+g7VheBo9d71l/5GiWfUAawDnXK/OmcrFq6joETlWqXhV4Fol6BseG/6Nunwbn4Z1ubIN7/Pjf8purChW05JdxV48dhEO6ylhQSux/D+6Rd2uUR1C0E4OVIaoYQyAGYcRMzcLrDLMD4tXBVm4FAeQHwMggLcP33UZoNLYWUEUQDaT5UJWEqy24BukbHqbU0CC1TY35LLDUgGpQIEo8ON/jRZIB2QzpAJSAalAS1VAgtWWOnKy3YWiQCGA1aivscECVhGIys7GLQCr+RmlIVjNh6BuNAaAloGHy/jJjcoO1E2D1RDURkGqWOgUccUGxauocBVBVIczVuvAKmerhnEAfF0+W+5v6M5VN1qeqpDBKvVAzAAt0gcBVht2q24UrNLy/sCxqhkmTHasCrBK7xsUBxA4Vuk1wdOweBU5VsMoAYL5DO81UTCMYgC4yFi92IYwoiECVi2bYSplrEqwWih3OdkOqUDTFZBgtelayT2lAlIBqcDWVECC1a2ppjyXVEAqIBXYDAUkWN0MseSuUoEGFCCI9+yYZzB75jRUra9kgESuUAKumUwa6dpapPhRzUV53GwmgEthNqgLP1jKHmaAKkz/BHjUdROxRByJeBHi8Thi8TiDLEURjtMNtmDpdRSwcvX2MEs1dDfmYOuGxa2iUQB0/vzrsPOUYBkXJRKFqPh15BF1r+Y/51YHBazyHaoNwdR6MDcSNUCn8Th+wGFo5wSuR5ecjxwFYMGzycnq5ICe4KqBczWSPLrxH6NhNEJQIoqPb+rP17y00/wxy1viHo5ndHm+QMF17Ravw6X/1BQ/GKPQpSoiHZqQJFBv+oSOZYoDYEhqGjCNeFC8qgHHKuWrMlgNC1mJv/Sa51wuCkARbmZPgNT8fFX+LMjBpWxcAqr03aEHjSNn5QbxEHXzOiy+RjmuwoGtqvS9INirQKHCWmFkga7BiMWQLC5BaWkpSsvaoaSoBHrMFG5uVUfffgNw+hmjkEwm5X1OKiAV2AIFJFjdAvHkoVIBqYBUYAsUaOov0y24hDxUKiAVkApIBRpSQIJVOS+kAlumQB1YnY6q9eu2EKwSDPPQFLBKIKkhuEfgib2K0UJVAVgV+arBsvGNgNU6kFpX7CqqUgg6GaYGYDW6zJ+BZ+T9HHgN3Ir1HKeRJf4+F6IK3aT1i1gJrugTSc3lbXKmK4NVAesIZtPDpeJVlLPqWPAdu17BpCi4DJ9zfzdBIUNNQuetOLYpP2GbBlY3lrXaUJsRVqAKslTF8V4uDsCnwmShZhtM8Q3jAaLzQjhWCayaMAxRuMqMxTaMAiCwGmSyir86Q1WdoaYAq/QgJsow1d/6YJXOT1JIsLpl9zF5tFRgaykgwerWUlKeRyogFZAKbJ4CTflVunlnlHtLBaQCUgGpQJMUkGC1STLJnaQCjSpQSGA1Cuf8iEOVXIUhaA3/0tJ33p8Lt4vn0UcIDhsCflEHaUPOVDo2H6yG4FU4D+u7WwUADLI22fVKgHnDfXg/VzhkxTEEVkPnbwhWbQFWnSz/dYMYADqG3JLhlr8cfnN+jNYvKiWiCRrbwvM2Bk7z29GUrxofQzQx51RlxetlrNabC3nQ2FMEWBWu1vpFoQhQhmDVME1oDFZNmA0Vr2J3an24ysWttDrHKoPPIBbCCQqM5TtW+fNgnDbXsSrBalNmjNxHKrD9FJBgdftpLa8kFZAKSAWiCmzOb1mpnFRAKiAVkApsRQUkWN2KYspTtUkFCgGs5kO7/IJMKi2NjoDTEKoKsJr3GTthxRY9b86xGQBP+rx+MSo/B1MZ8+U5VkNQymCVna514BSKgKW5h1eXo8oQk/4/AIDhknDeF3VQNXSsUgyAQxmrrsVglZ4zUGUAW3eeDSdruIx+Y9O4LrM0CldDJ/DmfwG4YxsxvjbsLG3oOmqQWdvQ2EXhKY8NMdnAvRwFuyIuQoWqieJVAqxSxqoJIwCr0YxVdonmwVUBVsUy/NCxGoXqIVSNwlX6nJ3GrgsJVjd/FskjpAKFpIAEq4U0GrItUgGpQFtSQILVtjTasq9SAalAQSkgwWpBDYdsTAtUoNDBKqPACDyNQtV8sBqCtXCFez6gDWFq+DcKS+uB0y0Fq/XiASIAlqNZqVSTcLeGADcH6QjOUb4qLf+3LQFYHRueawcQmFveyKr/poBVxs25CIDQ67k5P2Rz+xLEZGgsrtuQw5TyQqOaR78eZFit85rWuVU35YzNB69RsMrwnQtO1YFVnaAqFa8yKWOVogHqileF7tYoXA3BKhe2IkgbcaxGC1dJsNoCb3ayyVKBJiggwWoTRJK7SAWkAlKBbaDA5vwe3QaXl6eUCkgFpAJtVwEJVtvu2Muebx0FCgOs1u8LAzIyQoY5qwFY1SJLwHORAIFDNf91CPsaiwIgv2i0YNXGHKpRN+oGjlWI5fkNLf2Pvpe/T+41LS+njFUufuTAsR3OVs25VQmsUnGrXL6r0Cp/CfxGM1YDghnGmkbhqjhb41CWxyEyPPl6bk4UQLTNIVhlzBuM9aZmdGPXovdzjmYu/ERg1WCYahgRsErPdUO4VDWDoWm9jFWKBaCM1XrFq+qiAMI4hvwCVtKxuqmRk59LBVqOAhKstpyxki2VCkgFWpcCEqy2rvGUvZEKSAVakAISrLagwZJNLUgFChGs5vJTQyekqoDcqKoislaj0FQUwaqDsNHX4fv5wotl+PUzUEXRKco8FcvbRWGruniAOkgaXfZf5zyNfk4osiGoykC0XsYqnZ+W+NcvXuUEYJXGhtyqBFwbA6s5PbzGc1LD/nPhqtyv1ugy/U2D1U05SRv7vKFJL/QXxlka66Zvwq3bENyNgnVFU6EbJj9CsErFqyg7lV7zUv/GwGrgdlU14Vbla1HNMQLbQc5tFKyG4yKjAJo+inJPqUAhKyDBaiGPjmybVEAq0JoV2JxfhK1ZB9k3qYBUQCqw3RWQYHW7Sy4v2MoUaAysUtGkTDqDVCqFdE01UqlqZDIZuNlMAPnCfFAXfgAGidpRlXsKA1WCwkTkDIwl4kjEi5BMJmGYBrsCowA0dBxGQWgI3EKIFuZd1gOrAVTVdVpyLoCnpmpQ6AFayi3gaXjeMN+UAafnU/krBo225zDwJOckQz8FXDQql4fKEFb0l4/NK0wVvm7os+h7UbBa3wUr8jkdN3CuOg6cbJahajqbCYCvBzLH5vCp54GzZ4MiWNwXUOSsAsfxoOtUzV4ATHovQMm5gk98HpX6Qko1vuXnmzbmWI2OXe5sDFAJiIOhpCg2xbG4QsdgR9J9U1sdEBYNF2BWgFYed03kq9L1RPEqkbFqmAnOWNXNOHRDuFHDz8VSf+FSDZ2rFBVQN9dUjg4gaMpQOiheFYLVMA4gdKxSbINt2chmMshkU/zXymZzYDzUSGgooC1/DwJHNrWF564i+kCvQa5aAsSxGJLFJSgtLUVpaTlKiouhx0z+XFF17Np/AE4bNYq/Y3KTCkgFfrwCEqz+eO3kkVIBqYBUYEsUkGB1S9STx0oFpAJSgS1QQILVLRBPHioVALA5YDWbzcLJpLc7WA0BVLSAVfhcY7jqg1ICCC6K/yPepMEL3K0hxA2X+9PA5yArg0ib3bA+PFiWzRBSUzSGnQIskoN188Aqg8M8AMsTrgEXbLjUP4S5VjbDRZDofXqPClfROFHVJoKl5Mgkxqsq5Hj1oatEF4UD1XV9CNAcZrEqHDUA2ocgpxpx0zKjVMRHjWxNBasNRi5A4zxZAqc0TtRWgrn0h1Bv7gc0u4NFA8JCZfnXjYJV6jv10XNceL4Cw9C4jwxtdQKN5EjVQC5VM5aEGSP3aoyhKuWsUltyEQAE+QOIaZoGw1mxn87jl4ujYG3FHKC/4SOauxqCVRq/TDbN/zBBz0PHMfWv7nwSrMobsFSgEBWQYLUQR0W2SSogFWgLCkiw2hZGWfZRKiAVKEgFJFgtyGGRjWpBCjQOVl123NXW1uYcq80FVsMl2Q2BVcX3uAo8Ld0mWyGDVnoPCmwCY1T5PVzSHQGqHuNTwLNtKH7g6FR8ASEpEsCtA5DkwiXIGcK+hhyr+SC1IbDKoC5YVh6eS4A54Vj1XLquC8fJwrIIyNnwqKBV1iYix5EBBFBd7pfC+1N36YcoJb1SX+k8BAVdOpdH75Gx0w89njmwR58zimbX64ZkdXOyUxub7opmwLFsxAwdtu2IthBgpRb79L+BmzhwnXJ7GvlVHQWriurDdUTxLAKlBGNdLxhR6g+NuaHDjMVhmnF2pJox4Vw1NDPnFKVoAHKxhg5qmiexWCzn6o3H46xnuNWHqMGYBaBVuFZtBuAWO1YlWG1Bt0HZVKlATgEJVuVkkApIBaQCzaOABKvNo7u8qlRAKiAVINDRhEWkUiipgFSgMQU2AKu0rJpAnSPAaqq2FqkgCqAQwCr1IwpYVd+DEYujJp1hoMbuVc9DMh6Hwk5EckoSZCQIKQoRMfQMMlZ1qAxha7MZpDIpdq7GDR1O5M4i8jUFWG0SVA2W4FNmay4mIAcPhZM1dMxuAFYpgsB3kLVSwhVpu0inszDNGGwrI1yewfHsPoWAimRSpeXwISOlaxA71SgrVCHgGrZd6ECbcL2SU7cOHm7KobpZ3yTWUMQzaLqAvtSOaKwqXS+aqRvqtUHkQOTXtog1oL7rIENvKuNA1xXE4wpMQxfglGFqTGStciErgqwmNEW4UcMl/wxhg+gA0oXeZ8eqEeNYCyomphka6+q7Dne/IbcqRzk4Nu+fJcdqJiUdq5s1WeTOUoHCUECC1cIYB9kKqYBUoO0pIMFq2xtz2WOpgFSgQBSQYLVABkI2o8UqkA9WCdoRdtsQrNYwMGqOKICoYzUEq+F7uqbC9nx03bEX+vYbwONQsXo1Fi6Yi2xNNUzDCCBiHVglCEbOSF5m7wKW7SDergwdunSClUpjzeKlcBTKiRWuVXKKUkxACEQbXOIfuGEJlIaZodHogcbcrvXAqufDsW34HmV1ZpCxLKSyNixHQW3KQtwAkqYG1bXZqeoSXFRNpLIOHFu0j0CpQ05WJQDQnDfroiSugrgrOXLZ5RrAVgFZ6xev2px/r9pY0SqNALNK4+OxS5X+T6d2kVuVHLfBt4b0Cs/TFLBKh9keYMFAr767cUEq17GwfMkC+HYapi5cq5SxGosnQc5TAqUEUGNGPAfmOW+VISpl/mrQCbAaBscEuL6C4tJSHHLY4azZ5P9NQtW6tcId7Hmcuxp1sPoMjR12rNrZLNISrLbYe6JseNtWQILVtj3+svdSAalA8ykgwWrzaS+vLBWQCrRxBSRYbeMTQHZ/ixVoKlhNp2qQKQCwWi8OQFXguDZ26b8bTj/rHGjxBAM0eA7mzJyBd159EZmaGgZlBMEYmAU5mUTI6FyO7aL3rgNw+MhjUN6hAzTbwT9uuBlZq5pBJe9PIDAoxhXmrkZdp3UAVjhjQ7AaBbDhQIXvNeRYJYDn2BZ8x2E4V5vOovvOu+KnF1wMx1fx1Scf4bUXxqA0rrAr11c01LoqThh1FgbsfTAXoqIiUSJfVVhuU6k03h//CuZP/QzxuAqPXZciQoBWuXOBpDywujmTKux7Q8eo5PBVDThaHIqRQDIRQ3XFSiR0kWtLcFVQb5EVS1tTMlY1VceaKhtHHHcC/njDzbAcF1ZtNR68+058PPFNtCsyg4JUOhetSiQS7Gqm8ael/rRRu3WNwCrlr4piaoauM5BVNB0+OZeTxTj3/Avg+B5efv45rFm+lPcT7tQ6sErPKZaAwaplc66qiAJIy+JVmzOZ5L5SgQJQQILVAhgE2QSpgFSgTSogwWqbHHbZaamAVKAQFJBgtRBGQbahJSuwtcAqA0OPGBn9Tx2I1DQDsUQciXgREskkqEBQmGkZAq6wSFD4mgFbsF68scJVueXsGnDyGWdi4N6DseyHCqypqEC3Ll3g2RbGjX4C1evWMuykGIPQFUmAzYiZsBwLyWQZRp52Orr07YN1VevhVNXixUceRzZVwTmlXBGeHZYE/USsQD4cJferHylKxamlQWwA9SXqVuXXQTQBI1B2xIq8Tsd14HoOVMeFazlYU1mNfvsegH/950msT2Ux8dWXcNdNf0KZ4UHzPVi+grSSwO+vvwVHHXc0VLKkAuzQZPeqqqKiogJ33XgTPn1zPIqKdHiuzcWwBBAVUQCcKxvARm5fZEKzz5T6R/0J3s//4UvnEYvz6280ho4Wg2uW43dX/RFzZs/A8089irIY5aM6fD5yzpIeYZSprikcXxDNNuU2RU6uqQZWV9n427/vxz6HDUVVTQ2SqopP3n0H/7n3DqhOLQNUahHHHegG563SmFOGbUlJKYqLi7hP5FamwaUIAEPXYOgG9HgMRUWlUMwYfnrOL9gBPPbll1C5Ymk9OE8ZrbTZtoVsOp2LAoiCVYrTIOAazoENildRNrBCGlNhMY0Lb9FzmqMMvanQlmHCiMWQLC5BaWkpSkvLUVJcDD1m8ueKqmPX/gNw2qhRSCaTLfl2JNsuFWh2BSRYbfYhkA2QCkgF2qgCEqy20YGX3ZYKSAWaXwEJVpt/DGQLWrYCTQWrqVQ1MpkM7GxGQDZXOPYIivm+qJaec3F6AtwJQFQHVuPJBAMvAY1EVXRPCQrWh9AuqF4U5m5Gq7KHkJV2peP5HKqGE889H3367IpvPv0A4195Bu07dEL//vtg8dxZqKyuRFlJGfr1GQC9XTtUWxmsmj8Pa5YuR9a30LlnZww74efo3L0Xxo+5B9O+nAQz0Q12eg20duVo174Dkj6wZvVyVKxdC1M1YfgqbHjIKJRhCrjVVYDjoqhdexjxJGzLw7pUDTwnBYPcoHoCju3D9CyOFLBq0oglSuDGDGRqU9AsG6rmw3Jt1NoW0o6PGOKoqUpj5733xE3/vAvpTAbvjhuHh/5+A0piBDppKb2PtKfh8mtvwrDhR7EDdPGSJZj63be8rJ3aVlW1Hp++PQErZ8yAomjwKe80aYKiTnVVQ6omA8WoQTEV7nJUpJQEfN1AccyA6/iw0hloCkUMKPADJ6fiWVCsGsR0FVk/Ds9IghmgUwPdy3BxLd8wYbkG9/23116HQ4YPw3333Yv3x72JYoLQtWvhwENKMVHWuQc6d+kEO5PGDytXIFVViaRiIeZR3IELW/WhqwpUH3CgoDoD9OzTD/c99gRsLgbmwtBNLF68FPfdcTuWzfoGugmUlnfAoP0ORXG7HTB//hwMHrwXSks6Y+bUyZg3bxaKy9th7/0ORKdO3VCxvgrde/VFu/IYvv58EhZ88w3Ky8tw4gVX8Bh9/t5b2HWfA1Dargzvj30Ja1auwMnnXYKS0jI8dvsNyDouA1ZRvCqLdDqFbJYcqxYDV4Lz4SbmtAZFE9+B8NEQWCXNKbIgZiaQKClCSQBWi0uKGRQziFU19O03EKeNOl2C1ZZ9O5atLwAFJFgtgEGQTZAKSAXapAISrLbJYZedlgpIBQpBAQlWC2EUZBtasgLbE6ySc5XclD8GrEYBVBSskmdw2GmjsPu+B6O6ogLfTv0cU774H5zaFBQri679+2LkmT9DafEOcLIezKSBytVL8cHrY5GuqsYhx5+CTp26Qvc9VKdr8fH7EzD1ww9wyJBh2H/YMBSXdwQ8DRUVq/HJh+9i2mefImtboqCRnUVtbQZ77H0Q9jl4CLr32QmaASi2jTmz5uDTt8dh/ozv0bPPQJxw5tkoLSvCpClfQLEcDBt2JGrsDBbOnYsJr76M5UsXAL6KnfvvgaHHjUSPrj2RrsliccUP2O/AA2FCxRtjX8aDt/8VJTHhNs2B1etuxtAjj2IX5vjXx+GWm26CqVJZLnK2+tA8B4lkHAMG7YPBhx2K3v37oiiZgFNj4bsvv8G4F57E2mVLUVRaij0PGY6hI49F9+6dkc46WDBrFh5/6EH0G9AfZ/3sHCiagUkf/RfPPf4IyktLMPzk03H0yBOxcP4cjHnkQaxbNheaqiLrKcjEi/GrX/0Gx588ClWpFFKZKnhWBlP+NxlPP/IwF5M67rRROOLIY1BaWoyYoWHN6jV4c/x4THjlWbhVVVB1H47qQiUu6frQYjGsrLJxyRW/wc8uuBir1qzGB++/h8MPOwzxRDGeffwRTHj5GQb//XbfE3++9R8o2qET0tVVKEvGYClAtroWzz/5GObPmYXzL70CO++2B9KZGqiKDiiUBws8++jDyKyvwGmXXIlMxsLEl55F/0GDsN9BB+PNF59HZcU6/OTCSzHli8kY/9iDiJWUMlSljFxyqVLGKjlXBVi1csXKaO5uDliFLjJf68BqGcpK26EoB1YJzuroKx2rLfk2LNteQApIsFpAgyGbIhWQCrQpBSRYbVPDLTsrFZAKFJICEqwW0mjItrREBQodrNaBKFoqLVyq4Xv0XHMcdNylD4495ScoK+8EX1exYO50fPnBRCyZPw/99t4TBx16MD557wOouon9hw7DDl26Yfrnn2P2t1/hwBEnomOnrtDgwfU9vD/hHayYMwMXXvVXWNZ6fPHph8ikLOx78OGwPAevP/M05s+eCx0uEpqH5St+wKW/vx59dtsL30z9AvAt9B4wCDu0L8fUT97D8088ig7deuO8X/8fStqVotZzoGepwFEG8bISUMLppHfewtOPPYi+/ffAzy/+FTr13hHVldWwUhmYJUWIGSZU28Ub41/Hg7f/BSWGWHpPS+nTvo7Lr7sFw4YfCU1XsWTxEnzy0UeI6QYMVUFlxRq89fbb6LXLzvj9H69GcfkOmL9oAUpKitG9aw8UF5fitedG466/3YDB+x+A//vLTWjftQuWLV2EqpoUenbtgltv/CvmzpmDJ0Y/g3hpGZYvWYI/Xn4ZipJJ/O7Gv2HggN0w9rkxGPPQ/fBrKmCoKtbXWNjvhBNx1VXXQNXj7Gyuql6LbKYWn0/+DC+/9DJG/eSnOPnU08l+i1kzpyMRj6H3LrsyyHzuP/fj9dGjYegeeVZBhbAUT4FNTt2SDvjXg49gx136YvqM6bj1lptw5RW/xuADDsJH70/AE/f9E5UrVqFP/4H4/c23obhzN8z+5hvM+/YbHDDscHTu1htzv/oC7419GUNPPA07D9oH33/5EVbMX4gDhg5DebfemP3VFHz4xss4+4rfwrKBd54fjfIO7THilFPw3VffwE5nccCQIXj8kQex9Nvb3UO+AAAgAElEQVQpUGLJAKxayOYcqwRWs3Bde+uC1bJyFBUXcXEuGQXQEu+6ss2FrIAEq4U8OrJtUgGpQGtWQILV1jy6sm9SAalAQSsgwWpBD49sXAErEOaatmSwSs5IzVeRVVzsOmAgBh84BO2690Q8GceyOTMx4ZUXebk0WRDdjIXybp2w77Bh6NmzL6Z/+RXeHf8cduzVG4efcAY7Uz9980V89t/3cMwpZ+OgIcdi0fxvMfbZJ+HaCoaMPAm777U7Pn7zNXw0YQK7EXVTYZfrkcceh5nTZ2HFgnno2KEzjj7rIgzcaw/MnTYFTz10L8rKO+MXl/4OJWXtkUlXYezoMaiuXoczzvslOrTvjIXTvsd/HrwbQ445DkOOPxkZJ4u3XnkV/534PoYcNRyn/uQMKK6PN8a9jgduux4lhihS5SsK0r6GX113C44+egQsKwvdNNgJSm5Wiu9ctHABrr/uOnRu3xGHHnw4pnw+BTOnTUffAbviD3+5HkoiiZUrluPX556FEUeNwBV//DNqU7X46IOJGD/+LXRo3w4rFi/AnBkzcfGVV2DUeb9EKp3GUw88xDmwl111FVYtW4r777oD303+GAnFAUW9epSS2747RpxwIs755UVIpWrx8nNj8MHbbyFVVYUeffvhd9deh+7dumHql5/jvrv/iVg8gRtuuhXlHTpjzvRvcfs1V6N63UoYpg/FcaEpJtbW2jj8xFNwzfU3gMpwvfDi83jysUdx7i/OwU/OPAvLVyzHo/++G19/9BEGDNwNv7/5ZpR17Yb7/n47vpjwDk4/5xyc+PMLsXTmNHz0+ssYfORI9N5zEF559G7M+uYbHDPqTBw04hQsmzUTrz/zCM759W9Rm3bx1nNPwVdcjDhtFBKJMqhQYTkZPPbAPVCq1iPjU9ZqY47VHx8FkHOsxhJIFBejtExkrEqwWsA3V9m0Fq2ABKstevhk46UCUoEWrIAEqy148GTTpQJSgZatgASrLXv8ZOubT4FtC1apeJVY8rylGaukUF0G5YaOVcqqLCkvwfp1a7ng0OAjhmPAPoNhajreHv0E5i5ZgoH77I9999oHHqG4eAwl7XbA3O+/x4SXnkS3zp0x7IxzULxDJ7w9+mF89/n/cP7//Rldew9AbWot1q5chpiegFZcitKyJKb/7yO89/orSKXS8DUTLjkpVR8dO3fGXnvtg249e6Osa0+069gJC6Z/hTEP/AtlO3TCub++CqWdumLyu2/gkX/cwfD3oj9cg30PGIKZX0/FS2Mew7DjjsfgocOxculi3PyHa7Bg9hzsdeBg3HrP3bCyNt4cN57BarGhsFuVijMJsHozhg4bhkQigTlzZuPzyZ+jOJGE51hYt7YCE99+C+lUirNGO3TpjAF9+2LggAEYNHh/xEpKsGTxUvz2gnOwY88dcflV16LvgH5Yv241vp8+E5M++ACff/ABslXr0XnHnrj7qaegJZNYNHs+fNtB/4G74f2338BTD92HmooVMFSPC5gR4F25xsHRp56Ma2++FatXr8YT99+Hia++CtMHDj/+RPzissvQrUtnPHL/vzHmicdguT7u+Mc/ceDhwzBnzkzcc8MNWDDzWySTCnzXh+dqyCgmrrnt7zh0yFCkMllM+fwzLJg/G/379cOeg/YBZTG8+vxzePHx/2CXPjvj6r/9De27dMLf/3wd5n/9JQ4ZfhzO/s3vsGzeLHz42kvYZ8hR6LPnILzx2IOY/u1UDD3pZAw57nQsmTkDbzz3BH562RVwXAVvjHkCldXrcMiIY9F/98GIx+L4cvJ/8darLyLmAhnP5SzV+hmrW8+xGo8lES8uyoFVylgljanwlqrq6NNvAE4/Qxavar47qrxya1FAgtXWMpKyH1IBqUBLU0CC1ZY2YrK9UgGpQKtRQILVVjOULbojYcXvltYJApY5x+qMaaiqquRl2bTY3nVczopM1dYiVVONphavEoWtqMq8qEqfA6uJYsQT8XrFq0gvqvZOharCjdpEW0PFq8KCV/x5EAug6ToOHzECNdW1WDRvHnbu3w97HngwuwrHP/kw/GQMx54+Cnomi6ceegD7HXYYBu5/KL796iu898JodOnaA8f+5CyUd+qI8WOewLeTJ7Mrs/8+h6G6ejUmv/8Oan/4gbM9LVXB+rWVWLxgFlzbha7EUFWdwWFHHolhI0ci6/r470f/xU47dcc+gw/BnK++wDMP3I3yjp1w1q9+i3Y9emLiC6MxfvTTMBIGzrj0VzhwyLGYNuUrvPLsYzj6+BMw+PDhWLlsEW7547UCrB58IG66606QpG+MHYv7b/8LijkKQMDVtK/i19fdgqHDh6OoKInXx76G2266GaWJJBTXgeK6cG0L7Tp1wNGnn4YjRhwN17Lw1Wef4cjhR3FxrsULluD3l5yL2ppa9N/3AAw75mjsu99eHJmQrUnhvltvwdcffojabBqXXHctjj/jTNRW1cJUdC6O9fj99+LTd9+AAeHMVMiyqgI0nY448SRcfcstqFi3Fk8/9CDefuVVjik4cOhQnH/Z5ejetRueHf0U/v2vfyERN3HH3fdg930GY/asGbj7z9dhxcJZMExR7Kkq7WHXQfvhxjvugBlLsAagQlq+x0vtPUVHoqgUM777FnfffjPKykpxzV9vRNdu3fDwv+7CpPcn4JwLrsRhxx+Dud9NxftjX8WQ409Er933wMevjcWC+Qtw9InHo89ue+CbTz/FJxPfwU9/9VvYlo2Jzz2F5atWoP9+g3HosONQnCzCa88/hu+++hwGEnDhcPEqx3ZExioXr8rAtrZOxmpDYDUXBaBoDFbzi1dt7L4Ufs829571Y4/b3OvI/aUCzaWABKvNpby8rlRAKtDWFZBgta3PANl/qYBUoNkUkGC12aSXF44o0BrA6qwZ01C91cAqLdIWTlNdN0FFq5KJYv4bi8VyxatoH08BtB8NVhUocHHqBZdjxz67Yf2qVTBjPorblaGiogYvPnoPBh1wEA4+8jhULFuJca+9gKEjhqNr915YtXg5PpowDq4DDDv5NHTo2hnjn3oM33w+GbsfeBB+eu5FWFuzHl999j/MmfI5FN9G1147obKyBtOmTYfhe1DtLNK+gt/99W/o2K0Hvp30MUY/+ghOP+c87Hf4UZg74zu8+tQjMM0Yzjz/YnTp1RvvvvQCxo1+Eqrm44zLr8CBQ4/BrKnfYMyj9+DQYUfj8JEnIWOnMPH1cZj04X9x4BFH4NQzzoKTsfHWG2PxwG1/QXGM+HcAVj3hWB1+1JEwdB1TvpyCcWNf4wJSxDd918ac6TOxx+574JdXXoH2nTrj3n/chY8mTsT9Dz+MHbp2w7JlK/DHS3+JRCyODj16Y+mK5Rh6xGE45dQz0KFXD7z5wvN47PY74WRT6L777rjjgYe40JMBDVO++n/23gNerqpc/392n3JqGoTeklCVXqVJCaGakAh20ave3+9/r7f/blWueq8Vy/UqWEBAmgioiFJFkCqdIIQSqQESQklyzpm26//zvmvvmT1z5szp/Z04zpyZvdde61nrzGf4nmc970O44LyvoGf9y3C0iHNqNR3QTB2bNoU45tQz8B9f/io2b9mMNasfx1Nr/oRK6OOll17CJ8/5FBYt3h2vvboO1/7sZ5gzpxPvW/V+5Ds68Yfbf4fzv3gudK8XmkntGujzDHzk/3wWK89aBcfJ4rrrrsOTTzwO29A5GuFd+x+I449bCgQevvH1r2Djm2/hi//1NXTNmY/XXn4er7/2Inbf5yDkuhzcf+ONePj2P+B9H/sodth3H/S+tRmVkod58zvhOBZ+duFF2PTOW/jgZ/8JgVvGLZddiFdfew1b7bwzlr3vbBiajisu/A56Nr2FMMgiCst1jtViiYpXleLiVaOPAmgJVnUDixbvgRWrViKXy/HvXuJIH+sPagGrY62otDfVFBCwOtVmRPojCogCs0UBAauzZaZlnKKAKDDlFBCwOuWmRDo0zRQgx+qVl1+B555Z0wBWfZTLJXaslvoKVcdq4FaUOzDw+ZGKEkVRoJ5HkSrSE5KXMoSuGzBNC04mh0wmoxyrmUwdWKXMgOSLFG/5j2pb/xM4m0QBNHuk6yzZ9wDsd+gR6J4zB5YOFPt6cP899+HJxx7FtjvthDM/8GHk8h144803UCwVsON2OyKsuLj3rjvx0iuvYOkZp2PbbbfFVT/5CZ5Z/RgM3cQxpyzDIUcfAx8GSoUyDC3gglV33nYr7r/zDwgqZRi6hp5yGX//H5/Dzov24Ir26199Fdttvz3sri4e12P33YvHHngYqz70IWy10w645We0Tf1CWAZwzt/9Aw4+/iQ89fhqXPj1/8ac+Qtwzmf/DvO2XohCsYRSsYR8ezss0+a2bvr1NfjWlz6HDkeDFkacY1rWLPzD57+M45cuQxjQNvwIfYU+kKqmaaBQ6MOPLrgAjm3h//ubv0Em34Z77r2bQe2x7z0Oru8h8H388Z678Pjjj+ODH/koXl+/HpmMjV123hWZzg78+NvfxI2XXALH0LEpAv71a1/FkUcdh97NW3DZTy7EjT+/HG1mgDDy4ZNTGRosAEVfx4IddsG3f3QRuuYvhOu6sAwDzz77FL799W9g7732xkfO+QQ658xFuVyhOkzIOA6eWfMkfvDNr+PZxx5B3qIZDlEOgDnb7owvffO72GG3RfCKffjYWWfizVfXIZsx+f13H3Q4/uYf/wmLFi3Gz6+4HHffczf+5fNfgJPPo+fNN7HNnC54UYhnn34MN117HYJyiFWf/DS22303vLX+VeRzeUSBj8cfewwP3nMv5s6biyOPO4GdqA/f/Qe8/dZb2GmPd2HpKafjlT8/gxuuuQJBSAETGYReEYFHrtUK5+9WyiW+uxVyrNbAatWRrZuATk7c2p1+XzS6c4SGwb8/lLFqmiYsJ4tcXkUBdHLGapvKD9Z1Pme3xbvjzFWrkM/nxw2qTrOPNumuKDAiBQSsjkg2OUkUEAVEgVErIGB11BJKA6KAKCAKjEwBAasj003OEgUSBQh2XXXFlQxW+3q3MChVUQA+yqUSFx1Kg9UwBqtBAlYjgqs1sMpRAARXybmoEVg1kcnmFVjNxGDVJGikM0BK3wYCq3TsQJBVNzR4YQQrm0d7Zxcs00C5rw+VYoHbd30fO+y6CwzL4UxOyhrdZuF2CD0Xr7+6Dn4UYeF22yKXy/LW+y1vv4XI86DbFrbbaVfstNtiGLaDSrGIDetewUt/fgbFQi/niFqWhZ5CAdvvuBOOOe4kOPk2vPLyK3hnwwbsvf9+MAwdjz/wMN545VUcc8LxyM3rwuo/3o+7b70Juh5i6fJV2PXd++P1l1/GbddejdfWv47F+x2IZSefiu122gUb3nwTa558CgccsB+7Ue/43a245EffQ7ejI/J9hJqBYmTgnL/8LA49+hjOe7Usk8GaumkMx3922WVY88QT+MSnPoX9Dz6It9A//PDD0ELgqPccjd6eTbjv/vtx6623ck7n4sWLGdyVKmXcf/99uPaSS+Fu3ADTMPB2GOK8H/4Q++1/MJ58/HF8+ytfxvq1axiABlqA0NApTYJzVL0gQmRmsf97jsay950Jx8mhb8smPHDvPbjnzttRrHjY/8ADccTRR2Pe/AUIgwAv/nktfn/brVj/wlrOazUinyFj0Yswd9udceRxJ8LIZvDGuldwy/W/xJycCT/wOAbAbu/Gor33xrw587Hh1dcQaBH+8d8/hwULF+L8b54Hd8sWZNvyWP/6i0C5jO7urXHKBz6MXfZcgl9ecSne2LAejp1BX88WzlDlKAvT5MdSscB6UlTDgQcfipt+dQ2efvwhxsh9rg8jChms+gxWK6iUVRQAPfe9gcEqzVLyuzAcsNrGYNVBRHCWwOqi3XHm+wWsyie7KDBaBQSsjlZBOV8UEAVEgZEpIGB1ZLrJWaKAKCAKjFoBAaujllAamOUKDAxWA5TLxTrHaqVSYacmuVJbgVVyrJKLdSLAKgFc28nAD8jqSpmuGveNnJEEVslRGIQBdMuCHwTs5FSuWlVgKwoj9TrFguo6OxY1jRy5OudleoGCxkn2LG2xD3Tamk7ZpT4s00K5XEZIEBEadE2Hxi5Gcu8GMALAIsBJrkWLHImUC1qGbuhcFKniabAsA5FH4A7oKZbhBSG7fPsKBfT19KKtPQ+37COIXASVEkwtgAHADwlmWsjk2mBYFgNV5RqO2K1K/SYNin0Fzr21sxlkcllohoVCXx/KRQ8Lt94KbqmInt5e9BXLaG/PIZvLMlAkN3OhUIDle2h3bLyxuQ+HLluKL3z1G/DKFVx75ZW4+ILvocOiMZJbNURkmKytHobIZLLoLVTgaxZCKgDGggdA5MHSAxi6gaIbQjdtBJEOUwM8z0fGDKBrIRzLYMcnaU/5tZHpwA1o5BFMI4AR+rB1GjOoLBnPvxtoDEVd18fivffBuV/+GhZsvQBf+Nf/h5fWrEF79xzYjs7xAW1t3Tjt7A9h1yWL8MvLf4oXn38elFtKrmkqBMZ6Ahyr4PkuMm1tOPHUFejqnoNrrrgEb7/+KsqVMsxMHl6lLGB1ln+WyvBnhgICVmfGPMooRAFRYPopIGB1+s2Z9FgUEAVmiAICVmfIRMowJk2BVmCVtjIXC30M5qh41WjBKsEqmzJWx9CxGiJgEGaZDkNS+mdlbEJ8iPyAwScVyEpcnARPQ59AqsbHUJEuAn6e78P3XRiWiYrnIogIeFoIA1UcKSK2CoKhAR9r6gY7c8ulAhcyItBIx9PWeoKqMA0u5BS6dKyuIKdlImRY63JUAqWURh7BXx+VkAodlaFFGoPVikvORxemqcGvuAxpK54PLYo4gkCNlc7l7ASYVHSMXMDUMl0rvqauadBNk7NPqaSYT2M3dB435aQSpiTrKjmL6V5xXYbR7J7kGlTkYNZQ9kJs6Avww8svw1777o+NL7+EL/7Lv2Ddn59GZ9aAFvnwGCgrEBm4AWgnu+dq6Oxsh+eS5jr80AX3hK5BE8dFyOhaOs8jOXE1Oi8I4PsRg2iKNzBMh39HaN5oa71lW6w/uUF1w+AxcKavTuOw2A27eO/9ce5Xv4G5c7rxzS9/CU8+/ADmzd0KvhFwlMW8eVvjA+d8ErvvsTt++oMf4oUXnodpq633qms6P/fDAK7nYpclS3DGilV4es3TuOEX18IrFVjvMvUzBu3iWJ20jzK5sCgwJgoIWB0TGaURUUAUEAWGrYCA1WFLJieIAqKAKDA2CghYHRsdpZXZq8BYgtUkZ7WWsapgXZKxOh5gVbM0RAEhT7Vtm24BI1OCgqZ65NgB5eakUIEoCBmO0jZqgoAEYOk9go8hQdbQB3QTvluGTTEEYQCfzglCEC00KN/U97ld3TQQBHR+XJmeAKamMaAkVypB2wTk0msWwUXGvwEcWND9CF7gw7ci3kYeuT5nkRLEpmMI2FLUAsFEk6pCGeTi9BQYpq3/tnKIerQNn6Amb8WPEAQRg1Ey2xI8pW3/rAM5Zb0A2WyGt6ozrIw18vyQz1fnUWYuYBsEiIEt5QD7H3Usvnvhpejt7cONv7gO//OVL6HTIuJMyDZkwEtAmtogEKzpESzDRqnowTFVgSnKODUtHQbPjIrjpb5mLIt1pOuS65cmivrKcQKahsgncEpQmebZRtl14ZMzl+A3n6MhDDzur2U7nI27YPud8an/+1m0t7Xh8ot/zA7TOe2d8C2C1z462jqw/yGHomtON555dDU2vvMWg15ap4nbl+c4vpuOzbEW77zzDkdN0Bqg/lTKFXZFSxTA7P0clZHPHAUErM6cuZSRiAKiwPRSQMDq9Jov6a0oIArMIAUErM6gyZShTIoCQwWrpWIfb3tuFQUwEFglGOU4DgMrJ0OOVbNatCc96JFkrPoIYFk2Ezr6Z9BWdHI5EnQ0bX70fZ+zRz3Xg21SWSVFEwMCfV6FwSIBMgKTDC0JLvrk2gS8SkXFBtAPusFtEQDU6RrQUKL3qQCRTtfxGCSDoCb9436EfF26Bl27r1KCk81woSmf4GlIUBLwYnhK4LdUKvD2d99z4bsuF0+inFGPIgdi1yZpVc1SDSNoHIFAzk41OIomMCligOMBeJc8XJfAqfraSrrQc3okxkmu0SBQ8QgERuk5RyP4EcPjguvj3QcfjncdeCiDxPv/cDte/fOzaLN1hBqBZ4KeKo+UohjIREpuWuongVLPo3lScJd09z3lvKVxEfgtlTzYts6wu9Zncqcq2JuMVaOIhUhpz/ryWEkVGo8Ox7TZyRsSmCUXs2bBNh10dbYhYxtwdB2+ZSKTcaAHESrsMAY6s21cHCoydNi2zS5nemRQ76k5JzBcKZX4NR4H5dxyJjFl+XoCViflE0wuKgqMrQICVsdWT2lNFBAFRIGhKiBgdahKyXGigCggCoyxAgJWx1hQaW7WKTCWYDXJ+EwXr6Lt8eRYJaiqileNLVhlIBpF0EyDgSptkSeoSbAr0iLeJk6wkvI8EzjGbkR2S5JrUkHJSsXlc/i8AKgE5OYkR6upHKkhOVKVM5UgKuWParrJkI8hJ8FW3qbuK5BJsNT3+YnKbg2hR0BoRAg82ooe8nWhqwzYwFXtlytFvh5BOwK1dB3qIzlYOQYgLvhF/aGiRXQB2rpvazq3SX1gxMwRAeraPuXMUocooYCyV2kMHAtA+tBhGh/HwFVlHrA2vBXeMFBxaRwEYTX0Vcj1GyGXAbtQEYSIFEvmGAPWj2Axu0tN1oC2+Zu2ztpwBi2zXLoqOX9DLsxFGhAYJUcrXYuOIx3UsTRPGruJaY51zvBVYJaKj9HLlOdLV+ecW1OH6ZiwLRuW4SCXaYdhGQzXbXLGUkEqTUeGxmdT/qsBx3B4rNQurSUC6RRbQfNAeb0EiQk2R1Qoi4q1Ua5rSFEHFZ57jlqQ4lWz7vNTBjzzFBCwOvPmVEYkCogC00MBAavTY56kl6KAKDADFRCwOgMnVYY0oQoMFawWi328dXxoxatoGzm5H3Xeqp1hsJobF7BKIJHzRAm+EZDTDYaLFA0QckV5+pqmnI8E8CgjlW68dZy2u3NEABXjImiqtsxTtIBvBgzSyAVKdk8CmcpdSoWtfAaTUUhoUDksCQBqBN8o91OLt6bTPny6DsFCekpOzcCFqakMTz+igk++ykt1CbD6cAncBRQHUFGuVt9DpUzFrgyGfAQuqa80LGanlPWqOsNAlClj7Gql8ZEjNIGs9D6NlcZJjluGrpQxG8NpakJt41fOVdItooxVXUPgUzEpW+FQdsESXKS2NAQ6QWLlbqVxEfwl0GhqBhf5IoeyKhBG7yv4ylCb3LFVwE2GYB0BO1KpfQWsaZx0Pdr2r2IXeBDI2FRcyyeuy07YMKDjlauYwKplGzy+fCYPy8jAtG3QVn6TLL22DYuyWAkeWwYF9DIEtjSKEbA5Z5euSdCVxkM3ik9Q1c4IeKuiZhydQC5mr8xRETQ/5IB2y2VQPjH9vriVCufAku7JvPD6003ldOb1qx5V1qwqcEbzRj+TBZl+hywnw47ajo5OdHR2c7yB5Tjs8KU1sNvi3XHmqlXIk+uWYbP858mEfpDKxWaMAgJWZ8xUykBEAVFgmikg31ym2YRJd0UBUWDmKCBgdebMpYxkchRoBlYZjPk+yqX+xav8cinO8FTboBk4EmTjR+WUVABSwR2CUwRWM04OuVyOwZVpqS3jjQCoVRRAAor4mNSdHIzpnxPnZRospZ8nW8oTd2213wzz1J3BIrk2kzE1vFd15jLjq52n2lb5qf1fTx1LU52cx05YdSeIShDODzwEHAHg8bZ6yg5NjlGnxrRvyEtGweWR3dSYkhu5bod6C+NLNjunFfijS6iU3AFumnKWJjcenbKtKhhL8QIEIwmgWg5MOwPbznBMg01uVcNgwJpk5PLxBDIJYpomg2CVy6vaY81jdk3zwXNCLmByqjKQV3ETQeDBdz0GqmUCq+UyA/LAU/NHt1qbqn1erymwqsdglZ3WBFp5LDZD1Gy+DR0dHehksNoOK0NRB8SSLey2aHesWLVSwOpQF6ccJwoM9PEif5WQtSEKiAKiwKQoMNJvqpPSWbmoKCAKiAIzSQEBqzNpNmUsk6GAgNUYCDcCUipQNShYjQswxccxgKN2qOp98jzVbr/XeEs7OWAVWCVgx9v/fRcB5asSWI2BXRqsJu0Mb72M5uvqxIJVGlcrsKq2/Ce4U0UZ8P9iuEpQkvJ12aVqObCdDBe0Mk0CrboCr4bFblMGqmb8qBs1sGqQezQFVuM/GiiY2h+sUuQBOY09LjymHKtlAquVCgJfwOrw1qocLQpMngLiWJ087eXKooAoMLsVGM031dmtnIxeFBAFRIFRKiBgdZQCyumzXoHpDlaTbdQ11yptNFdb4uPd7Aq8xTd2HjL8rLlTG92l7IZsCVYJ+6kt6dX24uJZ9Bpv/R8ArPI5cUZo4o5laBq7H8mtqsAquVfdOrCa9HNkYHVkS73RvDVsxyrFDozs0i3O6u9mrTqadZ232fP2eYKptsNuVdpKb5oWZ8waMUhVxbZqPxOQpeJnlMXKTlLKg6XcXia9FOdAOavKpUoxEZS1SpCV5tOl4lYEVj0V3VAuF1EulTmDlWC5OFbHfBFIg6LAuCggYHVcZJVGRQFRQBQYVAEBq4NKJAeIAqKAKDA+CghYHR9dpdXZo8C0B6sN0QCNUQDNdnUqsKoKNSVws9/W/VZglQJTYzDbcst/v5gAvmhdTEASpxD6AfzQh09wrgpWybFKcQAKzKVjDCYKro4arFKe6DDiA4bym0dZrY1JAbxjn9cCOVLVln6KAKAoANpGT65Vg8GqigJguBqDVX5N1/k1igjgKACDAC3B1TgKgPQPFFhN3MV1UQBhoLJXBawOZQrlGFFgyiogYHXKTo10TBQQBWa4AgJWZ/gEy/BEAVFg6iogYHXqzo30bHooMJPBamPOahiR9S0AACAASURBVF2+apyGmmyxH2uwSrPfGCWQwNCq8zSGt1XHKsO5GeZYHQewqnPBsfrfL5UCoHJWFVi12K1KYNWOwarOYNWKowAoU1XlmNLxSc4qA9kkY9VQOag8bzRXXMyMwGriWlWQlfNx44xcz/XgcsZqEeVyhZ+LY3V6fBZKL0UBUkDAqqwDUUAUEAUmRwEBq5Oju1xVFBAFRAFycI2xF0pEFQVmlwICVhUYawShLaMAKAG0xXb/ZtECyUdVcq3qMRwDUCteRVvL2bHqugzkxiZjdXKKV1HFerqNuWO1yae+gqq0e5/Aqs55qgRWKWfVJsDqZJWL1bTrwWq1kJXKWU2D1aSAFRWICqsQPAVVKRIgBqsUDcDFxxqKV1HeqoDV2fWZKqOd3goIWJ3e8ye9FwVEgemrgIDV6Tt30nNRQBSY5goIWJ3mEyjdn3QFZhNYJbGrQLPBsZq8V91yP4TiVXXtxdv+OSKAwWv9lv8ErBKI41v8fuJ45O3lBOYoWzXwGKzStnJV+EgVS0pD2eEtnJkFVtNjJ12r+aqaBj0Gq4Zlw4qLV1EUgGVRxirlpxJYrTlUk1gAcq5SDEA1CoCzWmuO1TCKYohaA6tJLICKBhCwOrw1KUeLAlNTAQGrU3NepFeigCgw8xUQsDrz51hGKAqIAlNUAQGrU3RipFvTRgGCd1ddcSWee2YNens2M/CjYkOBH6BcKqFYLKLY24NSsQ/lShlBpRxDvngbdBAgitRzhodcnEllkBLwIsCVzWaRcXLIZDK8LdtMigPFKsXlpvinNCRLfk4AV61Alfrqlf65+pyAWLx9G7FjshHEVcFmE3iajIPLUzXA0X5wM85LrQesIcBb1ZuD1SjUUu+FCFPakTvV93y4rqokz8WrKF81LpiULl7VuMCiVIGu5ouv3uaZ/vI6VNt/7ZwYDo9ilVNMaqsv0M2ycWuXa97jJA6AowBsAqu01lTxKvqZYgAUWI1jAAydc1YT0ErgNYkEoEctHQVARckYoCqwmn5O8+JTRi5lrLou3EoFpRJFAZT4Z+VYDerWLJX0qoJbnbJhNeiawRmxnO8aw19Q9itBYsdBNt+Gjo4OdHZ2o72tHVbGQUTnGSZ2W7Q7VqxaiXw+z+urtX6jmDg5VRSY4QoIWJ3hEyzDEwVEgSmrgIDVKTs10jFRQBSY6QoIWJ3pMyzjG28FJhqsOhlHFQeiwkDxbShgtRGyJj8TPE0D1rTLcKDCVWkQ2piD2vhzGpAOFaySY7UetirIyq8NAFaVYzWBc6qSfDBmYLU/iJzeYLX5b0WyDkwqTGVZVbBKgJUhK8UDEDw1FVhNQ9UkBmAgsEpRADSHzcBqAlkFrI73p5W0LwqMvwICVsdfY7mCKCAKiALNFBCwKutCFBAFRIFJUkDA6iQJL5edMQpMJlglEEawakCwGhckYmBG/7jquwaNtmgn7tYmYDWBrkMDq4mzVDluhwJW03mpXKA+gabsUiWva31mawJZ6ZGMizVYq45NgC1BO3Ksel6FIwESsMoOSXYG1wBt4wIMB7Wdjt6xWnUCx+MbzS/BYI7VVm0P5MZM1geBe7pTFIDFblVyrcZgldzSBFVjsMoRALFTNe1Y1Qm+pqMAYndzo1uVfk6Aq4DV0awIOVcUmBoKCFidGvMgvRAFRIHZp4CA1dk35zJiUUAUmCIKCFidIhMh3Zi2CkwFsJoGZc2iAJpu+U8ga7ztP4FgdU5YdsXWf02rh6D9QWoNrPbPSU0AaNrFyhMfU02VgUoZqyoSgXI50zCUn4f1YLUuCoDAKm8nj8EqFbEi5+oAUQDJWBSgHmwJjh6sVmH2WIBVps2D9bn5+wmQZ4CuKDr9j3+ijFXaGm9aFkzaQs9ZqxRBkeXXyK1q6ARWyTUdA9bYwWolha3oGIoLiMEqdZPiLVpFATAUH20UgG6oOIB4DHx9AsASBTCyhSJniQIjUEDA6ghEk1NEAVFAFBgDBQSsjoGI0oQoIAqIAiNRQMDqSFSTc0SBmgJTH6xSAaHmeaoJSFPgVRUaIrCmbjWHazLaNFRlrtfEoTpUsErnp4tJkQOzsbhU2v2aXK8+e7UhY7UBrHq+i2gAsJqMpTaTg30dnVpgdfDfwVbjaRhLDNdrUQAm56kqsKpiAJxMDoYV56lyrirFAejKuVp1rFp1GasM6Qlap8AqOYf9VMYq/ZwAdwGrg8+qHCEKTHUFBKxO9RmS/okCosBMVWCwb7IzddwyLlFAFBAFJl0BAauTPgXSgWmuwESB1WwmD8chwFXLWE2ch60dqwqYNruT9I2FrRLHarM2xwysxr5UcqrWOVKTYlaxfXQoYLVfFIAfF6/yPBBYDal4la8KJjW6beuX3mBfR0cPVscyCmDwX5taBm//Y/sXz0rmm+Zf5ajGhaqsDGzbhpPNqdf1Gjyl7f4qU1WB1n7Fq2KwmkD0Vo7VaMwdq+SYpQJa4lgdfK3IEaLA2CkgYHXstJSWRAFRQBQYjgKDfZMdTltyrCggCogCosAwFBCwOgyx5FBRoIkCEwlWMxnakm1Xi1c1y8rsHwXQGqxy3moavOo6EgA40Bc0hqGDOFZpz369u1TFBjAs1Wj3fwQtAalxW2qrv4oBaDy3EYqq95tkrDaA1SDwEA0BrJJjt/VtYLBKYxnoVgeoqwf1B5tj/8vVajxNinGlIiFqYNWCwWDVgZPNMjg1DbvqVq1mrQ4AVjFAxmpjzirPZeCPYRSAzm5aAatjv6qkRVFgMAUErA6mkLwvCogCosD4KCBgdXx0lVZFAVFAFBhUAQGrg0okB4gCLRXoB1bDCIYG+H6AcrmEYqGIQl8PSoVeVMoVBG45BoxUUIlAIzkp1XZoBooMG1XWKEE52madyeZAjtVsNsvuQdqSnXaWprNCqbO8pZ/SMzkCQG3HHtC1Gr/HMDXO2qwemxS4SimgGKICn+kMVOq3+lkBVc5IJYiagqSNP1fHy5mqCrby2Bncqtf4WQJck+fJ1vL4+FrxKgXnfN+F57rwKQbAJ8eqr3Qmbbn7cfupcZFiLW9Egwe4RZRjMPC7dSm16tBIzU1Dfm1jE/3jCtQRNFVJM00vO4S2k/NoqpipxueofFJyn1ocAWBaVLgqAztDz+0aWCUAT/CS8ljZuVp7VC5Wg+zQvO54xHHxKtr6H4TkIA65oBhDVlorMVh1XReVcpl/dyrlEuhnnkOqWhavR9UmgdO4feozP6c/CpBLVUHVuozVTAa5fBvaOzrQ2dGN9rY2WBkHEf2uGCZ2W7Q7VqxaiXw+z+s2nTUsH4GigCgwdAUErA5dKzlSFBAFRIGxVEDA6liqKW2JAqKAKDAMBQSsDkMsOVQUaKJAU7AKcI5kGqwWC71wG8BqFIQMmVqCVcNAJpdnsJrL5WoFhAhcxaCJAFzj1n0Gq/Q+AScuQtU8Z3Wg/NVG52t66M3cpI3QtFn+avJaDSA3KU4Vu1AZxjU4V5u9lkBVtc2coKqCqZ7nguYm9DwEIYG5kItkNcYZ1MY1mGN1pMufvb3Vk3UGmUP76tsMrFZB5SDVtoZzDXUsraF4vRgmrLh4FblVTQKrtqOKQFk2Q0dDNxnAGpSzGmesJnEA5GwlsFkPVkMuYNXoVk0iGpLiVQlYJahKvz8JIE/Aag14JpnAOhCDVYaqBFcZ+KrnSRSAnckgm29DB4HVTgKr7TAdm93TumEJWB3p8pbzRIEGBQSsypIQBUQBUWByFBjat8vJ6ZtcVRQQBUSBGa2AgNUZPb0yuAlQYCqA1cZhJo5VBmbkQm0BVpNiVWkHbNrdmrSdriTfDKy2AqmNrtWRgNVmUDW5Zr1jtQZWA8+DPyZgtR6O9l9Wg227V2CV56WVubWh4TRYbQSlA7lZ0/M1lOVfg/IKrCqXp8kAPylcRWCV8n1NU7ml2ZHKjlAFV9mxyjBV5bMSlFWF0Ax2hPLckXu5CVitzV1QjQKoVCrsVi2Xi3ArynnczLGqriFgdSjzLMeIAhOlgIDViVJariMKiAKiQL0CAlZlRYgCooAoMEkKCFidJOHlsjNGgekBVmP3aioSIAGpBrn64ter28FTxzWCuiokRUMUQMPW/8QdmnayVqMCUkWr+heUom36/fNZhwpWya1KII4cq2mwSu7gukJZgzg+x3KBpqHocMHqUJ2nI+1vM7DKxagIrMZRABY5VmOwalIMRbzVn12req1oFb9uGgxWq9v0NV3l8cZgNV3AKnGvJq9xjIPnwa2oKIBSschRAAJWRzq7cp4oMPEKCFideM3liqKAKCAKkAICVmUdiAKigCgwSQoIWJ0k4eWyM0aBqQZWq9XdKcGz6litB6tV6AWgDqwmrspUNiZ/UUttXa+BVZV/WgdO40xVhqApkMnb8IFa8aoWW/zjVgeMAUiAbdKPahRAFHEEAEE4P/AQuCoKgKFcoKIAWoFVik4YsFgX9T21nX+4i3e6g1XKWLUSsEoFrMidapBjVWWrJpmq7F6lu10Dq2rsWlV/gqmNcQBJjAPHAbgeKgxWiyiXyvxcgVW1hqp/BGiSsSpRAMNdmXK8KDD2CghYHXtNpUVRQBQQBYaigIDVoagkx4gCooAoMA4KCFgdB1GlyVmlwFQHq43b+hOoWgWwMURtVtwqmchGsMrgNIajA4HVgTJXE0CWjg5It9cMrCbvNwLbRrjKUHUKgtW0jsN1rDabg7H8BRvIsUrFq0zOV1XFq9JgNclSpYgJBVUt9WjqMLmIlcUFpGoQVK2XtFu12fPQD9hpzGC1pDJWFVil4mP1YFXjPFWKuVBxF7SuBayO5cqQtkSBkSkgYHVkuslZooAoIAqMVgEBq6NVUM4XBUQBUWCECghYHaFwcpooECswncBqM3ja6rWJBqsKoJI3tOZwbSw2lXbCDgWskos1GIpjdRjZp42LPxzGN9mxKl41Vr+Ag4FVylm1nQzMlGM17VBVz+NIAEtlrJoGOVapeFXsmo5B/EBglaGrrzJWXbfCMDVdvIp+x4IBwCoBVS5AJWB1rJaEtCMKjEoBAaujkk9OFgVEAVFgxAoM4+voiK8hJ4oCooAoIAo0UUDAqiwLUWB0CqTBal/vFt4CbwDwg4Add8VCAYW+XpQKvaiUKwjccrwlPuBjgzBAFAXKkUcuUM4fJbBIxYQ0hlaZXA7ZTB7ZbBa2Y1czLqnnjRmcDEpTW6bpp+EC1bTTsPEajZmojc7U9LZ/BmZ12/6pgBGNT92TzFXaZV9rV4FVikCtbd1XxzN4TUUMJNmdSRyAcqz6CHwXvqeiABRYJccj6Zxcm1uqm3gtapVNpbazD3QLNQWCh3Kj67CmKtC29W2gHNhUNMNADQzWdHJePVgl56cG3TBhxY5VLmDlqIxVw7J5q3/j9n+Cq+kiVgRXDc1ksMrgM+VuDmjN83zQo4oFSIPVCoPVEiqlEsNVmsPmYJUcsbpqPym6pRnQ6TWD7uRopUJcBvfbzmSQzbeho6MTnZ1daG9rh+nYXFyLxrvbot2xYtVK5PN57luSQTyUOZVjRAFRoKaAgFVZDaKAKCAKTI4CQ/3uNzm9k6uKAqKAKDCDFRCwOoMnV4Y2IQokYHXts0+jt2czBYnCgAY/8FFisNqHQl+BwapbKsMfJlilSuxONotcNo9MJgMn43AF9lbwM4GtyTGcH5oqSNUqHqDxvWbFkxLIyUCTHKYpeMqgNWQ0Wt3+XXd87DxMn0MTVf05Pr/utbh9fg0Bz2ujW5VzOymj0/NV4SqCrPRIbtUUwEvnrNYvkKHD0dYLS0HYoRlgo0HY6sBfkdPt1x/FuBka0cYBbwrap28cx0v/KBqCClJx8SqbC1hxFEDGAa1FqyFTlQtW6XHOqqXyVxm0koM0ldUbxkC9MV+1WsCKClf5NHdxxmqlhHKpCLdS4cxcOp9ETa971b5yxnIMgE53BXOpD3Ssblp8pyiDfHsHOjo60NnZXQdW6bw0WK3B5gn5CJGLiAIzSgEBqzNqOmUwooAoMI0UELA6jSZLuioKiAIzSwEBqzNrPmU0E6/A+IBVBQ8JDCmwmqk6VgmsqsJBKsMyuTV7PhSwOlgUwEBglQtXxbmZ/cBqI2iNnZeJszQNWhNISo+J+5UKVKXhaV3RqRZglR2QMVgl92oQg9UgzuhM57umV4oCaUNDocOFqslYm59HwHts1mx/uNoarKr1pa5N06OeJ1BS5aQSWDVtO5WxasEmUMmuVXWvK2BlWS3AalgtXta0eBU5jQMfXly8qhQXr/JcAquugNWxWSbSiigw7goIWB13ieUCooAoIAo0VWCMvlKKuqKAKCAKiALDVUDA6nAVk+NFgXoFxgusJq452oqdBqu8JdvsD1YVKKsHrVVo2sSxqieFf+L3aAu4Oj/lblWsLdm4riBc4hatOlJrW/spwiBxJnJWagq80rlpsDqwY5UzAGLgl247fg1q67gCgqogUnpbObkefZdiAFyEFAnAUQDKzTqQW5XbG8LO/IHXPvWzpn0a0Y7ck8q+0xa/buoqyRHJ1NPPgyLimKQ2HssOz9jtWQWrnLEa56xSfqqpClVRkSqCqlXIalLxqriIVRW61uB/Mk/JXDXmrbLbmByrrgu3UkYNrLrwg4qAVfngFQWmiQICVqfJREk3RQFRYMYpIGB1xk2pDEgUEAWmiwICVqfLTEk/p6oC4wNWaxmrSRRANpOLowAywwerA8QApCMDEgdsY4xAI7BNQ03ic+mM1fq81fEFq0k/qlvJ48xOBecq8D3KWyW4qsAq3TnDNgVlaaxVR+kg1tGWiDOVhVqDmuoMjkRosXi1SB/w3Za7+eOzdN4fDwzPcEs96j+iKlg1japj1aIYANuBY2dg0lZ/I4anBPcbnasEVhuiAGoZq/WO1WTeaL5UfEQIchYTEKcsYooBoIxiAq0CVqfqp5/0SxTor4CAVVkVooAoIApMjgICVidHd7mqKCAKiAIEFQY1N4lMooAoMLACEwFWM7ksMk4uLl7V37GqDIi1CuwJDK1t86+9r15TTkIFUVXe5sAZrPXtqo+MWhGoBKY2FrEab8dqY8Zq4oBMg1XPdxENAFbTM6ocqyP/Opo4P2sfp7W24mjQARZQ62u2AqtVkBo3oSGsOpbpPQK6rW7NIh6StUGOaOVYVfmqNsUBWBlYtNXfUk7VOoBKMJWcrpZdLWxFBaToNQWviWn3B6tUuC1MCrgR/Ca3seeiXC6jUiqjXC4KWJUPX1FgmikgYHWaTZh0VxQQBWaMAiP/JjtjJJCBiAKigCgwOQoIWJ0c3eWqM0eBiQarzTJWBwerrcBpK7Cq3JRpCFfvWK1txW/MWU3gazU3dYyjAFqBVdetIKBq8uRYpcJHfsCuyMSx2vj3JG6rxZJsBiEHOly1rYpXUau0nb/Vlv7hOU1rV01DV9UGweFaPEBLrBrVw/J4ktnDSsWfCJpaMVi1LJvdqrZNxatMmDY5VmsFqjR2rdLPJoyWxataZ6xGQVy8Ko4CUGC1xLEAlLGazFGz4lXstJXiVTPnQ1VGMq0VELA6radPOi8KiALTWAEBq9N48qTrooAoML0VELA6vedPej/5CowPWFV5oLSNOilelcu2xVEA5Fg16xyqYwFW08Wwau7V2jb1BC5WASqB0iRDlbZyx9vsk9doi/p4Zqy2dKx6LuesEpCjjNVoELBKq4j63eo2PLgKEPhUebQKsja/Kew68NtDjwmoOVgpRoKuPfC59P5AjlVdA68vcqwSTCWwSq5Vh8GqVYWnFAOgcR5rDFWpkJVl1jtZOcdXZ6CdrAvOWiV3ahzdkDxH6KvCYwxWK6iUSjFYpeJVler8CFid/M886YEoMMhnpfy3vSwRUUAUEAUmQQH58J0E0eWSooAoIArwf3xLFIAsBFFgVAq0BKulEgp9BRQKvSgX++CWyvDdMkLaAk0wkgGTXwWQ7KgMCUimM1ZNZHJ5ZDN5BqtUSIi2YydgTGVY1g8hva1fQbT6KIAEotJjAtmaRQEkwLZRoORjg2AZZWOyGzRVTEpBzxpsbYSg4DHW7sm51eJSWnKuKlCVtEfHpa9VK16lcjp9n3I6Pc5XJbcquVZpa7nK8FQ61xy3PPLq0Ab7KGwFVltD2f5fc6t9IM1afAs2Whavar1s0+NJIG9tsP2ha3X+2bFKQN9ksGrbWfVoKaBvUhwAFari4lU656wmWaumbUM3KIdVFVfjtRnn2NbmKqxm3qbzcatgleauXEaZwWpZ5eUGZf69SOarbq3qBi9wtaYN6BRzQTEE3AcD4IgCE3Ymh1y+HR0dXejo7ER7WxusjMP667qFXRcvwYqVK5HP53mNDAekj+oDRE4WBWaYAuJYnWETKsMRBUSBaaOAgNVpM1XSUVFAFJhpCghYnWkzKuOZaAXGDqxScSU0BatONsdgNZfLwbLtlmC1efGp5mC1Vbaqakd9RRssCqAxBmB0YDXkLe3pNuuBaON7BHZVcSqV0RlvKfdVHAC9Ru8NBlbHa91wvugAjU80wKu5aOPIgFTxrmQtEKAkKElgVWWsqpxVx3Fg6DXHKh3TD65aNp+noKYCq+RYZQCvKp1VoWqSiZvA1WoUQB1YpeJVyrE6IFjVCJ4qsMpxACMBq4aFXRcJWB2v3wFpd3YpIGB1ds23jFYUEAWmjgICVqfOXEhPRAFRYJYpIGB1lk24DHfMFRgMrBYLRRT6elEq9g7iWK2BVQKFSVEpKhg0WrCq67WMVRIgcawOBaw2c+6lXaRhg/u0VsSquWOVHK58fnwe9afmIo2drlAO2MaCWMmx6eN5a3moHKsJWPWoYBUBOXKvUtV5yllNxRXUrlmDx2O+MOIGk2zQgdpv+SW4VUGtFsCWYXgK5/YHu82vylmlhg49KV5lORwBYDsZBvoEUi2THg0+RsHVGmA16L3YzUqu0aprNYmJqAOrBMMVaGU3K81ZXLyqUq7EjlUBq+O1LqVdUWC8FBCwOl7KSruigCggCrRWQMCqrBBRQBQQBSZJAQGrkyS8XHbGKNAarJZRLKgogFJh6GC1MQpgcLBaQ2eNjtVGeNoIVnUo6NosY5Ucjq3Bqipe1cyx2rjdP5232uhGTQNTjhBIgdUEsPYHsLFzlWBdA1j14xgAmhuCq2mwqopqqVpPqmRVAlcVzB37W394m4Bh/gLcsnpV65zUkfRV5b7WO1ZVP6gAVAxWdXKsWgxTybXqOFS8KqPyUylnld+vRQEwTNUNGJbFsQDV92LXKs0oR0YEKjaC3cXxXYFx9Vro+/A8FwRWK2WKAijCrVBWrjhWRzLXco4oMBkKCFidDNXlmqKAKCAKpAOuRA1RQBQQBUSBCVVAwOqEyi0Xm4EKtAKr5VIZhTEAq5SxmnFyLaIAatXgCZAxTE228Fd/jl9PuVcZqA4CVhVza8giJSiZyj6tZqimclOjoL9jtQpXQe/V3q8Hq+kc1P5ZrI3ANu1YJXcqO1R9jwEdzQ1lrgaBp3JrA3ICq4JSyTWT8bXKWB0sb7PVuZwxOkBWKvWCinwNdAtbZqzGdLjpyTSvNSjLR6ZtDDRPMVKuJZcCGuWrxrmpHAVgOQxXbSerIihMFUOhMlVNhqmUY8quVYKrJuWv1qIAKAaAi1cxWFUQvgpVOb5BFbKqFrQKfAapVLyqzGC1xM8FrM7AD04Z0oxVQMDqjJ1aGZgoIApMcQXEsTrFJ0i6JwqIAjNXAQGrM3duZWQTo8DAYDXg4jvsWO3rQXEUjtXBwCrBxjQATVdOT9yoyfvNtv83RgM0wtThZKxWIWuDk7XO1RrR9u+BwapijU1yVunlJtEDFAVQBXaUqRqDVSpiFQSuckNSvEIVrPIIJ2SBkFuz2Y01jcavF2SEbVYYi19LrZe0e5X6lIBVcqeSW5VzVp0sF01TblQVBVCNA2CwqmAquVzZrcoFreKM1RjKJ85UVWQsjm5IoCrHOBBoVWC1UimjXCmB/jAhYHVClqlcRBQYMwUErI6ZlNKQKCAKiALDUmBivtkOq0tysCggCogCs0MBAauzY55llOOnwPiAVeWsJNBFoGqwKIChgNWBIgKa5a02QtpG9RIYl8QANMYBDA5XA96GT+cxQo23pifZq2qvfn3GanJcY4xA4litbi0PqICVcqtSDEBAsQCU48kFrBLHajKi8f8KmnazDuZ8Hc4qTWeoNj2vgaqmfxyoaJYqAKUzXCWwajoOu1btDMUBZKGl4Gm6cFWSq2oa9Y5VgqvkoE7mMr3tvzEKIPQDBq6umwariWPVleJVw1kccqwoMIkKCFidRPHl0qKAKDCrFRj/b7WzWl4ZvCggCogCAysgYFVWhygwOgWGB1ZL8N0KuycZRpJjL4q3QhP0i3d3kwOzBlapeFUWuWwbsllyDlKBILO6PZ8dqOR8TG3XT7tSqZ1m+anVKvAGnaur+ACOEFCPZOikDeVVBBm3n4DNBHS2gqsDAdeIHKsNYDUNTOscqw1FrurBqsrnTPQkx2OS08mFqzxXZaz6PkPVGshtNufj9HU0ZVgd9hVa5q+Obt32OzvOWGXXKm/tt2DbDkxyrToKrNK60w0z3u5fc6YSZDVTr5vsWKWYAAVW1ZzRPBFMr+WrchRAPC/kWCWwShEOZXKsUhRAicBqmR3IClArnFznutYNjjCgNUxQmB+r1zdo8XP2q53JIpdvR0dnJzo6u9Ceb4OVcUBRDTSmXRctwYqVK5HP5/laYwnBx3impDlRYEorIGB1Sk+PdE4UEAVmsALD/p45g7WQoYkCooAoMKEKCFidULnlYjNQgeGB1SJ812XIlLgom4NVclYquENbrzO5LLKZfAxWHc6zrNvuzzi0dhsIrDZGBHBMgEHXSYHVGK4SxKLXE8CbtD4QWB2oOFXT4laDZKwm0Jacq4mLtc7VWs1yTaB0DFiDJAZAZat6XoVhXURwlaMJkmzYqbEQB+Wmgx4w8DhSnL3pQbEpuPoes/QYrqtt/XYVqhJgpTgAck9rsSuVbNe+OQAAIABJREFUn3Meqw6DXmO4qgpXMYCNC1dRm2kHc9qp2vg8AasVl8BqGeVSEZWyAqvKxaxxWbMBwSpluhJYpexXBrsGu2x1gsSZDHJt7ejo6EBnZzfa29phOnZTsEprhaGw3EQBUWDYCghYHbZkcoIoIAqIAmOigIDVMZFRGhEFRAFRYPgKCFgdvmZyhiiQVmCswSoV+SFHZwI0aSs2OVazmRwymQycDFVnrwerVIAqfRseWG0AVQRZVemrOldsFXY2bN1Pg9NmDtXRgFWGqQRRB3St1hyPqgBSDaxyHABHAXiIONOTcl1rkG8iV3ErB2RLdjqOYFXNZ02FNFhNslTJraqgqgKryrGqtvsPBFY5QkDA6kQuL7mWKDClFBCwOqWmQzojCogCs0gBAauzaLJlqKKAKDC1FBCwOrXmQ3oz/RSYCLBKjtWMk4BVcqyqKIBku3IarDZmqZKiAxWnUo7VNFillpR7NQG7yYwkzsMEsLILkeGcKkLF27zTBaliGDomYDWGq3XXjl2rScZqUnE+jAtX0ZZyKl7l+y5XngdvOVejSeeeJj+P19bvxmsN5zqj4Kqtt7JrSbat0iNxt9biIQiOWuxYte0MRwEQYKUt9exOHQCsKqerKmRFd15fuo6w6jxWTm1VTKz/c3GsTr/PP+mxKNCogIBVWROigCggCkyOAgJWJ0d3uaooIAqIAgQYmpesFm1EAVFgSAqMNVglWskV7JtEASjHqgKr6a3KEwFW02JUc061+gJTaYhKBbWaxQM0c7XWA9MQFBrbWKSKXZ/Vrfy192sZqwrYEZwLuHhVAlYrVZCXbpNdufQNNAbEQ5rsMTioLguXoGaLT+DRgNVWXdV0ddFmjlVQ8ao4L5XzVfmu4CrHA8RQtZljNQ1Wq1EAhl6Lc2gCU9OQVcDqGCwwaUIUmGQFBKxO8gTI5UUBUWDWKiBgddZOvQxcFBAFJlsBAauTPQNy/emuwFiCVQUOm4NVcqxS8ao0WK06S+u2dNfcplVHK2dPxsWpUm7Uesdqza1ahX9xEatGqJqAUHpsLF5VKxDVBKwybFUO12R7f2NmK78fg9VqxmrseOR+hLSdn7b119pPqs1ToSoqYJWAVZobigIIgiRjtQZk+6+7ic3UVIXCCBZP/N+20u7jRIf0WmHHqWUxVDUtO3atqozV4YBVzaC80xissqt5YMdqmCpeJRmr0/1TUfo/mxUQsDqbZ1/GLgqIApOpgIDVyVRfri0KiAKzWgEBq7N6+mXwY6DAVASrjXEAdcV+moLVeqhaBat6/69ozYpINcLV9DFNowBCRZDTEDaBtYOB1YjBKsUQKLiaQFWGdr6ntv8HHgKXXKtDA6vENpNCXWOwJIbcBKmrc6DC5N3S+a/J1n0FVm1YFhWwstmxmhSvGipYTaAqRwFw4TAFtQeKAhCwOnlrQK4sCoylAgJWx1JNaUsUEAVEgaErIGB16FrJkaKAKCAKjKkCAlbHVE5pbBYq0AhWozCEAY0BElU2LxYKKPT1oFjoRaVUZOBH8JDejyhrMqpVtq8VaqovXkUZq46dHbJjdVhgtcHNyueym1Jj52hjJmgdNK06T0OVo5kCaLQU6LU6sJo4VukxPjYBqjWwStA0BP0/mznTua38Y1KAio6h4lW1exWs+j6oeBXffQ9h1bHavHhVq+JSo13SrbApfQE2JhGsppNgqvBd11QUwEBg1TJhGmY1jkI3KDrAUq+lMlYTsKrcsbUs3sHAquu5cN0y/+6US0VUymUG5moxaKB02Lo/FOgGNJ3c2Modq2kGP1IBLp3eo0fTgp3JINfWjo6ODnR2dqO9rR2mYyPinGETuy5aghUrVyKfz/OaSkdtjHYNyPmiwGxSQMDqbJptGasoIApMJQUErE6l2ZC+iAKiwKxSQMDqrJpuGew4KEBg9WdXXoXnnlmD3p7NDAxpU3ngBwyFCKwWe3tRKPagUikhqBBYJeeejyiIq9rHcFWBVXL3qeJCBJDIIZjJ5ZHL5OFkKWM1wwCrWpAqzh1NF7NKzm10qqaPqb5n1GICkvOStpsBxwTGMTSla6dgat32/NRW/eo5dCxVkFLEtF+OKsPV2M3KYJaO5ViAmuOxDsD2c6wGCHwfrlthoEqRABQDQK8lADYNcsdhOfRrcrAY6xq4VrEA6S/Fwyl0NdqxVGE8QUne8k9RAMq1qhyrlLFqspO1WqBKp6xfVagqgarJe7qpilclTuCWbtUw5GxcmjP6fXIJqlZKKJfKcCsEVt2BwapG8FStYeqLTj/rBEsTsGqB+kIZsfn2DgVWu7rRnm+H5digP2EQGF60ZA+csWI52traRiulnC8KzGoFBKzO6umXwYsCosAkKiBgdRLFl0uLAqLA7FZAwOrsnn8Z/egVaAZWDU2rgtUCg9UeFIu9KJeLwwarlmXByeYmFKw25rGmVaqPAqgvXpUuDpV2qiZb/hO4qdoQsJqAbKXv2ILVVkC3GbBNxz8YpjUpYJX+2OC5Lv9BQsDq6D+bpAVRYDIUELA6GarLNUUBUUAUUDVZ5SYKiAKigCgwCQoIWJ0E0eWSM0qBwcAqRwGMEKySc5QcgE6WHKu5cXGsgrdRk9tPFW9qlsfaCqwmOadpqFp7reY0Va/VogGagVWGgcxc1Qb6meBYHfpin1ywWoW8FAUgYHXo0yZHigKiQJ0CAlZlQYgCooAoMDkKCFidHN3lqqKAKCAK0Fbcya2cInMgCkxzBQYDq1PdsZoGq82yWZtNTwJROfMyzjjtD1ZVcamBXKyN71XbFLBalXw0UQCDOVYb81UnG6xS9ipHATRxrIa+is9omrEqUQDT/BNUuj/TFBCwOtNmVMYjCogC00UBAavTZaakn6KAKDDjFBCwOuOmVAY0wQq0AqvlUgnFYnFUUQDjnrFaLfyjnKsEr/iBH6mEFdtY+ZHhZ/xIL3OZKQarams/PSpAqgpKNYOn/Hqco6oKVFGuLD+Lo1fVa3SbWMfqYH9jGunX1aG2OzzH6mB/ExsJlOVzJsmxWgOrHioVKl5V5IxVz60g8CoCVif4c00uJwqMVAEBqyNVTs4TBUQBUWB0Coz0m+roripniwKigCggCohjVdaAKDBKBcbbsTreYDUpVJU8Ko6qvpo1PjJMTVyodWBVFdtqjAVoBlcZlsYAtq69BnfrxINVNYbmNwWcR3ZT0HnwdicXrE52xmoarFLBqpKA1ZEtNzlLFJhkBQSsTvIEyOVFAVFg1iow0m+qs1YwGbgoIAqIAmOlgDhWx0pJaWe2KjAgWA0CVEplUMZqsa8XxUIvw6Kgotx3VKgnCsjZGSCMAuXOZPcmOT0V5KtlrI5f8aqRglUGn1V3KmWjKqdpGClHavK85mKtuVnZsZqGtPG53GbsdE2eQ1MO2Fr8QArucm6rcsfSPfADBL4P163wtvLAcxEEHr+WHJNct/96nVlgtdXvY6viVZquQzfNCS9eJWB1tn6CyrhnmgICVmfajMp4RAFRYLooIGB1usyU9FMUEAVmnAICVmfclMqAJlgB3/dx1RVX4rln1qC3ZzODURMa/MDnrcycsUpQtdCLSqkI36W8yBAEkqKgBlUZqDKQVNmkCfxSxatyyGXbkMlm4GQyMAyDoStt0E9/iWrmNG0sRpUcQ+fTPQqLCHQLcAEDgOmYMAl62hb0UOcYgCAKYZgmQ2C6Kt0JKEe6ylhNoCeNidqkR44HoPd9n8dCwDUMAnZv6pEGL3QR6hFC31Bj1QO4xTIcMwsvIo3II6rH7YcIwhAM/cIAQUjtEHkGSP8wCIm/wvcDuF4FXqUM3dAYatP71Jjne4BG8FoDnW4Yqm0FsDUFs0NyjaoIhEAPeeyRDxjxOA3NiGMPQuiWAdcPoZk2NN9jDagdTVPt6obORlWNIDrNdxgh49g8564bIpM14cbaJLCXxksnmdxGBMMMofk0NRGoOd0DQlOHbpgwgwBBFKBMU2RocKgwWAXQbAt+SGPy2WVL64rWSxBwZ7h93zIRVXzkTaBC8jgav29Bg6MZ0E2b4aptZ2CbFhwnC922YFgmTHrNMhEghGPZak50A6ZlwaB+GUZ1fao1ZlQjI6gvtDb4TjA8fqTXSQv6Y4PvqigAdqwWS/w8DLy4oJkGmrG6Na0b0KpxFjo06j9dl39HDGj0SGPIZJDNt6OzowMdXd1oa2uHlXH4jwOGYWHRkj1wxorlaGtrm+BPELmcKDCzFBCwOrPmU0YjCogC00cBAavTZ66kp6KAKDDDFBCwOsMmVIYz4Qo0glUQyGKwGqBcLqHQp8Aq3d0BwCqBJYJMBBMbwSpBsUwuPy5gldommNq+cCHy+U6Gj4W+Hvg9fTQMhp1EbumpaZlwXZcBlx4RmDThe15VbwKtBLTYOcoAFfDDgFke/UwwjABlEPoolz3oJoE+Ap0EGyP4UREICMpqsGx6JAdqAgUDEGAul8sMROkWRj6DVM4ajcjpqlzA9LrnllEqFhERFQ0jhtyhH8ALfAWTA8XpaPzUhko+oGuZMCMdLo3F0eF5BJJ1WLoOL/ShEUA0TYawlYoPx7EYCOoEi6ldgPtMgDUOpVXXMQ0E9ITWBg2bgC0iBHSeRjAw/ipMQJ3XgAKgXgi02w5cTTly7UhHIYhQqASwtQimTlrZ0HWC9D50Eyh6GmzHgM4uXQ22ocMPIpimwWuL2rVCjfgyvCBkEEp4nq5pmBpCmiMAViYL3TTgWBk4jgMnlydaCzOi8Qfo6OxQEQeaDkM3YVgWLNLPNPuD1djJnMB1+t0gGE6AnP/AEEU8D+QyroLVUhGVcpnBauCrdde0eFU/sKpgbiNYzcRgtYPAamc32toFrE74h6VccFYoIGB1VkyzDFIUEAWmoAICVqfgpEiXRAFRYHYoIGB1dsyzjHL8FBgMrBYLRYaVUxGsEgy0dAunffhD2GrBQhRKBby1cT3uu+V29Pb1gYysDP3CiGFjWz6PCkUZ0EsES+MCVwRYydGqaxp6enrYHUjYkCCZaVu8RZ+gbMV1GaAt3H5HeH4Rm9/aCMvIsasyCEswbQe204meTW+rYliRgpQqOkHBWS+MGJqFnl91l/qRz4Az9D245RLxP5SKfaoN30OxrwDT1BGyW1UV2aK+k1uRhmdZ7NHlvumaxfEBukHuYYLBBkNLckWWAg0VZsYh2m0DfjlAe1sGlYDiB3wYJpl0dRiGBtdVcJmApkfOVoMgKhjqWobOLlZye5JDlp3KcQEw6mdSCEyzbAQFD3rWQIUgMyzY3XPQPX8hdMtCuVjAm8+/BAsudItgsAbfC/kahqbF2pGxV2Pgq2mqD2RmDQ0NPsFg3UKxr4KMpcM0I2gmQViL59N2MrBsh12gubY8a9bR1oVtt90WL7/8IkzLRiaTZSBNdzX2Jo7VFFhNHKsJgE+D1cD34MWOVfqjBBV/E7A6fp9d0rIoMB4KCFgdD1WlTVFAFBAFBldAwOrgGskRooAoIAqMiwICVsdFVml0FinQGqyqjNWpC1Y1kIXyxFNPx4N33I3XX1mHfEcWGXJlZslJqkMLIthEDAPaGg9ERC0tA6VymV2Eatt/yE5Fz3VhWRY810cAD2YIVCJyIvpoz+WxZJ+98eorr2KHRYthm8Cdt94EXXMYKgZ+EZ3z5+G05WfjqosvRrFUYOjJ8FbXuA0Cqy7t4ydwGENdcsqSM5bcla5bJnss3EoJWhSiUOyFW66oLeHUd58AcQDLoVgD3lQOXYvguwED20zWgUfRAUEI26QTQkSazmZJj8y7+Q588JxP4t67/4CX1zyJjB7BLVUQkHPUoh6Bow/Ixaklzlq6DkUh0FhCwAQ5esnGSqkE9H8GwsCHbZGTVjlTTceCR+DYMmGVPXg6EOomLKcDKz72CZxy+gpseOct5NtyeOfV9fjGf/0nNr/xCsKyj642C27FI/MvX9f1Izi2xe5WAt0EfY2Mg3KhBMfJoTcEDjnmWBx84H74wTe/hgwtCVO5T0k3y3GQa2uHaZiwbAsLtlmIw486Ejf95rdEjRG4PsNVGjvNPTlok6iKahRAkr+bigJIg9XkedqxmoBVyssNPJVLLI7VWfTBKkOdtgoIWJ22UycdFwVEgWmugIDVaT6B0n1RQBSYvgoIWJ2+cyc9nxoKTFewquCXhsiIsPTUM/DEg49i3UsvIt+eQUQOU11HZ2cX/IqHUqHAWZu0Bd7nLeoBgzYtIEep2speLBYV+PR8WARZ4cFyQxQiH7ZtIaOZ2H7Rrnj15XXYYfc90ZF3cN9tt8BnRKojcgvo2GorLFu+CtdcdCHKlQpM02ana4gI+Xwb+gp9DGQrBEs12tpOjlOd4wU8r8KuzNDzONLA88gdq2Cs5wd8jklb6ul42gJPTlLPAxlEaRN/CB2eRoWbLJhRAJ2LiwUIiK/Cgkf5qrk2/Nu5X8AN116Dx++9F1mbaGnEANqydHjUZ4pDoEgA6ptucsaqbumoeB5sywZ8Dxo5VEl7i+BlhotsaVqoIG/gs8PVpvxPz0WWnKoOUPY1aHYnTv/wxxgCX3HhRcjkc/jieV/DmiefxMXf+x4WZDOc4ctZr6hwVqofGii7ERxLY+1C34Xr6bAM6ruJsm4g09GJud0deP3551hzK5uFTv11HNj5DOenZi2HYwyMnInA0JHRTeS6u7Cgay429WzmCANaE5Qt2wys1hUZi3NWE6BKjzRX6YxVAatT4/NNeiEKDFcBAavDVUyOFwVEAVFgbBQQsDo2OkorooAoIAoMWwEBq8OWTE4QBeoU6A9WI84tVRmrU9exWoNfNk5YsRw9W3qwYeMGbNn8Dkpvb8GBBx+KuQvncC7o6idWY/Xq1Tj08MORzWXhZDOIKh4eu++P6CsUOPd00ZIl7OycO38+xwE88OhDOGLPfeHnTDzz9DMovLkJ+Xm0zX8T9jv8KGQM4J5bb0HkZNHZ1Y05uQwCy8FBRx2D637yI1TIXWlaDFiPOuYY5Ns7cdc9d8PreScunKWjva0Lrueir3czA0ViheTKpCzVshdw4aJisQIn18Hb1DdtWs/Fl3L5LnhcHGkLtJCKXwXI5Dpgts2BDw2FTRthh+R6jeBFgJ3tgJHrgJbL4tOf+Uvcdv2v8acHHwCFzWa75yFj2ujbvAluuQ+2Q5mnJihsgPpcKZXQV9iM7rlz4dhtKBf60LP5bRi2ifccfQy23XEX3HzTTdj89lsMh+fPm4e2jna8taWIUs8bsItF2FRbjGit3YXlH/s4SpUybrjkMpDx9dP/8s+ohAF+9P3z8Z4D9ufs1hdefAFbXn0RdqYdi/faBzvusjM2bFiPJ1c/gb6ezTj00MPQ55ax8+LFaG/rxP33/hFzOtvxzHNP4biTlmKPPfbBK2ufx8033Yi5W8/H2R84G13t7Vjz8KN49tk1OOqkE/DH39+FY09dhoXdc/HEU3/CM08+paIArAEyVilHOL5XC1jFbmcBq/KhKgrMHAUErM6cuZSRiAKiwPRSQMDq9Jov6a0oIArMIAUErM6gyZShTIoCwwKr5RJ8yiilKvFUtIfAUhRwxuh4Fa8iRynd0pXU6WcGq1R9HhGWf/CDCNwAPb1b8Mabb6Ar2w4734ZHHnwAc7q7cPzSE3HhxRfh4EMPxbvf9W7cf8+9sE0D655/Hps2b+YiRGcsX8FtPbv2eey7337YRLmy6zbCnNfGLlLKbT3w2CPw4nNr0T53a3TlMrjl+l/i8GXLsOde++DtF19GtmsOZ4he9f1voVQhp6qGju45+OBHPob2zm48/+ILuOM3v8Lb72zC6SvPhJXJsZbrX3kZD913H7ZsfpvzUYNIw5ubNuMjn/gLRJoNGDa22noh/nj/3VyN/sADD0RvzxbccuNv8fwzT2PrBQtxwtJlWLDD9ohMC+te+DNuv+F69Gx6B/O33RZHH38Ctt5ue1QiYN999sGPv/ltPHTPvTjkvUfj8BNPgOaGeHPDBtxww/Ws69ITT+TCULvsuggb31iPhx9+CEcdezTac228xf6HP7iAowL+/fPnor1rDu6/927c9NvfYm53N44//njopsNb8K+4/CfY8NRq5DJAsRLCys3B+z76McyfPw+333QT5s5fgDPOPAsXXXwJttl2a5y89EQ88+yz6Nu8Gdf89GIce8JSHHT4e/Dy6+s5F3X9qy/jJxf9BJ/89Gdw6OGH4Pe33YqOzk709RXR0daG3/72euyz737YtLkXp7z3eFx68cXY7+ADsOdeS3DlxZdgyfY7MtQ95pRleOSu+7DPYQfhgTv+gAABCCVTdAAVsVIRAOpOjmK6sTu1AazSmk9eD5o4VqvFqyQKYFI+2+SiosBIFBCwOhLV5BxRQBQQBUavgIDV0WsoLYgCooAoMCIFBKyOSDY5SRSoKjA0sNqLUqEHlVZgNQx5a3sUqirpSaV4AnWZXB65bBsy2SycjFPbah1Xc0+OTT+mQWr96yp709CpuJEOzTRw/NKlePT+h7D+tdeQbcvh6GOOxTMvv4gNL7yCcl8BZ5y1CmuffwH5fB4Lt1mIX1xxFfLted5yTrCMMk5POe00PP7EajzwwIM48YQTsc/BB+P8//5vdG69FU49YzkeuuN2bL/7Erz+wvPomr+QCzitffRhnPXXf4UrLroUr76wFjvvvBjHLl+B6358AWe4UuGrvmIZJ51yGuxMBjfdcgtK6zfiw3/7fxCUKrjmumvR1dmFI48+Gps2voXbf3M9vIjAaoC3Nm3Bf37jf9FbrODC88/Hkj33xsc/+SnceNNv8Mgjj+CkE0/A5nc24edXX41Pf+ZTyFgOfnn9DdBNE2edvQpvrFuHi370Q7z/wx/GbrsvwQ2/up6zZT/ykQ/j4u9dgE1vvY0vffM8XHHtdVj71NM488zl6Nm8Cbfedhs++zd/izfe2Ih77rkHNkH00Edk2Vj9xJ/whXPPxaOPPILLr7gcn/rMZ5DPt+Oqyy6DYer41Gc+jT+v/TNuv/1OnLDsJBx88EH4p49+CFnL5wgGzenGGR/+KI44/FCsff45jhx48dkXcM3Pr8O5XzgXfhjif7/7v3A0Hd2dHfjgxz/MWaj33XMPdli8CH/9d3+HH3z3fJx0xhnYZduF+OfP/CXa2vJ495GH4+CDDsEP/ue76Jg/D9vvsitWnnY6fnHN1WjvbMNpp5+Kh+79I556fDV23H57HHr8sfjDzbfhqBPfC3g+Hln9KMo9vRx1wEXMCKoaBFYp21Z9zadCYY2Fq9JRAARWKWuWsmUJqJbLBZRLZdRnrFLZMC3+I4GKoOACYLSWKdeWQS5FXND16dFg1zI5n2n9ZPPt6Ojo5IiLtvZ2WBS3EEUwDAuLluyBM1YsR1tbm3y6iQKiwCgUELA6CvHkVFFAFBAFRqGAgNVRiCenigKigCgwGgUErI5GPTlXFABvS//ZlVfhuWfWoLdnMxGk/lEAhV6U+hRYDSgzNAzqHatUNZ2AKleH7w9Ws/k2ZDN5ZLNZzt6sbuOnyvZhyD+nb/2hKsGo2LWqK2hLRlZyE0a6jWUnL8NjjzyKDevXI2M7OOTww/Dy+tfwyvPPw+0pYNkHVmHdn19BNpdHpi2D+2/5HXIdeR4DRR54oY+TTzmFgeWLz/0Z++67L3bYZ2/88icXYN5WO+CQ9y7FM4/fhwU7LMKbL65F91ZbIdINuOtex+5Lj8UF//k1zN2uG3NzXTh65Ur84icXczV40zKxafMWLFt2MizLwa+u/zXmZDrw9//zJXzrH/4VPT1bGC5ut/sSHHL4UfjdNVfjtTdeJf7JjtV/O++H+NWvbsB9v70W8xdsg3//yjdx0Y/Px/333oUzV6zETrsuwoOPPopVZ78f53/rW9j40osI/QDbLN4V/3buf+Jb3zgPK1a9H3fdcQfuvvkW5Lo78I+f/xyuuvRK7LXn3vjQJz6Oi86/AEbGwE477IBtttkWl152BVauWIn77rwDd992KxwN8DRgt3fti47587Fi+ZkMsM/7xtdw1lmrMLdrDi749ndx2DFH4kOfPAdrVv8Jm956B7nuThxyxFE49zMfg1/YDM3UEVldOOOj58CxTfz2mqtR7NkEr1KG64O3/H/g45/AW5s24TfX/5ozUU9deQou+c53UH77HfSZGv7m8/+JG665AUedcCxKPe/gyu98H90dbVh02ME46ODDcPXlV+GoE45jt+xeSxbjN9f/Amuffhrv3nd/LDvlFKx77XU8+cd7ceLy0/HzK65Ed0cXDjv6PRSuitX3P8hr2LYpCiGGqgxXa47VZMt/YyRA7fWAC6ARWC2ViygVS/CoeJXvciExBrSIgaqmoK1aywquajq5sA0FWtNg1SCw6iDb1sEO3a7ObgaoNM4AAlblc1wUGEsFBKyOpZrSliggCogCQ1dAwOrQtZIjRQFRQBQYUwUErI6pnNLYLFRgSI7VcQSr5G5N4FUi/9DAKpNWQLNwxvveh4cefBCvrVsHQzewZM89sN3OO+KJJ1YjZzk4cumJuOInl+KQQw+lgve469bbkKH96QEVfVLFrE459VR2Yj6/9s/Y913vxq77vgtX/+h8LFi4PQ45dinWPHYfttphN2x86XkGqzAsbHjqaZzy6U/g2//2BVT0CraZuxBLzz4L119yMUqlEjtWe3p7cfIppyIIgF/9+tdos22c+/1v4jv/fC42btyISAN22msPHHLkkbj16quxYePr7MbdsHEjvvjdi/CL636Fe2/8BRZstTX+9vNfwhUX/QiPPfQgTn3fcuy422544qmnsPz00/HVr34V7sYNgBeifbuF+Px5X8f3/uf7WH76ctxy44148K4/oK2zC3//7/+Gay67CvsfcACOPukEXHj+D2DnLAaCvYUCyhUf7zvtNIaqzzz6INwgxP6HHoEjjj8ev7vzLpx00jL09WzBd751Hs4++yzM6ejG+d/5Lg498gis/NAHcdcdd+K1da/C1zQUKiW8teZxZPQK/EiDZnaTuW8zAAAgAElEQVTi9I98HJ5Xxq8v/QlMvwLbpkJhBvpCA/O23xHHnnAiFi9ZjCuvvBJnrliO3157LVY//Ai2X7wr/uKvP4sLLvghzlqxEm+uX4ef/eCH6OrswB5HHYF9DziI4fp+BxzE7tyzV56JPz32CAq9vdi8eTN232MPLF16Eq668Ac49f0rcOuNN2P77bbDnPnzkO9ox0P33g9ynRJYJdBPTtEkDoCBaBwDQL8vzcCqcrP6XKzMjcEqO1YrZQGrs/BzVYY8fRUQsDp95056LgqIAtNbAQGr03v+pPeigCgwjRUQsDqNJ0+6PiUUmOpgFbx1Op2xCoajVaefZmKPvfbEK+vWoW9LDyzaym2ZWLL3Xli47TYwoeOll9fhkQcexOFHHMYu0j/edy8sytKMNN5KTVEAJ560FI8/+ihvZT9gv/2xZN99cdmPzsf8+QtwzLIz8PgDd2HHRXvi9RfXor17LvKdnbjz17/B6Z84B22BiXsevhtd+U6867AjcNn3vsOAjQohbentw3HHn4Cdd9kNN998K/yNb2Cf047DjnMW4pqrfs5bug859j14Z8MG3Hn9r1Gh8k1RgDc2bsCXv3sRfn71z3H/bb/B3K0W4h+/fB4uO//7eOS++3Ha+1dhp732xHXXXou//otPY+0rL+CaSy6FEeg457P/F/l5c/Gd876DT57zCbR3tOOnF1/Iffrs3/8dfn7p5XBdD//xtf/CV774X3j6oYexzXbbYqvttkdfuYz3nXE6fn/zzXjq4XtQdkN87ktfxYZNm/GNb30b533969CjAF/56n/j1NNOwx57vgtXXvZT1nX5We/Hm2++hVtvvoW3rR9y4H74zSUXIvKLMC0LPrI4+y/+gt2bV194AQy/xNEFBS/E8g99HJtdH21d3Tho/wPw5X//Dyw7+WTstveeePr5tdhl+x3x9uvrcfEll+Kzf/VZbHyDwOqPGZDvc8x78K79DsTdf7gLZ5y5Ahve2Iglu+6CV158Aa+89CIOOehgWLaFJ574EzY89ywOPOwQ/Gn1EzjiPe/hYl1/eupJbHrzbQaq7KZO7nHOKkdcsCs7xEBgVb3nwa24DFPLlRLKpRK7V8WxOiU+6qQTosCQFBCwOiSZ5CBRQBQQBcZcAQGrYy6pNCgKiAKiwNAUELA6NJ3kKFFgIAUmGqxajg0zybGMM1ZbOVap32kHa62YFRiAcRwAgVeCYOR+1XQuRqXbFto6Ohh0BRWP3Yi5TIZzVXsLffwYBlSDHnz8/Pnz0dPTg2KxiFwuh84587D22afQkctiwfa74O0NrzFQ7dn0FueK5tpyeObx1bC652H/vd6FXKeDrJXBlpKP+26/BZ5PqaIRXD9AV9ccnHjSMs7HfPiO23Dfk0/g9NOWY+6228DQNLy8di3+eM9dKLzzNnzD4HiGze+8jb/6p8/hjt/fhkfv/j1y3Qvw8b//f/j15Zdj7Z+ewpFLT8BOeyuwuk1HN5Z/6EPoauuEH/roKfbiqp/+FK8//zJ2XLQrTj3zfZjT3c1FxrbZbhv86Nv/i0cffRSnfXAVTjzueLyz8R2YuobHVv8Jf3zwQZxx8sm4/8478MKTj6DgRXjvyafh+JOX4elnn8VW8+Zhx+22w7e/8y12oX7sk5/gMVzz85+jUC7h5NNOQ3f3HIR+iDWPP4ybf3YlLCuCH4TQtAwOOfZYLtD10N13wKCN7FEINzSw32FH4YDDjkKkA7+7+Wa89NjDmDtvKyw55CDM22l7vP3yq1hz/4PYvOVtLNp9TxTdAjY8+xwymQy0jjZ0dnRj4/o3sN1OO3M+auB7QBigXCpi6/kL4GQz6KUcVdNANpdjsOzks7QxH3q8HZ/yVWltGqbKN00cq0EUAZwfPBKwWorBKq00iQKQT2JRYKorIGB1qs+Q9E8UEAVmqgICVmfqzMq4RAFRYMorIGB1yk+RdHCKKzAZYLXqDBwhWE3iAxiyUqEsQxX+oYxXcqxSRmVE4NQPeUu3FQAwdYS+D0rMdMMAJh2vacqBSG7ESBXfIuchteuWXeiODb/cAx8WMoYBN97urUURXLcMxzL4vUqxAssO4boBDCMLRD67bAnwhREY4hGcc5wcenvfhJPJIvKo3yboS2SxWAB1TA88FMse/MBH5JURWnkUejbB8IpwdRvZzg74m7fALZbhdLQhtG12ROoVF2Z+DhZutw08LcCrr26A3vMOciFQtgwE2TZ05NrRlnM4+mDza+sZJpc0DQvmLuDs1L7eHnabhqH3/7f3Jk6yJdWZ54k9l/fyvQIKqZCECaEFimERzcC0GhCoQYAEVMH8jaJYmrYeRBtMI6Al1DNYSyMQYm3JJBMSyKoKqHpLZsYeY9/xeyJOePq9cWPLG8uXEBaREff6df/cIyveLz7/jpy0T2XUvZTm6FpGIJ2tjrzqqV+WwXAkD37xWO7d7cjPf/ELhdJ37tyTZqMp/avH0u1ey+T0jjpkx72BPHj4kpyOeiL1ocY2NGttGbY6MgZkHVxLC9OnW+zrMpi0pHF2RyH6pH8pMrmW9qQp15OmjJotOZGxNEZdGTYnMhnWdZxn45G0Gk25HI2lWavLCfohE2l2OuqQxTx2Om0F5e1m+L3eOtE1gLzfQaMmLalLu9EUadSk0Wrp+gkZwAGsIszXHKuyElilY3XH/wSye1RgTgGCVS4IKkAFqEA1ChCsVqM7r0oFqAAVwD94gw2IP1SACqykwL6CVQC4Rr0ujVpdK87DZYg/B/gdP+N6TRqgmu2mNAdj6dUmCjGbo4k0zk5ldI3cz5GCPM3MnOAW/pwgLxPA7cFgIOetsfSGdRl1expBIE0AwqYMRn2ZjIdSm3Sk1x9Iuz0UWGeHfRBVkeFooMWQrDBXTeoyHI6k0arLw6vHcnF+V2qXPRlMRtJv1qTX64v0e1rcCG7X/tVDGU6aMhleiwyu5HrSkkm/qzASrlwMpj8c4xd16tYabel3h6rFyZ2OTK56cl6vSVfGMu50pD6oSbffk0lT5GwCR+dE6mctZZ6X/bGcnrSkVhvIAPBQAhSuTQBAgy4T/F5raHGzdqMhk/pEBgDX45ogqbZtrs7TE+kNR3IybsqwXZNG71pq7YZ0uwPpNBoyBuBGwbJJTRpAs+OJjMYTOTm/kP4QGg5lAm07Dan1JppN22i39FjVtCXSGjWlXxsLMPFoOJZhoy7NsUirXtNCWwKo2mgIiqYpYK3V5OTkTM5Pz7Q4VKfR0vkethty3uroXI8bdY0L8GAVUBVwFf0FwMdtUcaqL16FKIB+j8WrVvrDxJOoQEUKEKxWJDwvSwWowNErQLB69EuAAlABKlCVAgSrVSnP6x6KApWCVWzjzxyiXk+/9R/Px1EAYFyWsVpHtfUmKqnXA3DMimEhHqAlIpeToZxJQ7rthtQmIo3BRIa1iQJWwElAs2mGJuAdXK2o0j4YSbfRklr/gUxqbalpUfex9CdDGQ1Qu6quj2vdutRaTRmPHmn4awNAcTLSHFHEDSB3E/dwwDabLRlOxtIZjeUa7TRFJqOxNPpouy6DUU+6g5H0kM867stVfyC1YVeBarcG/CeaB6v9HYu0AQjHIx0oAOOZNFXPbhPZsTWpKXhtAK1KG17VpsiwPpYWDKQjkX6jJs3BRAYdANaBtIMk4InYRZ9tkxeZNER6o4k0Ww2Z9DNnLyraA5ICRAvanEirVpOrhshgMpGzUVMm7ZrUe0MZ1gG+69IYThR8hg/ONXXxNmoTqTfrctkbS7MFWB4AuAzAqXGNhh47HAylA50xP8OGDDtgsENpNevSFZG21KUuiIKoyUm9rWuidXIiUm/JxcWFDAYjuXfnrozbDWlP6tLqdKTXDKAdBc4A4BuAq42ZY3UZsIp1g+JVw8FAXcRX15eC4lWDPsHqofyt5DiOQwGC1eOYZ46SClCB3VOAYHX35oQ9ogJU4EgUIFg9konmMLemAPI8P/2p5+Tvf/QDefjgJXUQAmUNRyPpAhBdPZbLxw/l+vFD6XV7Muz1NBcTrs7JaCTjySirkg6YGLZ243UDosisPDk7l7PTO5qH2cE27SxjNR4UYKmd54HqLFcVhayKbz6vNW4PbU63deOxA6sesFokgB3rixfN3IsByvo2w3HYbJ96Prhh89pEW9AUgG446Aucj4NhX8aDgcJZvA51zKQfm/UXWfdX/7CKlnELTmD/o68suvDWVu58w9N1AcCOrNRGS9rtjgLUdvtEWu22NBpNabWyHNVsu78vVgVwjFgDAHCF61hrjTBuLOnxCPA0rHfc203XSwZWB30UsOrKdfdKwSoep4tXzdaxXqtuXw5k91n/ao2W1JsNfe+gIBgg8cX9+3L37oVGHkB+nPtbv/O0fOL//KTGHmicAlzM2fvplqaAl6ECB6EAwepBTCMHQQWowB4qsPpn1T0cLLtMBagAFdglBQhWd2k22Jd9VODQwWoMlzYBVuF8Nfi6TbA6HPZlNOhPAd6qYHWdD6qIGQBYhXs085JOl/kisLotsBdDZQ/Qka9bb7QU3rdaJ9I+CWC13WpLo9WUVrOlsRGWo2pgFYWr8Hyz0ZgDq4CeAPAerMZwlWB1H//ysc9UIK0AwSpXBhWgAlSgGgXW+bxaTY95VSpABajAgShAsHogE8lhVKbAUYNVdVyieFJwmmqWaHabc7Dq61mBK+S2uuNiB+oyjlVMukG6qWM1c6sqVB0OZAQHKwpsYW++XldR7vR+2wsHfk0DuhNEN0QXLIq5rgSs1oJjFaC01epI++RU2u22tFsnGWxtBajaDAWqmgpZs+3/2WNzVFvcBIaMaTfH6u6B1ab81u+8kY7Vbb8Z2P5RKECwehTTzEFSASqwgwoQrO7gpLBLVIAKHIcCBKvHMc8c5fYUALT79J98Sv7XgUYBpByriiazPewGUMtEAUwjAhRsZtv+M+iq8A0xCIoew+t2HWvbfp++Np5MYxRGKKClEHWgMQDYPg7oPULBpmwLehwDULZ23zofVGuC/81+RvpwnRa3s5anrlUtONWQJtypbbhVT6WdxQEobIVjtZE5VjPnqoFVPA+oiuM0szeLAwhzi1uIAkiBVcRihLnzUQBFxavKRwHAaYsIjfwogKb89u+8UZ5lFMB2FhdbPSoFCFaParo5WCpABXZIgd37dLlD4rArVIAKUIFtKkCwuk112fYxKKBg9VPPyf/64fezjNWxNFAs6AAyVn3eqs1lDCdXA6shR9a7Vadg1YWO+tctjxWEbuY6BVjFzfI6A1gd9vsCx6oWRIJzFbmemmc7g7UeDmsWaNFizYpSbWI9B3Ts81bzQ1YX9GoT3QmYNxu8Xg9ANNvO34RTFTEAHdxCtm+z2ZZGPYBVHwMA52pwsIYMVoBVvWWNQ3oUp4rBKuZV19DWwSoyVu/cyFjF4Gu1hvzWG56WZz/5CWasbmxVsaFjVYBg9VhnnuOmAlSgagUIVqueAV6fClCBo1WAYPVop54DX1MBK24Tg1UUn2oeIFi1gj4GJBc5VpORAIgDUFfqPFj1bWq7cLHq/GQRAlnUgBb3mgTPZ1wQK8BTgNSBOlUHyFYFZEXhquFQJoCvoSbW1A3rl8B2P4xqiaTp5dSTq/kAxd7V7fbp5htAIWgd2/wDHEXBquBaPdEiVihK1Wq1pFHH1v+mOlIVsGb5qgG2hnNDQal6Rm1DMSidA1e0yuIbFK7mgNVetyvj0SCEtML5KllRLFeEbVHxKjhWUbzq5CyA1Xv3n5A7d+/qmJB9a8WrPFhd888DT6cCR6sAwerRTj0HTgWoQMUK3PbnxoqHy8tTASpABXZHAYLV3ZkL9mS/FDgmsDpzHc4cn9sGqzFsNcdqWbA6HMCxioxVgFVEAoxkojQzDVa3t/rMkTr/cTf97PZ6MQeRs6r38XP6ewMZqy1pNpqardrMYgBC8ap2AKsAqHXA0+BQhcPVClp5sBoKV4Ut++Cik4IoAHxBkYoCCGC1r/m4GwOrTzwhd+6kwer5+fntTAKvQgUOVAGC1QOdWA6LClCBnVeAYHXnp4gdpAJU4FAVIFg91JnluLapgM/mBBD67Kc/Iz/6/nfl0aMHMhmOpFGbjwK4evxQri4fSf+6K8N+T12bo+FIHXzjCe7HMslcmaEYVHDnAUhh6/XJ2amcnZ7JyempdNqhiJBt0zcnqa/sbufavW51z7upqdDlVcK1mG2Nr9VC6SWfszrdnq/20fmCVdMM1WlxKitsNStqFZyLYUO8taUOVTxv0PNGcasQG2AO1rmCV6rdWJCxqlvN4VJFAavMtTqGc3WE4lUWPTBldNtcIgvanoTt9/kpAOF8/wl50bFLjSZxcZvzzHXaaMGdGhyrLY0DgGO1Lc0WtvzXFbzWs6JVgKoaH1BvTTNW1c0KxypuWrjM5eGqaxVrw+WtDoYyHA2l3+9Lv9eV7vW1XF9fSb/f0zk1xypiFHQ9TtdsluWaOWTrtUbId0WBLTyHfjZb0jk5lbM7cKzek4v79+Xu+V0d0xhNNZry2294Wp75xCfEwKp9cbKUrDyYClABvD/5b3uuAypABahABQrwj28FovOSVIAKUAEoQLDKdUAFllfAoAvu4YT8zHOflh9+/7tymYHVugOr11eP5TIBVsfDkYIlODABVQP4w3MGEefB6ulpgKvYlm1gFddXV+AEoC58nErdF4PVcK7dfMGhmmaB3gSr4W9H2NJfpmjVzG1q45wHrQZWs79Jc9mr0yJX2VbwOahqkDbL6QRA1YzVDKoiDmA86E2LJU1Brva/yo+fGVjVAafXX4wmXPTs8gs25wxcw7erSQDIT8XWfoDVdkearQisNusBngJcKlyd5a02MrBq6xNrydbnOIPwqeJV+kUDwOpwqEC817vOBauSgVVzwgL+o8+1Orb01yUPrLZPTuT87kXIWL33hFzAsdpuZ2C1lYHVZ6dgFX1KZQxvTHw2RAUOVAGC1QOdWA6LClCBnVegyk+2Oy8OO0gFqAAV2KYCBKvbVJdtH6oCMViFYxVg9fHDl9WxuipYDaB1Hqy2Wh3pnJ4IwOrpyekcWIW+ZcHqHDD17tU6wertr9M0WC3yeW0arPproe1gAg0QvdFszYFVn7GKIlUBrAbHar3hQGu9qU7WVcEqoGt/0JdeN4DVbvdaer3unGN1E2D13r0n5K4Dq/VGS377jU/LM88+K6dnZ6oBwertvyt4xcNQgGD1MOaRo6ACVGD/FCBY3b85Y4+pABU4EAUIVg9kIjmMW1XAg1UAGIDVH3zv726AVUChq8tLuXz84EYUQMqxmgdWEQXQ6XTk7Oxc2q1QnR2OwbKOVYOq3s06dakSrN7q2gkXm4HVVT4EGwhdteN55+uayApS6bZ/xAB0TkLWauaUtrWHQlYaBdD0jtUAXJNgFa5ixAFkxauscJUWHdMYh1HmWO2rY/X6altg9Z4EsHpn6lgFWP2dp98kHwdYPT0NmbDOBb6qzjyPChyjAgSrxzjrHDMVoAK7oMAqnyl3od/sAxWgAlRg7xUgWN37KeQAKlDAg1U8NrD68MFL04zV0Xgk3W5PrhAF8Gh9sIqq5nEUAIZeJmN1ZbAaxQsoEsysk7atfpeiADQGICtYNctY3e0ogF36EJwCq8ghbbc70u6cSj0D+oD6oWgVwGqA/FbQqgisWnSGh6lpsNqV66urLTlW02D1DU//bwpWT05PCFYr+JvKSx6OAgSrhzOXHAkVoAL7pcAufabcL+XYWypABajAmgoQrK4pIE8/SgU8WIUAn/vMZ+V7f/dtefjySyKjsUYBzINVFK96OFe8ahnHqkUBEKwGsJsqXgXAWwRWfWGtAIir/Pi5nmN1W286gFXNRVVw2pZWB8Wr4FhdDFa1WFWjlR8FkGUH52WsIl91W1EADRTh6nSyjNV5sDqSieD1Nz79ZvnYs88IvsCgY3VbK4ztHoMCBKvHMMscIxWgAruoQJWfbHdRD/aJClABKnBrChCs3prUvNABKmCAFWD1u98BWP2FglVUQx+O4FjtBsfq44dy/fih9K67Muz3dOvzKsWrTk/PpLNC8SrvWLU4ACvMUyuKAjggx+quglUrXnWbdbSLogACIG1Is4Xt/x6sIoKi7Vyr5lgNbtVNgFUtXjUcTDNWr6+vpN/vrZ2xWgqsvunN8rFnntHIjTi3+AD/dHFIVGBrChCsbk1aNkwFqAAVKFSAYJULhApQASpQkQIEqxUJz8sehAIGVv/TZz8nf/e33xKLAmhOweq1XF0+1nzVq8ePpHd9PQWro+FIJlqsChmTE5moow+/TxS84gcQFDDr5PRUtyh7sAqYZcf4PMg4RxXH5IFVPbY2nhYtMseib8OuYRNWPgogFOHSsWlBLuc2xXNZrIC2p8fgOT3opit1WtBr9jryOvUc6AZQrY5VVJbvB+fqYCCDQV/Gg746IUNkwaww2E44ViGC+4nh6rpZqnlvsnJgtSUonIZsVY0D6ASwisJWcLRiy78CVYsBQNZqPUQDNDPQWq8H4Oqhdq5jdTQUvCf6/ZCxiuJVBlbHw4HOXfipB0fptABbPaxvu9XCNfXajbrU0L8W+n8iZ3fvysVFcKze0YzVlqDVRrMtT7/5rfLRj39sClYP4g8UB0EFKlCAYLUC0XlJKkAFqAD+3UAVqAAVoAJUoBoFCFar0Z1XPQwFDGj+5//0efn2//dX8vjxQxkO+tKqNRTkdbtXcnl5KdeXj+T68aVcX1/KsN8XFKkCYJoA+AGmKlgF/Atg1YNSbK9GQR0UsAJYRfGqVqulUCuGnv53K06lKArQaQqiwseuUsWrIseqQVWcvzhjNYDMAFbtFn6XCYoDoYQTxj0PUrVzGQC18/CUZbnWJMDR6S2DqiPcjwBWBwrnRkOA1YGMRwMZDYZz2lr/51fh5j+O2pZyjDTvZ52rrupyLQVWEQXQ7ug2+QBWTwUFq+BkncJUg6rZfb0ZslfNwapwsxaKrNn8AX6rYzsrWDXNWJ2MdZ56vZ70ul3NV8X7Z9Dv6ntqtvZisIr4gobUajO4imuij7gJHLittr6Hzu5cKFi9uHdfzu/ckWa7pYAWxave8tbflY989I8JVg/jTzNHUaECBKsVis9LUwEqcNQKrPOZ8qiF4+CpABWgAusqQLC6roI8/5gVMAD6Xz7/n+VvAFYfPZgHq71ruXocHKvrgtXT8zM5PTmVdhYFsCpYnYOqCpXCDHq36tSxiu++b9goAxCdwtXxRMYOhM6KWZljdR6Emhv3RlZqBkszK+scPDWwGq45g88G7AzUAawCqAKsmmt1pGB1kIHr2Wr1kLjKNVwrgK4A0PlENh/WhvnMPzWrP3bjmPmM1Za0siiAVifkrMLZCbA6LVZljlW4VTO4amC1obBz5li1ucpzrI4cWEWERs/Aau9a53IrYLXTVvXhwn3L294uH/mjP5Z2p61fRPCHClCB1RQgWF1NN55FBagAFVhXAYLVdRXk+VSAClCBFRUgWF1ROJ5GBTLXJmDUF/7L/yV//T+/qWAVEK9ZqwfHagZWrxEH8PjxQsdqcHgGEGlw0xyrCladY3WakRoRtEVRAAZRzbFaDFbrUos2FinO0237adeq9V8QcWCxBnY8nIoGYd35HrJq887FqhjXOVTjqAA4YOH0DQ7IQQZU+xoFgFiAURYPMBkhMiAs2zyoujpshYsy7y2xAIAWvFzIVXUgOddc+Mn65omaCgFX8zRjtSnNdkdabcD8jhZ/ajTa0nJgVXNV4VBNgtVm5iSFOznM4Q2X6ig4tzXGAS7uwVChOMAqogC63Ut1rAKWrwpWQxRAW4tSmWP13v0n5Oz8XJoOrL7t7e+QD33kI9JuE6zyjzsVWEcBgtV11OO5VIAKUIHVFVj48W/1pnkmFaACVIAKFClAsMr1QQVWU8BAD2DUf/3TL8r//Ob/I48evnwTrF4+lilYvSqOArAMUA/45sBq5Fg1AGsw1Ubit/2nHs/B1TqA2iwqoJ5FBugxSceq+VUDoJw5VGfwLIC0tGMV0HSsyZapLNXwnMHPlLt1Dupm+a0hBgCQLstYHfRl2A9gdTgayFgrzo8RJ6sRBOHa8bxbhucq6yHtcAzzkrqWXWMiRY7VieQ7J3Heqh+gVWOAVN9CBlbr9Zrolv5WK4DVLJ8UrtVmo6m/mztVs0zd9n8tetUIMRXYno97i0MoC1Y1CqDXk+711TQKYKNg9V7IWD2/cy6N9syx+u/+93fJB/7wDzUKIH4/rbIieA4VOFYFCFaPdeY5bipABapWYNXPhVX3m9enAlSACuy9AgSrez+FHEBFChjUxP3//aUvy//7P76RA1ZnGatXClZ7uRmrHkbGjtUTiwIA4IJLUK2mAGQ1qWWQMHarhuJUcCHWZpmqgarOZa4CsOGYAFVBWkMAfuxW9VIrPEX2KQDq1GE6c9zG2akewuo5gZ7O3IyhulVWwGo+PqAItKLdaU4nwCqgKgpXwa2qrtWBOlnHo7GA586uGwDr5n+g4axVA7l51ynOSc3/iIw5X/UDNNC2LgPXKVsrCktbyEoNGavNLA4AxZ9ayFhtNHX9hQzTehQBgHzVUMAqFJAKN4XpWaGxEAUQclanQDwrPDYejkLGqgOr/d61ZuduwrF6fveeXFxcyEUCrL7zXb8nf/DBD6hjlWB18+8Ktng8ChCsHs9cc6RUgArslgKrfi7crVGwN1SAClCBPVSAYHUPJ41d3gkFDKwCEH31K38m/+Mbfy6PHr6kUK8pIQqg1+vKpTpWZxmrg145sBr4JwrzNEPxKo0CCBmrVrxq6ljNAavaBqBqVrzK2sS9jxKYxgK4Ilf+2Fhw7yqNXav5DlYrVIU4gJvO1LhN2z5ujs/p7xnEDbA1K4KkjlWAulC8SsFqv6eOVbhV8ZzlsIbzEkBVi2mlfwL8zP+46qMbbrawOrwt+oC8FvxLVK9SkK7rLWzvBzzVXNV2R9qIAzjpSBNRAFacSjNVM8OMDmQAACAASURBVLCaPadO1uxcg6oA9eZgTkUB+OcsCsDAKoq9IQpgO2D1jjRQvEpEc2Pf9e/fLb///vfRsboTf13ZiX1WgGB1n2ePfacCVGCfFSBY3efZY9+pABXYawUIVvd6+tj5ChXwYPXrX/2afOPPvz4Fqw2tej9RsHrlowAAigrAKrJCDVQaODOwenrnfGWw6h2qBkzz4gJi4JqSON6uH8PUMIbUVn+A0PwIgNDuotdn2a4K7Mz5iPvhSPM4B+pa7ckA2ZwArYgCQIZnFrKq19H/e+i5uY+jIUIhKFfLnLh5S7UQkKYAcNbQWmA1g6hxnwysAqo2myheBcfqid5b0TSD+r6AVQCqcLDC6QrXqsUAZI7VLBqiKGNVnaxZxmoVYPXf/9575D3v+32C1Qr/pvLSh6EAwephzCNHQQWowP4psLlPsvs3dvaYClABKlCpAgSrlcrPi++5AgBFAJFf/bP/Jt/471+XRw9e1q3o9VpTt7X3u8GxenX5UK4uL6WbRQGE7dBhe3rYSh9uCvuwtT0DgAa6Tk/O5eTsVM7OznSrMqAX4BWwINyosQNzDprCneq2/htYRb/tOA9bPVidZPvUPcS74SzVglRuS39WfMscpkUOVlzXO17t9+k1srbtedyPJwE+T8+FljhOi1eNFKJq4SpkrAKwZmB1PA7byf2588tvO5Xga5bTkFrroQJY7rugVl9U2Sr/I3Q92+6fanyc9cnyT/2aqNfqUkeWqkYBtAURAFhz7U5H4wFs7Rk8NZA6K2QVwOpcFECWxWtzNOdSHWVfJmTzhC8eev2uXF9dS697LX11HvsogJmz1opt1erIcgXEbUzd2daHGrJim005OTmTO3fvyt2L+yEKAMWr2g0ZTSbS6pzK7737PfKe975Ps2U1vsAVkNvzP1PsPhW4VQUIVm9Vbl6MClABKjBVgGCVi4EKUAEqUJECBKsVCc/LHoQCBlb/+9e/Kn/+ta/Kwwcvy6A/kCZySuFY7V5nYPXRTbCK7M/xSI+bblNXByYSMGdADZDHg9VO50S3WwOoKhDDfQSBYmAKx+pcUaoMtN6MA6iH6IBsdkJRq5vA0eCk5WYasPSQ1IPMKWTNxueLdPlzZ9AzlHRS4BzB0EkGVmfgFvqFyvIGVuFUHfYz1+oAADu87oth3dYCTMYOmL4aMJAPTydrfEKuFwBd65MH5rOcXbhNm9JsNaXVPlGgikgAXXfqSA1Q3wPV6eMWslfhdp2B1QBvMZcjXduzPFx8uRBuCt8zKN7vdaXX7Uq3dy3d6670ez39EsLr6KMrQoZwQ+q1UDBLYy/qtSncTYLVi3tyfueuRgHgS4zOyYn8h/f8vvyH97xXx0ewelvvDl7nEBUgWD3EWeWYqAAV2AcF1vjYuA/DYx+pABWgArurAMHq7s4Ne7b7Cpir7S+/8efy9T/7ijx4+SXp9/rSVDQZogAuHwOqwrV6KciMHHa7AQIC+E0AlcJ29lkRqOAAtR9ArJPOmbTPztSxiqrloXhQcwpWPUOLC1iFKlRZESvnXPUu1mnhoux1BbZ2zhSyZrDTbW1Pb/kPMBQuUgOtc0WqsufR7ByQteJVzv16E6rGMQEyBaaAqyiKFDJWhzIY9ELxqsFQwdwI7uCxOV316tECCwWd8n6KPqwWpahW9SG3MCoA7miZzBdpUvgeoGQd+aqt4FhFDECrA7Aa1l2jkYHVbLu/bv9HwSr83mqFjNVpFEDI97XIhonOQQDgGs2A+2FwrCIPdzgcaTaugtXra+nCsYp5dI7VmxEWcKqGomsBrsJxG9yruJcs1uD01DtW78v5OTJWm+pYPTk9k/f8/vvk//i9d4f3Vvalxe7/BWIPqcDuKUCwuntzwh5RASpwHApU9ZnzONTlKKkAFaACBQoQrHJ5UIHVFTCw+s1vflO+8t++LC///GeaodpUl95E+n2A1cvgWn38SK6vr2XUvVLIN0Rl9FEWA6BFmLIt0RoNgPRP4DpAooZmq3ZOA1jF1mx11TXqGTM1RynKxIePVFP4BD9kBlb1ufBiKFKUFSqCZzIw1CwawDlWBc9pXmg4VwEiwGcIKNV77WsiCsAcqz4mYArY9HgPVjNnqoOtAcbOw1dcMUtMmF3TxQCgyJHC1UFfBv2+Zq3id2R3BsdqFgVgUQIGjfV+9SJTxUR2wcfcFXNU4fotKLeVdBpP+4lzZzGw6pudrhl1ezalBbDayeIA1LkaYgCmUQC+YJXCVYDMZla8KuVYDWt9LgYATmMtOhYgK7b8w6EKp3cPYPUaUQB9LV4lLtrAIjJCn7FuEQUQCm9NoSrAKgBpqyGtZkffQ+d378q9+/c1DuD87FzqraaMROT0/I687/3/Ud75rncpWF03v3b1vyg8kwrsvwIEq/s/hxwBFaAC+6kAwep+zht7TQWowAEoQLB6AJPIIVSmgEUB/PVf/7V8+Uv/VX7xsxc1V7WpjreJQqLLywBW4Vy9vrpSx+pQt0ADAoYoAMtYNfCo7tWaegrVRQgodHJ6LmfnAKsh6xLA1SCqF8Cqu5vjVI+pR8A1g1CpjNUbMQIBrU6hrXeR4umbhasCGNYxZDEHKfAaGG1xoSr/et7xtsVfgR2KVGUZq6GAFW6IAkDxqnEA2VMo7GHq4o+iqztWi4HtLHghtYzXgL2JCIc5sBoVsPLb69WF2m5JuwW3alsLV8GxqtmrcKVmjtRZzmooVqVu1mb2OHOMWo4roHaYK6z94FpFRAOgKuZF3xPDobq88R7qdq/mwWoGoA16zjKCLVs1uGND1mpd4bAegyJcrba+h+5cBLB6cXFPTs/O1JkLEzOA63/84B/K29/+7whWK/trygsfigIEq4cykxwHFaAC+6bA4k+z+zYi9pcKUAEqsCcKEKzuyUSxmzumwMxNCXjz7W9/W774xS/Iz158QaFQAyBzIlp45+ryKsBVdaxeSe+6q0AJW9YDlLTiVWgTOZTB1QeoCichHHgnJydymoFVZF0CbilYhUk1y1idVqHPIOgNaJq5EoMBNbj7vLNVs1XVmRqsjOHDWTjGA9xFYHUKWpEUm8G0cE4GWhfAVHPEpqCrgVwPWQ2sGqjDdnLA1BlY7SuwU/CKTNvs52b2afHH0cIaVIWnTqTo3KKFXeycXARdl/t47cEq4GizBaDakWYbGattzVhF7qrlqQJcxmBV81UVsOK1ADyD1RlQdZYlbA5VBasaDzCSAeZtNHOsdq8BVrv6HtIvIDJHsWXBziIBIrAK12otwF1AVowDfT49O5W7FxfBsXrvnpydnul7aFyryd27F/KHH/qwvO1tb8vOM3/2chru2B8pdocKVKIAwWolsvOiVIAKUIFpjQRKQQWoABWgAresAMHqLQvOyx2IArOsTgCe73znO/Knf/oFefGF59VlNw9W4Vi9lMePH2sUALY4wz2Jbc9h+z8K9wS4Khlkxev2U6835eT0RM7PzhQOAbKiYrs5Vqfb/wP+zLb1B0iqv7toAAOkHqLFmaw+X9LDWT9xsyJTwXF607U6c6LGrxUdO4O22fnwlzoQC7aGXNo8sBq2k2dgNYsCGKNIGGIXsu3mdu7NhXizSNdmFquW4Vq9qdyogHzoVwoHBhty1rewbhS2Z25PjQJAvirAauZaVbBqQNWcqZl7Fc9b4aoZWIWm4RoWxWDzYEDVilcN4DTWKIC+9LpXct3NogB6XRmN4DPOAL+tZwWoWUwFYjHwxYA+l+WrZmPBewVfRJycnsrdexdy/949BavIXK03Q4TA3Yt78uEPf0Te8pa3OLCK9+C21sTqy4FnUoFdV4BgdddniP2jAlTgUBUo9fnvUAfPcVEBKkAFqlSAYLVK9Xnt/VUAoCzkqALM/P3f/7189rOfkRdffFHhqQIfzVjty+XVlVw+fiyPkbN6dS397nXIVx2icNUwZJTCSZkVsZqCyqy4ENx3JycdOblzFiIBMscqHHmWfRrSVsOPL+4T0NksPzM4UbPfM4dqqohVOCY7O8tonV4gy1b1Banmt/pn7tQszzQfpM6iADStNXM1mrvVAGgcBzCWoYOtaAPbyrMt5kMAa7hVBzLsh/sRilmpOzi4ga3dcL+ZFVhYvGrBp9xQEizvJ/9kjTTIe3kiUtdw3QU/2To1F7Nuo0cMAPJTm80AVTOw2mkj2xfPz0cBhOMzl2oGW60AlLmibU2jUJQWrEIMQFbEKsQBhC8aLGMVRavwPsINWbmICpjKlDmuNVvV1nC9EeIuFKZmRbiQ+QpI3OxIu9XSrf8XWRTAvYt7cnJ2Kg24vWs1ecUrXiF//McflTe84Q1TsGrv7UUS8nUqQAXmFSBY5YqgAlSAClSjQIlPftV0jFelAlSAChy6AgSrhz7DHN82FbCM1R//+MfyJ3/yJ/LCCy/I1dXVdPt8r9dTOAS3Km5wriJ3VavUo9L5CLAvQCa4VUPe6swBamAK+ZZnd85DJMDJaci5zNx2GF8MVvGcd5taO/75m9XVXQGjrMCVbWH3W9JnBazAgrOiU4niVQqK8zJWE/mq6JtBWCOeMZTFMRMJRb7UB5pFDEwLIMGtOhzOg9URwGrIXrXzQtzA5sjqIjTqM2r9egxQddHZeSs4G0Pi5Zm3M+dc/V7AwXgP5OsNXVuasdqGa/VEOu22Zvu2tGBVexoBAKhqmaoWEWD3Wkgqi5vQdTAZyzCDqTOwmmWtwk08CIXHwnumq7EZuAccB3yd+1GgahAVjzOwahEXVsRKC2qFKAMUfru4uJD7mrF6oV9SmDv7Va96lTz77LPy+te/ftrnbf7dYNtU4JAVIFg95Nnl2KgAFdhlBQhWd3l22DcqQAUOWgGC1YOeXg5uywoAEME5+tOf/lQ+9alP6T3gqYFIOFYBWvHco0eP9B7gCA5KrVSfZaoqYDWw6mCkB6t3z84VBp2eZhmrVvU8UYToJli1aIB5R2sKrsbw1X73UmoUAP7vslND4a3FsQC6JVwjaLNjPWRFJaHJWGqqBcBtFAWQOVsDE52BW++ANLAaMlYDwFawmrkk7Vx/v+4yWWbD+Hxu6iKwunrPoHHuTzBcT38sVxfb6GsKVkORKgWrnXmw2qyvBlbhSh2pu3jesWq/y2Asg+FA3x/dbleur671vo951MzhDEBn2/+901rQb9wQCQC4qkA1gN0mHKsRWL13755+SYH3LtbRq1/9avnEJz4hr3vd66awdXXleSYVOG4FCFaPe/45eipABapTgGC1Ou15ZSpABY5cAYLVI18AHP5aCphj9fnnn5fnnntO4FyNwao5VgFWAVmvrwNYxQ0wVSvVYyu7ZBmrDqyGzMiagqELZKwaWG23dRuzFq5yYNXyVC0iYJqlmooIMFfqgnsTyIDgtOhTBlLjIlNWTCpVfGrqYNWkhBk0xTWmEFXdu8Gh6B2rBkJT+a4GTW07eYCrPQWrw0EAq9YvD1RvFrBabTksA1bn9QyxCXk/cGLm/mQgPvl6HN8QHWTjnoO86vYM7k9kpbY6WQyAulXb0kEhqyYyVgNYRT6pFa+a3rfgaEVcQNiGbxmoMwiOKADMR3BpI54BjxWuZgDcO1YBVjXWAe8PM/ZakbXpuoVfO7wXAFNDRiz6ZmA1AOLz8/OpY9XAKvqIvr3mNa9RsPprv/Zr2m/GAKz2PuBZVCD77xH/bc+lQAWoABWoQAH+8a1AdF6SClABKpABhg2lDFJPKnA8CsTg5ec//7mC1X/8x39UsJr941KhUOxYvbru6dbmkPsJB1+Aft6BqcB1PJluS1YwdHaiOZGAq8iM1KrnAKuTiTRdGEBcjKpWF0H85A0Im4GpANPcDfmq7rl8sDcRQVEh9DURBZAEqxoPkI01iwqIQam+DshcAFbnM12h1cwJOY0CsEgAuFUH/RtgdVNQFf1cBazu2rtlVtAM0LQVHKvqVrXiVZ0QEYCMVYBTg6v1kLGqsQCNZshhzfJNrc1pxipgKta+y1gFUIWbtT8KOas9uFVxuw6OVQWrQ0RmBLe1/iBHNYsZCOs3QFS7GejV/NdGQ8HqnTt3BEAVN0QBIF7DogBe+9rXyic/+Ul56qmn9BoEq7u2OtmffVKAjtV9mi32lQpQgUNSgGD1kGaTY6ECVGCvFKBjda+mi53dEQVi8PLw4UP59Kc/LT/60Y90y7+yn3pdoRAAkY8CCI5Vc1HCrXcTrBpoNfADMHR6fpI5Vk8VFBm8wrUaUfEqA7sKtvC6bpV2RaycgzXU7/GvmXMxS+p0WZxeftUggp8+UzUGoyFnE3EBY6nBfuhgskFOdTFq/mn4vieGs75Ne93cqr4Y0iArXDUY9jN3cIgCgDPYzvP321xWBuo2fY35SIGbrReB48lkFg1hZ87AKgo+IQqgrfARa01vJ53gBG23MogaHKsGLwFUa+pWvQlWbT3j3ruHMSf2e38UsnEtl9iD1ckwRE/oNwTZe0u3/GfFp+CMTYLVen0aaeDB6t27d3Vs1sZv/uZvasbqk08+OV0fi/Td9HyyPSpwKAoQrB7KTHIcVIAK7JsCBKv7NmPsLxWgAgejAMHqwUwlB3LLCvjt1IBAn/3sZ+W73/2uPHjwQIEgQA/AkYFVwFe4V3GbgVUr3hNcnB5AGbwF4IF78PT8TM5Oz+T0zIHVWl0hpBWvit2qkCTAVVRKT+es1nW3eYCpuA8c1blW83RFUfooA9WPIXaVzm/9D1mqOt4YoEbANXa0KpT1GatZnAJcj8EJPNQIgABXAVYDsNNrZdfT4lXIid3Qz+rlp1bvgF4zD3pn+uS1DtVjcOgdq81GS1qdDKh2OlPAqm7V1nwEQD1zrCp0bbr81cxRinb9urZM1TBf5jQeykAjAoYhX/X6Wm+ArJi7yTCLS4Dz2n0JoK5VOFZ1/SZcq/WGtNot7b8Hq3hsYBX9fuMb3yjPPPOMulkJVFdfkzyTCmT/zeG/7bkUqAAVoAIVKMA/vhWIzktSASpABTI4sTm6QEmpwBEpYKDQnKmf//zn5Vvf+pa89NJLU7BqoGjOsXp5JQPAv8ypao7LPLAKSbX4zumZnJ2d6r05VsP2fhBOV+E9B6B66DoFrgvzVQHg0pOqYHJawMoXmQrAtJa95mMOpnEHWREqxB1oGSsrRIU2swJW+jziAvT14F7NLpgdr3/BNDIBWZ0j5HACrBpU7RtUBbDr6+vWxrTvVhBpo+sWgpX8sxoVkYq7UcR+J8ipzZsbqWVhCgUDy9zM0yPg+sSW+gYySpvSViB5olmrFgfQxPNwpGqBK9v+jyiA4FLFzR6bG9TAKuZphLlCnuo4y1jNwCqiAUbqLk6DVQBYXQQJx6p32lo8gPYFfYRjFfmwnY7ApYoIAMBTA6sYO760ePOb3yx/9Ed/RLC60fcBGztWBehYPdaZ57ipABWoWgGC1apngNenAlTgaBWgY/Vop54DX0MB71Y1cPilL31J/vIv/1JefvllddkB8uA1OPDgUn38+LHe8LjfB+izAj4BRNpW9nj7O8ARQCqqmKMAz9nZmcIgACwDSX4oBpoMnuLeIgXmslQzYurbmG6vdlEBeTIlM1Sd6zbPvZp3Hq4TF6vKK141Fx2QaWf6Ac5BX8xByOecL15l/Vpj+gtP3dbW/23017szveMTa8siACwOAPcenMYg1dajFrhCLICD9qa5uVX9erfnbK7s/YJ73CwqoOjLAIvFmOWuhgJW1he8dwys3r9/X8Eq3kP4wTjf9a53yfvf/34Fr/yhAlRgPQUIVtfTj2dTASpABVZVgGB1VeV4HhWgAlRgTQUIVtcUkKcfrQK2Vd/g39e//nX56le/qlEA2MJs1cUBh+BYBVTFPW4erGr2ZwYk7bGHjwZWAbYMrAIGebBqffHwaRmwmoJWcVt+ov32fIwfP1PX6Y1CXN7Nmv8YbaTcrfMRAjdzVw3SLQKr3hm8yRiAqt4AHu6v0weDq+uCVQ9aPVj1a2MaA+C+VDBwaiA8jgJIgVW0aRDVvgxIRQGgHwCoBlateBXeRwZW8b5673vfK+9+97v1/cUfKkAF1lOAYHU9/Xg2FaACVGBVBQhWV1WO51EBKkAF1lSAYHVNAXn60StgUPSv/uqv5Itf/KI6VpEPaS7RGKzCsYrnDPTFztWUYxUQCAAIblXc8Ni2XNsE5G31T0HT2NXqz40drHH7Bsrs3mBo/HseJPUgNoayeW5We95DOg9yvQMyz7Eag1UPo8uA1l3L3oz7vE7//LZ9zD/WFtaYd6sazDeAGjtW499t/dv6MfCd51q1efOOVXxBYWDVO2BtTXuHah5Y1cJvp6fqWAVYhSsV7yGDv3jtQx/6kLzjHe9QAGs/fn0c/R85CkAFllCAYHUJsXgoFaACVGCDChCsblBMNkUFqAAVWEYBgtVl1OKxVCCtAKDRD3/4Q/nc5z4nL774om73N7AEd6p3qxpYBTAyyGRwNgUjccUUWMVzcRRAbvEqty07D7TGsMp+txF7cFfGserHEsPUGKCmgGkKstpxuLc2423l2wKr+7T2V4GsBiZtCz2ApIery4JVD+/9+vZg1T+GYxXvFStchXvv7E6t22XAKoAqYgAAWAFTMU784LmPf/zj8qY3vUlhq12HYHWfVjz7uksKEKzu0mywL1SAChyTAgSrxzTbHCsVoAI7pQDB6k5NBzuzRwp48AK495Of/ESee+45+fGPf6xg1QANgJFlrOIeUQBw5eH5IrDqnaCAqOa8w3ZlcxIaHPIQtMiNmuf6S0GruM3U1Pi80jgKwFeCj0FsHjQtylT1bXgHaxmwalqn3MAe1m5i+e0jkPPb6bGmbL0ZWLXffZGqooxVvBaD+Hie4t89WMX7BGAVz9lxfo3isYeq1n+fteoBMRyqcKsaWIUz1d4LTz31lDz77LPyG7/xG3NZxJtYC2yDChyjAgSrxzjrHDMVoAK7oADB6i7MAvtABajAUSpAsHqU085Bb0CBeCv5Sy+9JJ/5zGfk+9//vsJTex3wFJDIu1Y9WIXDMnasGkyyNqyYEJx2gEQAQ1bAKgZOea7VPHjqsyqL2vKg1WBk3tb92K1aBqyWcbHiuqlMV9tmjvvYsWpFkXyWbZmt/6ssEd/uKq7RZa656WsZlLRcUnOsWhErW29FcNXHBKTAaipj1Z7Dtn9zrAKs4ncPVstEARjQ9dDXsokNrKJwFZ7DD457/etfL88884y85jWvmcq/7blbZp55LBXYNwUIVvdtxthfKkAFDkUBgtVDmUmOgwpQgb1TgGB176aMHd4RBQx6GuACTP385z8vf/M3f6MQFcAIgAb3gERWuOrRo0dzjtUYrHqoam0b7LKMVYBVAC9zrFrsQJ5bNQVV40zWFGD1MDWGTXlQNXax5mWwptyuvk2DqCmnanxtn1eLxwB0VgzJg9U4agFjKgNZy4C2VDtlzlt1OcfXW/Vato7zwKq5ow2oArAuyln1jlXvZC4DVs2tii8fLF/V+hiv77woAA9W8WUEXN5WuApg1QpXYUyIAPjoRz8qr371q3Uq9tFxvOoa4nlUYBsKEKxuQ1W2SQWoABVYrADB6mKNeAQVoAJUYCsKEKxuRVY2eksKVAFBDGgZlDNwBID3ta99TW9wrwLuAfyYi9LiAABYzZEHcGRg1btWfX4opEQ75iAEXAUssgJWHjbFADUFVP1z1naZ41JTmoKrqZzYVJGqMtv+Fx3joZ25VlMZq3HsQhmYektLuJLLeKDsgbptn7dMX4Oq+N2AKmCkQVbLZY2fM0hroNJv+7fHBk3xu8UA4AsIyyA2V7etHe9YtccpsGrXxj3eM/gSwopWIV/VvpRAu3gfvfvd75b3v//909xV/4WDf69veqLiv11V/C3b9JjYHhXI/lvCf9tzKVABKkAFKlCAf3wrEJ2XpAJUgApk/+idUAkqQAVuKuDhWwzivFvVHsON961vfUu+8IUvyAsvvKAuVfzYFnS4WBEJAMdqCqx6p2oMJ61SO0AR3HcWBwCglSpgVRa2LgKrvrJ7qniVgTMPOIucrP61RdAUbS86xsNoPIbWBKuL380erHpIGReushgAK1zlYwBs7cVZqwZbbe34OfIwNQareL94sIrHdkwKqlquKu7NIeuvjecAhm3r/5NPPqnvG/xuX3g88cQT8sEPflDe+c53ahu+z/h9GVfwso5hgtTF65RH7KcCdKzu57yx11SACuy/AgSr+z+HHAEVoAJ7qgAdq3s6cez22gqkXIspmJp6zrb4WycAYeBQff755+Vzn/uc/MM//IPCU4BBg1hw4AGsPnz4UF/DY3Os+oxQA1EeQhpEAiiyrc3mvDOYhL7E2/vjvNX4dzsnfj4vWiAWvQxETblV4zHGgDav3dRxBqS9Y9W2//s4AIsL8NEENp5tOlgXAbdtXbvoujFYNcBuzlNzR6ccqx6kYp3kgVW7vgerFgVgLm6bM8wT3g94j5hj1VzG1tcix6pBUYOs9kWEgVXA1Fe96lVTByuui7G+9rWvlY997GPyute9bq5wFfqc96VC/B7z7wmv+aJ5X/sPGBugAjuqAMHqjk4Mu0UFqMDBK0CwevBTzAFSASqwqwoQrO7qzLBfm1bAAFZ8b7DOXy/vWA/BPDTFuYBGAENf/vKX5Zvf/KY8ePBAYSsAjoEkxABYISsAJLxurjwDf+a89BDRACiAF8AqbgCrFgfgt3PHQCcFpDyE9RDVg1Z/nj8+1sk0iV221n8PMlMxAQZRcfyi1/OAqwfT0DMPrJp72F9z0+tsV9pbBPZs3rxj1YqkebBqMQAGXQ2mpopYecBpQDR2Yts6xzz5wlV473iw6t2qeesyjgIwsGrjwHsEDu9XvvKV0/cN+og+4bXf/d3flQ9/+MNycXGhgNhcpCnHt38PpOBqHlTNm4dF87Mr64j9oALLKkCwuqxiPJ4KUAEqsBkFCFY3oyNboQJUgAosrQDB6tKS8YQ9UKDIeVoEVvPOS4FWgzDmyDS4993vfle+9KUvyU9+5l/m4QAAIABJREFU8hMFRfgBALKCSngOsQCArHiM5+1c7+7zwNKgDoARgBBuBlgBwWJ4alPkAVHqcd5zHmTFj61tr0kMPA2qpkBoCp4WHe/bSB0XO1YtDsC7VX3Gap5jtSrQVYVj1b+FbQ1YDIC5VGO3ah5I9YWsYsBvXxKY5t6x6gErtv17xyreEwbB86CqB8IesKI/lhGLrf/379/XCACLz7D2AFv/4A/+QN7+9rfr8WjD3tOpLxtS7wl7LnXv34N578c9+FPKLlKBpRUgWF1aMp5ABagAFdiIAgSrG5GRjVABKkAFlleAYHV5zXhG9QrkwahlgaqHhN7FGDsaU3APsMiyGu11PPfiiy/KV77yFQFgffnllxWcAtzgHtAHTlUrYGUwyWCgh4QGET0IBNwyaASwarAozrWMIVAKCqViAopcqrFLL9Z6EQDNc5uWfT4FVb3uBurywKo5JA1e+1VsQK36lX07PYi315sL1WeqerDqi1P54lAGY+05H0uBkfj17Lf/2xcJmCu8L7xTFY/NrZpy1fo1mipeZW5Vi8x4xSteoe9TAFa0h7bx2tNPPy0f+MAH5KmnntIvJszJamPAsXEkRsqVGr+PPGRNPfbw+XZmm1ehArerAMHq7erNq1EBKkAFTAGCVa4FKkAFqEBFChCsViQ8L7uyAkXw1INSA3Fln4vBqgd5MdTD74BCgCrejYfnAYa+973vyV/8xV/Iv/7rv6o7FccC3OAHYAdA1W4+EsDDQeu330ptAAxwFa5VA6uAYH4btp2byonMg6cx8Mlzu8YTl3KupvQyoJkCqXa8d7PGbeQ5ZGN4twisxtew6yxyrC56PW9Bb8uRuugNVKa/cQyAwdRU0aoix6oH+/66NjfmPjW4jefNUWwFq+x9YA5uP74UTMVztmbNNYvfLcYAEQB3797VKAC8V9B/ex+++tWvlve+973y1re+VV8zsIpr2vs0doHnAdTU82gnD8Jaoa0y87Nojvk6FdhFBQhWd3FW2CcqQAWOQQGC1WOYZY6RClCBnVSAYHUnp4WdylHAwzU7ZN3nYmBnoC0F9jx8BaTBj937rNSXXnpJc1a/853vyAsvvKAuVb/V2CrXA65asR4AJtuy7p2YMQg0iAWAZGAVDjzAVqvUbtrEYDWGqrErz4BQCr76tlLTE89DCpLGz1mMgoeuse5F8xDrZE5Iy1n1cQAe6qUcyccEumysHoiaE9qgKn7HY+9WtaJQsWs15cK0OY2jGqxgGwBqHAFgUNyDyXgtWp/98wZ90WeLyABQRdEqGxeuhx9A1Te/+c3yjne8Qwta+exYA6weOOc5u/17JfXYj8E/Tn0Bwj/4VOCQFCBYPaTZ5FioABXYJwUIVvdptthXKkAFDkoBgtWDms6DHEzKoerhpw06BUhTr/lzYxi47Hb2uDCP5agCGAGo/u3f/q384Ac/kOeff163//st53gM8IdzzL2K83xRn5S702AkAA0chrgBJuHenHnxluwUHDJtUs5Ue876m+d8jd2YRa5f/5qPNyiCqnF7Xo9UVqttN08VsDKgF2es2hh2EayWdbui72WPjWG6j5ew9eQLVtl2f4On3rlqDmpzj3oIbpA7BVaxzuHstnWP90DKqYr24u34HqzaY/TRsocBVO0LB4Bh/GDu0W/EArzhDW/QXNVf+qVfmr5/MF5zqsbt54FV/3xZsGo6mWvV/8H2fxsO8g85B3U0ChCsHs1Uc6BUgArsmAIEqzs2IewOFaACx6MAwerxzPW+jjQFVlMQKQVJYwCbB1I9EPIwNgU282CngTtzoz58+FALWP3zP/+z/NM//ZP8y7/8i+A5K2hlkMUAK54HcDLoBOhqENBgqkEqAzkGnTxYBWACUPKwyI73AChvq3IMXGPwGrcVw6E8cO219+OIYTbOj6GptZlyuMaw1QokQT8DrIB2Nj++KJLv6y6C1XXeswbq/LhMK0BG/GD9mKPTxwDY2jEHtIerHmbmAcIYppoT1da3ZQvj97hQlR+z36Lvt/77vmOtW56qgWH024A9+gvQ+qu/+qvy+te/Xn79139dc1Xv3bunYNWc3t5Jau7yoliAVcAq+m2aHtp6W2et8tzDUoBg9bDmk6OhAlRgfxQgWN2fuWJPqQAVODAFCFYPbEIPeDgxFPVQLAXz8gCfSZQHbP11lnGwWhQAoBIg6YMHD/T26NEjBar/9m//Jj/+8Y81d9WeB1Ty26sNsgIKGoQyNx+e8w5OcynietaGFe4x956BI19cKIbS5kRMxQYYRPVw1YPVvMcpp6mfjxRYjefLwJiHqjGcjSG3z/Q056+5gi0WwINV71Yt6/i8zbfYMk7UvH7FAM8ApUFVWysGGM2tarmlBjf99n+/ZR7X9SDcnKoGuG392hcG/osDPxc+niCGqz5qwJzatuXfvkQwmGrRHICpTzzxhALVX/7lX5Zf+ZVfUccqnkdEgD22sfhYhHjdx3EEi75sKPrSglEAt/kO4rWqUIBgtQrVeU0qQAWogAjBKlcBFaACVKAiBQhWKxKel11ZgRQQLQKreceXAa8pQJgHXj1cQsEqwFNzSSJH1bY94/kXX3xRASsiAn72s5/JL37xCy1y5YGVwRkDVGjLYKvPYvXjwGODrJaV6au7Gzyz7dw4Fu3G4NS7HePXUrA1BZpsgmP4mQKoMTRPbfNPQdSUC9aArHeummPVuyP93K68GCs40cNgD169gzL1JYQHpAZPAVVj16Y/DuvEb1+Pt+UbVPXb/r1L2MNUnyFs8xu7UA2KelesRRV4Z605SQ2kox28fnFxoRD1Na95jbpSkaH6yle+UkGqZalaZAaeQ2yAjdHWdexS9es99dieK3OPYwysVrB0eEkqcCsKEKzeisy8CBWgAlTghgIEq1wUVIAKUIGKFCBYrUh4XnZtBWKHYZ4D1QO++HHROTFA9UDQHntXpT0HeAd4atucAUENegGw4hwAJHOlvvzyy1PA+tOf/nT6GM+jDQOA3mkI8GR5orbl3dx/HnJ5FyCAjhUkMugKqATnn3frxbDLw6QY6qWgq2lsEG6RxjG8NljnQWrqOa997Ji012KNoKcBV3/+Jpyhay/oRAOx29Rr6V8rctsaaPdzb2DVtvzbMXFxqrgolXdJ25cG3hGM9e0d1t7Fbe8PW1/xcAE8vfPaO6ntujZO9Pv+/fvy5JNPKjh97Wtfq5mpeHz37l1d01Z4C+fEbly0B6gMEIvrei3jMdv69++DvC8b/LF5j+29to31wjapwC4oQLC6C7PAPlABKnCMChCsHuOsc8xUgArshAIEqzsxDezEhhSIAZNlclrzeTA2z9Uauxr97wZ7zGUHcAmQBGcqwCqAkwFBK8yDcww24TzfP2sb8A/nA6zCzQrYinxWuFzx3EsvvaSFsNCO/QAcGVj1W41j96Yv3GQwybZ8mzPQb63GY1/Mx4CSQVOLIbDnU1ugU4AppatfAj5T1s+dnZfnaE0BVsv39AWt/BwUQckNLcuNNVMEUz0QN9epd3v6glQGHS0j1W/7t2tYlILXDVpifdtzFq9gecBoJwbicdsxcMfvdp7NH55DHwFJAT9xj6372M6PG5yo+N3AKK5pubEQ269ZAFRr11yr5nBFu4gGMB3Qjoem8XqOgWreeo9hrC2A1PtkY4uDDVGBHVGAYHVHJoLdoAJU4OgUIFg9uinngKkAFdgVBQhWd2Um2I9NKpDaCo328yBa0fEpGGsAxsApfgecAUDFln7czJXqYZ/BTyuOY1uZvcPS+mlwDL/jPABXQC20jcxWQFbAVoBWRAnYc3ANWsV1c2j6YkLWvl3T4FDshrTrG/gyQOazNg1I2THm9jO4ZW17oFQWLuXp7sFdDFjt9xiwepAag0Icu6uO1RSUNk39vHiAasWRUkWZrD37MiDOQ/UF2HyxL3P5eq1sfvLcm37uDXRanwBN4RQF1DSHKWApQClcpwZNDapiy74vxuajBGydWt88YMVj9N3DXcuWxWu4vrXt3wfxus0Dpf5vVgrCeqCad+wm/+6xLSqwCwoQrO7CLLAPVIAKHKMCBKvHOOscMxWgAjuhAMHqTkwDO1GBArFrMgavKQgbO1sNqBqognMPkNOyPM2V6gGqv27s7vO/x49jSONBDtq3aAFcG2DVAC/crVZAC/AVv/vMVzzGuYC25qz1TleDxwaFrV/+dwNP5pr00QIxbPW/p4BrPA/x0kjpl9I39Vyevl7LTS/FPJifAtoxSDUdDZYaTLWM3Fg/67sH9X4N2mM/v3HeqbXhXZ+WO+q353u3q+WWAn7CIQpgadDSskwBUO/du6fb9PEYQBOPcbwB1xi6xw5r/3q8jvwaTK2ruO/oPwAvClyh//Ze9vDYA9Z4XeS5VVOgedNriu1RgV1WgGB1l2eHfaMCVOCQFSBYPeTZ5dioABXYaQUIVnd6eti5W1KgzHbwGKoaAASwMQAEhygcpFZcyued2vb22B3r4ZGHijFANFdlCg56mVKOUN+W3xpveZh4DoAVNys4ZK5XHAPo6vMzrRAXjjFnrjlBDbjGEM+7Sc1Bav2OnaZekyL4HMPmRfOYyn3dBFQtaiOe79gZ7Ocu7r/116AgXveOVe8q9lrY8+Yu9rmh3l3sQa1FBeAcgEaAT0BPQFwASPwOWOrdpnjd3yxGwu4Nzqa22nvwnedsjtd1Cp7mHWPaGez37wsD1egnsloxBjvOwGoMucuskzLH3NKfNF6GClSmAMFqZdLzwlSAChy5AgSrR74AOHwqQAWqU4BgtTrteeX9UyC1Pd1gCoAM4CPyUQ1e+i34KbCacl+aKvG14vM9hDUIZO3FsNZgkUFgf7wBJbueH4/1xbaC2zVtfHF+qRXSwvWsCrzlcBqANVDrt+fbeQZnAWxj7Ty8xmMPZz28tMcxrEXfzVkcw84yK7EIiMbne8DmnZ8ecHpnYx5YBPgDlPQOVe9itYJUtk3exzUAjhoEtWxRc4YCJFoxM5+ta8DRrun7a32ADh702prDGEzf+PUY+tqXBN7hjHNjh2jKFZpykcYu0ZRjNQarNkbEDQAaW589WE1B2zJrhcdQgWNWgGD1mGefY6cCVKBKBQhWq1Sf16YCVOCoFSBYPerp5+CXUCAGaykQiS33lq+aigHA5TwgTQHBPOiXcmN6iOjhkge2MYC16xvc8iA3HiPG4LdcF4HlWErv5PV9Szl04237HoCmXvPQ1etlbeO5GMziOSsoFrtg82C2H1MRWE1t/zYA6IuJ5TlI80AgQKjfwp46zufc+tfRdz93Nu/m5EyN2frs14+16QFqCiTH68+O8c5R376HrXhc5PZcBFxjABuD7Vg3D6sBVRFNYHEH3hW8DExf4k8JD6UCB60AwepBTy8HRwWowA4rQLC6w5PDrlEBKnDYChCsHvb8cnTbU8ADGFwFMBAZptgm74v9eMjnIWce/IzBahFQjaFpDALzAJmBJ3MJxkAt5Vr1sCqGbKk+x+A27mvqdd//FIQzABdD7bKznIJ3KZhYtr3UcUWA0MPMZcYQr4G8uSijaQwh/bwseq1IP7QDiJpac3k6eQ1SfY+Bqs1/qp92jRSEjZ3C3tkL9y5cq77o1Trzz3OpwLErQLB67CuA46cCVKAqBQhWq1Ke16UCVODoFSBYPfolQAFWVMDAqt0bWMUWeGxT98WdzD0Zw8UUXC0DVmOAau3mwToP5uwxYFO8/dpfG49jUGbuQ3OUFkHEFBCOwWjeManxeXAW65YHB2O9ixyTi/pS9HqswzK6LIKVeVqkHKL+OQ9xTfd4qeddexHIzbtOng6pdVmk0SJwukhv3z88jsGqZctaniwcq3AHx+/pFf808DQqcNQKEKwe9fRz8FSAClSoAMFqheLz0lSAChy3AgSrxz3/xz76Itdg7EjN0yoGq5YXGhdviqGlh36p12IomLq+Py92/MUw1WCT3xIeQ9wiiJeCl0XnL3JPxuNZBDbzwGrs3rytNe37WwYSlhlf7Lb0sQ1ez9jpiTH7Y71Wi+bUt1s0DoOzee+Z+NyUPh5sp8aacqimoHAeWPXnx49t/ePeO1YBVA2sQkP7MmERHF+k1W2tQ16HCuyaAgSruzYj7A8VoALHogDB6rHMNMdJBajAzilAsLpzU8IO7ZECHr4CqF5eXmqOpxVWivNBvdNykTM1BUZj2JoH6+LnfT89GEuB0RSoNPiWB9VS/VgWrBaB4yIIuwzgytOrTF83DXCX6beHi8tq7WFmHnD1+pYBpKm58i7ReJ0uA55Tx+aB1NR4UnC1yLGKAl9nZ2fqWF12TvboTxW7SgVuTQGC1VuTmheiAlSACswpQLDKBUEFqAAVqEgBgtWKhOdlD0IBDyyt2j3uU4WrDKrGwDTP9VkWmsYQqwhCLgMv8yYodiKWcWKuM9lx+4uchOtca1vnrgrsFmm7aruLxrlqu8uct+jYvNeLIOsixyrGDcjqowAAVE9PTwWAdVGfFunG16kAFdBCdPy3PRcCFaACVKACBfjHtwLReUkqQAWoQAZkJlSCClCB1RRIgVU4VvPAqkHQPLdqCqSt89wmQKpvYxHoW03F/LPy3JlloO+m+7Jqe+swhkV6r9N20XhWbXfZ88oev4xj1eAp7mPQaq5aRAEYXDWwSsfqqiuc51GBeQUIVrkiqAAVoALVKECwWo3uvCoVoAJUAMU6CFa5DqjAigqkwKoVrrIYANyXiQCInaxxl1Lb+7cNGFf587DKOSvKf9SnlYWSmxZp3euWPb+sYzUGqPa7P9+Aqt3HjtWTkxNGAWx6obC9o1WAYPVop54DpwJUoGIFCFYrngBengpQgeNVgGD1eOeeI9+sAogA6Ha7mq9a1rGKHnjoaj0qC1GXiQvYxGhT2/K3DVKXaX8RtFumrU3otW4bi8azbvurnL9On8qeW3Rc6jXvTC0Cq3gtFQXQ6XQIVldZDDyHCiQUIFjlsqACVIAKVKMAwWo1uvOqVIAKUAE6VrkGqMAKCninqp1uYBVQ1cAq7n22agxRy+arFgHBsrCw7HEryDE9ZdvXSOm+TH9X7V9ZILhMX3b12G2NtWy7ZY7LiwZIZax60Bo7VgFZEQFAsLqrq5H92kcFCFb3cdbYZypABQ5BAYLVQ5hFjoEKUIG9VICO1b2cNna6YgXywGqv11PHKrb/G1zdNlg1KcpAwzLHrCvtbVxj3T7y/HwFDD7mHbHq/JYBpgZBF81PvM3fjl8FrDabTYLVRYLzdSqwhAIEq0uIxUOpABWgAhtUgGB1g2KyKSpABajAMgoQrC6jFo+lAvkKwLGKWxwFkAdWN+FWLQtVV4Vhq8z3bV5rlf7xnGIFygLQVXUs037Rdv/4uin3al40gHesWs4qwGq73WYUwKoTyvOoQKQAwSqXBBWgAlSgGgUIVqvRnVelAlSACjAKgGuACmxIgcFgoGAV96nCVR6w4pKpbFV7viwwjY+Ph7JtyLnt9jc0NWxmCQXKgM8lmis8tOy1FrlocZEiFyteA0j1RawMrCIKwG7WxrqRE5vSh+1QgX1UgGB1H2eNfaYCVOAQFCBYPYRZ5BioABXYSwXoWN3LaWOnd1ABA6vmWAWciTNWPQjNA6spqJoCmKlCUotA6yZlI1TdpJqH2VZZcBqPftF5eRmrHrD6Ywyq2uu+gJU5VnFPsHqY65Cjul0FCFZvV29ejQpQASpgChCsci1QASpABSpSgGC1IuF52YNTAGDVbkWOVQ9OYzhZBqCm4KkHQrchbJVQtcpr52m7CATmnbdoLEXtLjq3aB2s2t9Nr60y/Sg6Jt7yP/2HRS380yLOXI2jAABYCVY3Pats79gVIFg99hXA8VMBKlCVAgSrVSnP61IBKnD0ChCsHv0SoAAbUgBOVZ+xCvBlgNVgaOxSLXKtloWsq0K7MsO+bWBbpk/rAMUy7R/DMWWA5io6+LlZ9Rp555UBrDFMzYOr3rHaaDQ0Y9Ucq4wBWGXmeQ4VmClAsMrVQAWoABWoRgGC1Wp051WpABWgAsxY5RqgAmso4CEMwCocq4uKV9nlNlm8Kh7CtuGjtb8tR+WqU7Ltcef1a1WIaMB9lXbXGes6/V1lzlOAvkwfUseUAaxx3qrPVrW8VYOrAKrIWCVYXfVdx/OowLwCBKtcEVSAClCBahQgWK1Gd16VClABKkCwyjVABdZQIA+s+igAPDaA5mFYyq26jEu1yB0YX2fVIXpAtQ7IW/X6y563D31cdkzbOL4M1NzGdX2by/Rh0bExSMV1UjEAeN6AKl6HW9Ucq7jHc3Ssbnvm2f6hK0CweugzzPFRASqwqwoQrO7qzLBfVIAKHLwCjAI4+CnmALeoQBmwagDV7g3eGGz13SvKXC2ChkVb9rcFGxcBqG1dd4vTyaY3pMAiEJq6zLLnFLlZ/WsAqQZavVvVHhOsbmjS2QwVyBQgWOVSoAJUgApUowDBajW686pUgApQATpWuQaowIYUQASAxQCMRqNpvmoMVvPg6TJu1RSUXWUY2jcJ4Cn1U69NCputAp5Wcc1VtK36nFW27BuAlII1UbQiahLc2Xk/k5xP/LpVv6DhRdDVu1NnYwi9iGMADKiaY9WiAABY7X216HpVzy2vTwV2WQGC1V2eHfaNClCBQ1aAYPWQZ5djowJUYKcVoGN1p6eHndsjBQBTkbGKewOrgIBxFEDeNv2ymaspSaqCjWVctLvU3z1aTnvZ1VWBpHdxpwYet1vWrYq24Fg1uGqgNS5ehYxVgtW9XHLs9A4qQLC6g5PCLlEBKnAUChCsHsU0c5BUgArsogIEq7s4K+zTPioAmGquVctYNbDqoWkKrC56LtZjWZBKABoUXFa321iH6zlLV+vhquthtaulz4rHbX0qgqZxS6lsVYOndqyBVXvexwHgNThWcSNY3eTssq1jVoBg9Zhnn2OnAlSgSgUIVqtUn9emAlTgqBUgWD3q6efgN6iAgVUfAwDAGkcB2CWLHKrbjgXw7a8K9jYoHZs6QgWK1l0Zh6pJloKr8XNxHIDBViteRbB6hAuQQ96aAgSrW5OWDVMBKkAFChUgWOUCoQJUgApUpADBakXC87IHp8CyYFU03xQ2SvzfB0zqE9MffW0uf3L+6PnXUrK64xM5lsUpqsXTtIsO0INbWHs0IAWYBf21tVabOyj8kngqe869EjWuV8uem7ZiT00vUruRsxqDVUQBWJGrRUXZ9mg62FUqUIkCBKuVyM6LUgEqQAUKP4NRHipABagAFdiiAgSrWxSXTR+VAmXAqgoynqHMG65VreAzjzqXda8m0eokH58WFa9S7ltw7joTvGq7q+Z4bnMsq+qwaCyrarSoP4uuu+j8vNcXFjvLTkxu9080uoyrVeFsBlPnz6vjhTm4SrC66gzzPCqwWAGC1cUa8QgqQAWowDYUoGN1G6qyTSpABahACQUIVkuIxEOoQAkFsO0/zli1KACDeuqGyxhnOgpgIr48el6hqxLdSR6SBnX5H8NCVzf/MW1bwLBIlyquWWae1oli2BYgrdkiLTOA6Ji81RLc2dniTzhblxnLMsWrpNbILV7lM1a9Y9VD2hUk4ClU4KgVIFg96unn4KkAFahQgc1/Yq9wMLw0FaACVGCfFCBY3afZYl93WQEDq3Cu4uYLV1nOamBLYx2GQdYbMQBukGVhYNnjltVvnZiAwmvdiD9YtmcrHr+1Ac36g/ks3hBfkkTqIikY5xqfnq1/UajE9GJrNL3UxBTDVPTSeoIvHPKbrkk9vGjAFs7V6fE3owCsgJXPWDWwutQAeDAVoAI3FCBY5aKgAlSAClSjwG19fqtmdLwqFaACVGCHFSBY3eHJYdf2SgEPVvHYbr54lbKyychRuEDO8sBoWWBa9ri9EjSns7s4VoC6XexX3nx7oLlsv5dxlvrrx9dZ3A6wqgHTmxEZ1ra2MwnHTducA6vheX9LFa8iWD2Evw4cwy4oQLC6C7PAPlABKnCMChCsHuOsc8xUgArshAIEqzsxDezEASgAcJQXBTC/7X88hXD4AFRmu39Z+FX2uAOQ+yiGsM58LgaXnu/PW2OXOXeZiShbGGp6/QneIXCf3gSrc30sAKt2nIFTc6vino7VZWaPx1KBcgoQrJbTiUdRASpABTatAMHqphVle1SAClCBkgoQrJYUiodRgQUKpMCqxQHg1FkcgIsCKAlW7fyyk7CMO3AdeFe2PzyOCixSoCzMTR43qc8VrlIeGxWzSrlWAVsBV5vNptCxumiG+DoVKKcAwWo5nXgUFaACVGDTChCsblpRtkcFqAAVKKkAwWpJoXgYFXAKpJx3HqwaULXiVfNxAPmOVbvEsrBzUZTAOgWSOPFUYFsKrAVTp52aRQZYewCrvu1FUQCAqwSr25pltntsChCsHtuMc7xUgArsigIEq7syE+wHFaACR6cAwerRTTkHvAEFVgWruLRlrGobBfmq4dhy1ZbKHreBoW+kibX6m237TnYksWV8Ix0+kkamYLLkultVljzXqbZXC45ufYis1AU/m8pYLXOtRX3h61SACuj7dvEbl0JRASpABajAxhXgH9+NS8oGqQAVoALlFCBYLacTj6ICXoEisDoajaaFq7xjFecH5+rN4lX2Wp7KZUFk2eN2fTYLx7HDYDXmCfsyH8v0e2vMxM1rrb74C4VNZ6ymNNjaWHf9Dcj+UYE1FCBYXUM8nkoFqAAVWEMBgtU1xOOpVIAKUIF1FCBYXUc9nnusCuSBVUBVFLACULXbLFsVYBWKBbCKxzWA1qmIgK76SlLWspBudlyZj1eLAdbOzbEFaKY6pkO+/TGVLcq0K1ouk8G7fJ/LrLvcydMXauo81kfZ/aLiWvXsSGQA2Gnh3LLFqwhWl59pnkEFku9kfiPBhUEFqAAVqESBVT+BVdJZXpQKUAEqcEgKEKwe0mxyLFUqAFg1A6uAqxO9zfJVw8cd71gFPzLIpfcLtrKXhavhQvWFcoRrzrZeLzyBB1CBIgXSBf+DAAADzElEQVRKrDl/+hx/ubEOayLTKlQAqzO4GnOb6e9uB/LsmPnCVngeeaq4t8JVuCcL4tKmAptRgI7VzejIVqgAFaACyypAsLqsYjyeClABKrAhBQhWNyQkmzl6BebBqsUBBLAagKpB1NlzHqzqMQLIWey4LA1Xp5AL7aU/agW/7KpgddHHt9t3jh79IrwVAQrmvchNHPXtBshMgVWsW12+M7CaAqBlwKodQ7B6K4uEFzliBQhWj3jyOXQqQAUqVWDRJ/NKO8eLUwEqQAUOWQGC1UOeXY7tNhWYB6tjBaoWBxDAqoesATrGYBUUKcDV4p9ScHVSD1BXK6QXtbcqAHWOwlTzBU7YUv1fJAJfr0SBmjQKrhvWW/JHl9n8i34dxLmqM4CqJd4KxxqD1Xn4GtypdkNDcKzardlsqnOVjtVKlhMveoAKEKwe4KRySFSACuyFAgSrezFN7CQVoAKHqADB6iHOKsdUhQIerHqoOosCmIFV9E9zOV0UgPbZOfOK4GMpMOkdq9PMyk0qszpY3WQvdqGtUvOR09FVgd6ia67a7kI9C4uHFX0pkF4vNo58sJruUXJ82TcI/rVaLYDgFFgFULXb1vRaKCgPoAKHpQDB6mHNJ0dDBajA/ihAsLo/c8WeUgEqcGAKEKwe2IRyOJUpYGAVOaup4lVzWapKVrN8gAyyxmDV4GvegObcfrXaNHJgerwBsILcVsCkRYAuX1CC1coWW5UX3jBYnQ0lc6XWJoXu0UIAmgNWPVSNowAIVqtcTLz2ISpAsHqIs8oxUQEqsA8KEKzuwyyxj1SAChykAgSrBzmtHFQFCsyDVZHxGIB15DJWEQ+Am/vYM7b81RlU8tueF0HPqdsv2uuvz0/BaqiyHrdlgGrRNSqQkpc8SAWKQfwMmFoRt3kRFjlK9UuCzJnqz4RjdRWwqo7y4gyNg5wlDooKrKsAweq6CvJ8KkAFqMBqChCsrqYbz6ICVIAKrK0AweraErIBKqAKrANW7XwfBWCyLgKfuQAoA6tIbSVY5SKtXoF8sLqokFUZwJkCq+G8WcYqNDDHqmWs5jlWCVarXzHswX4qQLC6n/PGXlMBKrD/ChCs7v8ccgRUgArsqQIEq3s6cez2TiowHA6lKAogbL0PLlb78ANzqUzgtoPLNBtWVPhpMg6AKMsPmMtivSHEgq3ai0DtTgrLTq2tgC//VM0H75tg1YBpgKKjaIyz483kjS8I5vqua30ikyw+AK9NndjTXNVZsS0PVe0xilcBspaBt2tPAhugAkegAMHqEUwyh0gFqMBOKvD/A5xi9ApuEPIeAAAAAElFTkSuQmCC">
            <a:extLst>
              <a:ext uri="{FF2B5EF4-FFF2-40B4-BE49-F238E27FC236}">
                <a16:creationId xmlns:a16="http://schemas.microsoft.com/office/drawing/2014/main" id="{AEE349E8-DF23-4FAB-9441-4E5401440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BDE88C6-B588-401C-B039-6D69B6FE9688}"/>
              </a:ext>
            </a:extLst>
          </p:cNvPr>
          <p:cNvSpPr txBox="1">
            <a:spLocks/>
          </p:cNvSpPr>
          <p:nvPr/>
        </p:nvSpPr>
        <p:spPr>
          <a:xfrm>
            <a:off x="565940" y="707485"/>
            <a:ext cx="7886700" cy="54053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Services are </a:t>
            </a:r>
            <a:r>
              <a:rPr lang="en-US" sz="18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ecentralized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J&amp;J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budgets and multiple responsible parties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Global, enterprise access to major subscriptions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Shared IP addresses</a:t>
            </a:r>
          </a:p>
          <a:p>
            <a:pPr marL="0" lvl="1" indent="0"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Knowledge Services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Reported into Consumer Science &gt; “Transformation” &gt; R&amp;D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perm employee and 3 contractors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Served Global R&amp;D</a:t>
            </a:r>
          </a:p>
          <a:p>
            <a:pPr marL="577850" lvl="2" indent="-288925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a range of regulated products: cosmetics, OTC, devices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, naturals, drugs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Subjects: medical, engineering, biology, psychology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a lot of subscriptions; very few journal purchases. Tight budgets for years.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 15 - 20 vendors for Consumer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Little to no support from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Procurement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My Role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 info content portfolio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Deliverables for research, innovation, competitive intelligence, compliance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Staffing and budget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Led an enterprise-wide subscription-buying stakeholder group</a:t>
            </a:r>
          </a:p>
          <a:p>
            <a:pPr marL="577850" lvl="2" indent="-288925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Learned on-the-job</a:t>
            </a:r>
          </a:p>
          <a:p>
            <a:pPr marL="577850" lvl="2" indent="-288925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-168275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7850" lvl="2" indent="-288925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8925" lvl="2" indent="0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7850" lvl="2" indent="-288925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B528E8B-AD37-4FD5-A9D2-9CE9DB9F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6012" y="6416511"/>
            <a:ext cx="574508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809F4DA-9495-4A90-8B9F-E145057C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CBC743-F7C6-4A84-8B3E-C9781B20407E}"/>
              </a:ext>
            </a:extLst>
          </p:cNvPr>
          <p:cNvGrpSpPr/>
          <p:nvPr/>
        </p:nvGrpSpPr>
        <p:grpSpPr>
          <a:xfrm>
            <a:off x="-38284" y="6322702"/>
            <a:ext cx="9245192" cy="524944"/>
            <a:chOff x="-483456" y="6334735"/>
            <a:chExt cx="9245192" cy="52494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3429AB-834C-46AA-A6D7-F56F0EA1E4B5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1861368E-ED39-46BF-8895-5D951256C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93881223-B0F6-4C76-BF74-8DCE68014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62EEDCAD-7793-4D4B-A3E1-4A0AF33BFF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F561429B-B112-4220-9F1F-6D42266EA3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C3D23717-C577-41CD-88D3-E4552F887F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 descr="See the source image">
                <a:extLst>
                  <a:ext uri="{FF2B5EF4-FFF2-40B4-BE49-F238E27FC236}">
                    <a16:creationId xmlns:a16="http://schemas.microsoft.com/office/drawing/2014/main" id="{E927C5C8-AEFB-44FB-86A5-5898835B7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8" descr="See the source image">
                <a:extLst>
                  <a:ext uri="{FF2B5EF4-FFF2-40B4-BE49-F238E27FC236}">
                    <a16:creationId xmlns:a16="http://schemas.microsoft.com/office/drawing/2014/main" id="{9119C39B-2227-4FE4-9F41-9B3DE1B8F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CEF3B6-BE78-4C69-A5CB-BD0DEAE8CC44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1" name="Picture 20" descr="See the source image">
                <a:extLst>
                  <a:ext uri="{FF2B5EF4-FFF2-40B4-BE49-F238E27FC236}">
                    <a16:creationId xmlns:a16="http://schemas.microsoft.com/office/drawing/2014/main" id="{C4C49E80-99B0-4EFE-A5CA-C86987F1E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See the source image">
                <a:extLst>
                  <a:ext uri="{FF2B5EF4-FFF2-40B4-BE49-F238E27FC236}">
                    <a16:creationId xmlns:a16="http://schemas.microsoft.com/office/drawing/2014/main" id="{92F54BB9-42C4-44F3-8EEE-90696ECE68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D7B16941-50D2-4450-91D2-DFE0C4C679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080F37CD-5B32-4EF7-9513-E401C893C7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733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EB29-3B56-4B8B-8A58-3CE0614A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18" y="98493"/>
            <a:ext cx="7886700" cy="475261"/>
          </a:xfrm>
        </p:spPr>
        <p:txBody>
          <a:bodyPr anchor="t" anchorCtr="0">
            <a:normAutofit/>
          </a:bodyPr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Some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9AC8C-BB3B-412B-946B-3AFFCABE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73" y="518236"/>
            <a:ext cx="7564443" cy="5886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Pharmaceutical Documentation Ring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“P-D-R Model License for Publications in the Pharmaceutical Industry,” 2012; 12 pgs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Conference Board’s Information Research &amp;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Council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sz="1500">
                <a:solidFill>
                  <a:schemeClr val="tx1">
                    <a:lumMod val="65000"/>
                    <a:lumOff val="35000"/>
                  </a:schemeClr>
                </a:solidFill>
              </a:rPr>
              <a:t>“Best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 in Managing Vendor Portfolios,” 2010; 7 pgs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&amp; Management Division of SLA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 Practices and Strategies for Vendor Negotiation (co-sponsored with Business &amp; Finance Division) on Tuesday, June 12 at 3:30 – 5:00 pm </a:t>
            </a:r>
          </a:p>
          <a:p>
            <a:pPr lvl="2">
              <a:lnSpc>
                <a:spcPct val="120000"/>
              </a:lnSpc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Buying Section Breakfast – Technology and Innovation, on Wednesday, June 13, 7:00 -8:30 am (ticketed event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Tools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Priory Solutions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Onelog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LookUp Precision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Consulting Firms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Jinfo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Outsell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Negotiations; Management Tools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BST America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cSubs</a:t>
            </a:r>
          </a:p>
          <a:p>
            <a:pPr lvl="2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Iconitel Consulting Services Inc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2"/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Unnamed vendors in this deck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were not the only customers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it “vendor” or “supplier?”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2D6F1D-FCA8-4BB0-849A-31856536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0494" y="6404479"/>
            <a:ext cx="526382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8DD5FFF-6F3D-401C-A53F-09FFF180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A2A83A-9CDE-4498-AF31-4C6AB885E3E5}"/>
              </a:ext>
            </a:extLst>
          </p:cNvPr>
          <p:cNvGrpSpPr/>
          <p:nvPr/>
        </p:nvGrpSpPr>
        <p:grpSpPr>
          <a:xfrm>
            <a:off x="-38284" y="6284786"/>
            <a:ext cx="9245192" cy="524944"/>
            <a:chOff x="-483456" y="6334735"/>
            <a:chExt cx="9245192" cy="5249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52D869-60EF-4EE1-89CE-6E7F2C416189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4" name="Picture 23" descr="See the source image">
                <a:extLst>
                  <a:ext uri="{FF2B5EF4-FFF2-40B4-BE49-F238E27FC236}">
                    <a16:creationId xmlns:a16="http://schemas.microsoft.com/office/drawing/2014/main" id="{387B225E-32AB-4740-9E38-8D9C733BA7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 descr="See the source image">
                <a:extLst>
                  <a:ext uri="{FF2B5EF4-FFF2-40B4-BE49-F238E27FC236}">
                    <a16:creationId xmlns:a16="http://schemas.microsoft.com/office/drawing/2014/main" id="{0BA0147D-E556-41B5-B36A-4605A1A41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 descr="See the source image">
                <a:extLst>
                  <a:ext uri="{FF2B5EF4-FFF2-40B4-BE49-F238E27FC236}">
                    <a16:creationId xmlns:a16="http://schemas.microsoft.com/office/drawing/2014/main" id="{4C04E5F5-E0F8-45CC-80F9-DE7CFF22D5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3C521863-EE8B-4D13-BBED-7DCBCE4C6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8" descr="See the source image">
                <a:extLst>
                  <a:ext uri="{FF2B5EF4-FFF2-40B4-BE49-F238E27FC236}">
                    <a16:creationId xmlns:a16="http://schemas.microsoft.com/office/drawing/2014/main" id="{6BECFE8B-1011-4246-86E4-95992EAA4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See the source image">
                <a:extLst>
                  <a:ext uri="{FF2B5EF4-FFF2-40B4-BE49-F238E27FC236}">
                    <a16:creationId xmlns:a16="http://schemas.microsoft.com/office/drawing/2014/main" id="{EAE3F281-2D95-4495-AFF9-1E48700EF6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See the source image">
                <a:extLst>
                  <a:ext uri="{FF2B5EF4-FFF2-40B4-BE49-F238E27FC236}">
                    <a16:creationId xmlns:a16="http://schemas.microsoft.com/office/drawing/2014/main" id="{229F103E-2E0B-450E-A8FA-8BCC21EA8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0A07B7A-DD93-4884-9686-14AAD070B7EC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20" name="Picture 19" descr="See the source image">
                <a:extLst>
                  <a:ext uri="{FF2B5EF4-FFF2-40B4-BE49-F238E27FC236}">
                    <a16:creationId xmlns:a16="http://schemas.microsoft.com/office/drawing/2014/main" id="{716ABD04-312C-420B-8E9E-6856E63D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See the source image">
                <a:extLst>
                  <a:ext uri="{FF2B5EF4-FFF2-40B4-BE49-F238E27FC236}">
                    <a16:creationId xmlns:a16="http://schemas.microsoft.com/office/drawing/2014/main" id="{87664212-71B3-4DA5-9AC3-4280BEBBE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 descr="See the source image">
                <a:extLst>
                  <a:ext uri="{FF2B5EF4-FFF2-40B4-BE49-F238E27FC236}">
                    <a16:creationId xmlns:a16="http://schemas.microsoft.com/office/drawing/2014/main" id="{D9698330-5B1A-4E81-AB6A-297D3C192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8" descr="See the source image">
                <a:extLst>
                  <a:ext uri="{FF2B5EF4-FFF2-40B4-BE49-F238E27FC236}">
                    <a16:creationId xmlns:a16="http://schemas.microsoft.com/office/drawing/2014/main" id="{B39C9743-5BAB-48C9-B784-34D9FC71C3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9406766-F3BE-46E5-9335-74A2E6F48CF2}"/>
              </a:ext>
            </a:extLst>
          </p:cNvPr>
          <p:cNvSpPr/>
          <p:nvPr/>
        </p:nvSpPr>
        <p:spPr>
          <a:xfrm rot="17143151">
            <a:off x="7100487" y="3584130"/>
            <a:ext cx="342463" cy="47366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40450C97-26C3-4A1B-842C-3FCD481DE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848" r="22128" b="5385"/>
          <a:stretch/>
        </p:blipFill>
        <p:spPr bwMode="auto">
          <a:xfrm>
            <a:off x="6809435" y="3603086"/>
            <a:ext cx="1911960" cy="23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72CEA-2CEB-4CAB-9C25-AA3E954C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68" y="64979"/>
            <a:ext cx="7886700" cy="699399"/>
          </a:xfrm>
        </p:spPr>
        <p:txBody>
          <a:bodyPr/>
          <a:lstStyle/>
          <a:p>
            <a:r>
              <a:rPr lang="en-US" sz="2700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What is Vendor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D99F3-6DA7-4838-88AE-D83F0188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0633"/>
            <a:ext cx="3557764" cy="327021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Negotiations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Redistribution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27CD38C-1222-4343-896A-88D93152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6319" y="6368383"/>
            <a:ext cx="610603" cy="365125"/>
          </a:xfrm>
        </p:spPr>
        <p:txBody>
          <a:bodyPr/>
          <a:lstStyle/>
          <a:p>
            <a:fld id="{01EFB817-3263-472E-BAD3-874B257FCAA8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A6B80CC-9207-4CD5-BEE4-C440DDB3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029580"/>
            <a:ext cx="3086100" cy="365125"/>
          </a:xfrm>
        </p:spPr>
        <p:txBody>
          <a:bodyPr/>
          <a:lstStyle/>
          <a:p>
            <a:r>
              <a:rPr lang="en-US" sz="1000" dirty="0"/>
              <a:t>Susan Gleckner, PHT Division Meeting, June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C0E359-B5C5-4038-A8DC-4EC1923CE848}"/>
              </a:ext>
            </a:extLst>
          </p:cNvPr>
          <p:cNvGrpSpPr/>
          <p:nvPr/>
        </p:nvGrpSpPr>
        <p:grpSpPr>
          <a:xfrm>
            <a:off x="-38284" y="6272747"/>
            <a:ext cx="9245192" cy="524944"/>
            <a:chOff x="-483456" y="6334735"/>
            <a:chExt cx="9245192" cy="5249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9C050C6-5E68-4175-B5E1-CC1DBAA39DCC}"/>
                </a:ext>
              </a:extLst>
            </p:cNvPr>
            <p:cNvGrpSpPr/>
            <p:nvPr/>
          </p:nvGrpSpPr>
          <p:grpSpPr>
            <a:xfrm>
              <a:off x="-483456" y="6350778"/>
              <a:ext cx="5881345" cy="508901"/>
              <a:chOff x="65258" y="5720312"/>
              <a:chExt cx="8650813" cy="850606"/>
            </a:xfrm>
          </p:grpSpPr>
          <p:pic>
            <p:nvPicPr>
              <p:cNvPr id="23" name="Picture 22" descr="See the source image">
                <a:extLst>
                  <a:ext uri="{FF2B5EF4-FFF2-40B4-BE49-F238E27FC236}">
                    <a16:creationId xmlns:a16="http://schemas.microsoft.com/office/drawing/2014/main" id="{5C03A4F8-B81F-4A14-8BFF-3FF19BB82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See the source image">
                <a:extLst>
                  <a:ext uri="{FF2B5EF4-FFF2-40B4-BE49-F238E27FC236}">
                    <a16:creationId xmlns:a16="http://schemas.microsoft.com/office/drawing/2014/main" id="{B68F0803-92D9-4B52-8D1E-7AF831405F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04888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 descr="See the source image">
                <a:extLst>
                  <a:ext uri="{FF2B5EF4-FFF2-40B4-BE49-F238E27FC236}">
                    <a16:creationId xmlns:a16="http://schemas.microsoft.com/office/drawing/2014/main" id="{576EFDB0-5201-47B2-A81F-15B6663C9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543627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8" descr="See the source image">
                <a:extLst>
                  <a:ext uri="{FF2B5EF4-FFF2-40B4-BE49-F238E27FC236}">
                    <a16:creationId xmlns:a16="http://schemas.microsoft.com/office/drawing/2014/main" id="{454E5A6E-E82A-4780-8BEA-F83AEDE939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755181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See the source image">
                <a:extLst>
                  <a:ext uri="{FF2B5EF4-FFF2-40B4-BE49-F238E27FC236}">
                    <a16:creationId xmlns:a16="http://schemas.microsoft.com/office/drawing/2014/main" id="{16D43DA2-B03D-47C5-BC50-85625B3CE8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4958524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7" descr="See the source image">
                <a:extLst>
                  <a:ext uri="{FF2B5EF4-FFF2-40B4-BE49-F238E27FC236}">
                    <a16:creationId xmlns:a16="http://schemas.microsoft.com/office/drawing/2014/main" id="{9F30052D-5E5A-4C81-A237-E0A84199D0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163653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8" descr="See the source image">
                <a:extLst>
                  <a:ext uri="{FF2B5EF4-FFF2-40B4-BE49-F238E27FC236}">
                    <a16:creationId xmlns:a16="http://schemas.microsoft.com/office/drawing/2014/main" id="{425C5144-DAD9-4423-9365-4BF7BE3DBF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7395270" y="5730946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EC7B7A-C2B8-40B2-A512-28A02E441C9F}"/>
                </a:ext>
              </a:extLst>
            </p:cNvPr>
            <p:cNvGrpSpPr/>
            <p:nvPr/>
          </p:nvGrpSpPr>
          <p:grpSpPr>
            <a:xfrm>
              <a:off x="5294984" y="6334735"/>
              <a:ext cx="3466752" cy="508901"/>
              <a:chOff x="65258" y="5720312"/>
              <a:chExt cx="5099213" cy="850606"/>
            </a:xfrm>
          </p:grpSpPr>
          <p:pic>
            <p:nvPicPr>
              <p:cNvPr id="19" name="Picture 18" descr="See the source image">
                <a:extLst>
                  <a:ext uri="{FF2B5EF4-FFF2-40B4-BE49-F238E27FC236}">
                    <a16:creationId xmlns:a16="http://schemas.microsoft.com/office/drawing/2014/main" id="{FA1E8D2A-3643-4F89-A01A-FEF9252748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6525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See the source image">
                <a:extLst>
                  <a:ext uri="{FF2B5EF4-FFF2-40B4-BE49-F238E27FC236}">
                    <a16:creationId xmlns:a16="http://schemas.microsoft.com/office/drawing/2014/main" id="{CD80D7F1-D628-4D98-8540-17BE58088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1340284" y="5720312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 descr="See the source image">
                <a:extLst>
                  <a:ext uri="{FF2B5EF4-FFF2-40B4-BE49-F238E27FC236}">
                    <a16:creationId xmlns:a16="http://schemas.microsoft.com/office/drawing/2014/main" id="{98637EBC-FF42-4148-A346-01975FBE81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2614418" y="5730945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8" descr="See the source image">
                <a:extLst>
                  <a:ext uri="{FF2B5EF4-FFF2-40B4-BE49-F238E27FC236}">
                    <a16:creationId xmlns:a16="http://schemas.microsoft.com/office/drawing/2014/main" id="{280C64B6-E017-499F-93E2-ED34C6B7B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84" b="18325"/>
              <a:stretch/>
            </p:blipFill>
            <p:spPr bwMode="auto">
              <a:xfrm>
                <a:off x="3843670" y="5741578"/>
                <a:ext cx="1320801" cy="829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D6FD3F4-F799-4DD6-BE59-C896968D44B0}"/>
              </a:ext>
            </a:extLst>
          </p:cNvPr>
          <p:cNvSpPr txBox="1">
            <a:spLocks/>
          </p:cNvSpPr>
          <p:nvPr/>
        </p:nvSpPr>
        <p:spPr>
          <a:xfrm>
            <a:off x="4162928" y="852613"/>
            <a:ext cx="4054642" cy="3190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Influencing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Vendors working together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Workflows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United front 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Portfolio management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Return on Investment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Procurement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Subscription management company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090E7-9D79-47C9-99C0-DC0CE8BBCB6C}"/>
              </a:ext>
            </a:extLst>
          </p:cNvPr>
          <p:cNvSpPr txBox="1"/>
          <p:nvPr/>
        </p:nvSpPr>
        <p:spPr>
          <a:xfrm>
            <a:off x="2502574" y="4608095"/>
            <a:ext cx="4054642" cy="81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7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  <a:ea typeface="+mj-ea"/>
                <a:cs typeface="+mj-cs"/>
              </a:rPr>
              <a:t>Vendor management </a:t>
            </a:r>
          </a:p>
          <a:p>
            <a:pPr algn="ctr">
              <a:lnSpc>
                <a:spcPts val="2800"/>
              </a:lnSpc>
            </a:pPr>
            <a:r>
              <a:rPr lang="en-US" sz="27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 Condensed" panose="020B0606020104020203" pitchFamily="34" charset="0"/>
                <a:ea typeface="+mj-ea"/>
                <a:cs typeface="+mj-cs"/>
              </a:rPr>
              <a:t>starts at conferences like this one</a:t>
            </a:r>
          </a:p>
        </p:txBody>
      </p:sp>
    </p:spTree>
    <p:extLst>
      <p:ext uri="{BB962C8B-B14F-4D97-AF65-F5344CB8AC3E}">
        <p14:creationId xmlns:p14="http://schemas.microsoft.com/office/powerpoint/2010/main" val="6083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57784</TotalTime>
  <Words>1920</Words>
  <Application>Microsoft Office PowerPoint</Application>
  <PresentationFormat>On-screen Show (4:3)</PresentationFormat>
  <Paragraphs>383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Aharoni</vt:lpstr>
      <vt:lpstr>Arial</vt:lpstr>
      <vt:lpstr>Baskerville Old Face</vt:lpstr>
      <vt:lpstr>Calibri</vt:lpstr>
      <vt:lpstr>Calibri Light</vt:lpstr>
      <vt:lpstr>Cambria Math</vt:lpstr>
      <vt:lpstr>Lucida Calligraphy</vt:lpstr>
      <vt:lpstr>Lucida Handwriting</vt:lpstr>
      <vt:lpstr>Tw Cen MT Condensed</vt:lpstr>
      <vt:lpstr>Office Theme</vt:lpstr>
      <vt:lpstr>PowerPoint Presentation</vt:lpstr>
      <vt:lpstr>Last time I was in Baltimore… </vt:lpstr>
      <vt:lpstr>PowerPoint Presentation</vt:lpstr>
      <vt:lpstr>PowerPoint Presentation</vt:lpstr>
      <vt:lpstr>Topics</vt:lpstr>
      <vt:lpstr>Context: Company</vt:lpstr>
      <vt:lpstr>Context: Information Services</vt:lpstr>
      <vt:lpstr>Some points</vt:lpstr>
      <vt:lpstr>What is Vendor Management?</vt:lpstr>
      <vt:lpstr>PowerPoint Presentation</vt:lpstr>
      <vt:lpstr>PowerPoint Presentation</vt:lpstr>
      <vt:lpstr>Are we the only ones complaining? Influencing   </vt:lpstr>
      <vt:lpstr>Are we the only ones complaining?   Influencing</vt:lpstr>
      <vt:lpstr>“Divide &amp; Conquer,” Conquered Mediating between buyers and the vendor to eliminate license inefficiencies</vt:lpstr>
      <vt:lpstr>“Divide &amp; Conquer,” Conquered Mediating between buyers and the vendor to eliminate license inefficiencies</vt:lpstr>
      <vt:lpstr>There’s a solution under our noses?  Finding a “cost-free” platform for a journal article repository</vt:lpstr>
      <vt:lpstr>There’s a solution under our noses? Finding a “cost-free "platform for a journal article repository</vt:lpstr>
      <vt:lpstr>Is there ever a good time to switch? Transitioning a major subscription</vt:lpstr>
      <vt:lpstr>Is there ever a good time to switch? Transitioning a major subscription</vt:lpstr>
      <vt:lpstr>We have to use what??   Subscription management company for the enterprise</vt:lpstr>
      <vt:lpstr>We have to use what??   Subscription management company for the enterprise</vt:lpstr>
      <vt:lpstr>We have to use what??   Subscription management company for the enterprise</vt:lpstr>
      <vt:lpstr>Suggestions for Vendors  in general</vt:lpstr>
      <vt:lpstr>That’s Vendor Management</vt:lpstr>
      <vt:lpstr>Susan Gleckner Susan.Gleckner@outlook.com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Susan Gleckner</cp:lastModifiedBy>
  <cp:revision>244</cp:revision>
  <cp:lastPrinted>2018-06-01T22:01:20Z</cp:lastPrinted>
  <dcterms:created xsi:type="dcterms:W3CDTF">2018-03-19T20:42:30Z</dcterms:created>
  <dcterms:modified xsi:type="dcterms:W3CDTF">2018-06-27T22:12:11Z</dcterms:modified>
</cp:coreProperties>
</file>