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Lst>
  <p:notesMasterIdLst>
    <p:notesMasterId r:id="rId17"/>
  </p:notesMasterIdLst>
  <p:handoutMasterIdLst>
    <p:handoutMasterId r:id="rId18"/>
  </p:handoutMasterIdLst>
  <p:sldIdLst>
    <p:sldId id="662" r:id="rId2"/>
    <p:sldId id="672" r:id="rId3"/>
    <p:sldId id="590" r:id="rId4"/>
    <p:sldId id="637" r:id="rId5"/>
    <p:sldId id="666" r:id="rId6"/>
    <p:sldId id="673" r:id="rId7"/>
    <p:sldId id="646" r:id="rId8"/>
    <p:sldId id="664" r:id="rId9"/>
    <p:sldId id="667" r:id="rId10"/>
    <p:sldId id="668" r:id="rId11"/>
    <p:sldId id="669" r:id="rId12"/>
    <p:sldId id="657" r:id="rId13"/>
    <p:sldId id="670" r:id="rId14"/>
    <p:sldId id="504" r:id="rId15"/>
    <p:sldId id="643" r:id="rId16"/>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l" initials="" lastIdx="2" clrIdx="0"/>
  <p:cmAuthor id="1" name="Information System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3300"/>
    <a:srgbClr val="33CC33"/>
    <a:srgbClr val="FFFF00"/>
    <a:srgbClr val="FF3399"/>
    <a:srgbClr val="CC0066"/>
    <a:srgbClr val="CCFF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37" autoAdjust="0"/>
    <p:restoredTop sz="87685" autoAdjust="0"/>
  </p:normalViewPr>
  <p:slideViewPr>
    <p:cSldViewPr snapToGrid="0">
      <p:cViewPr varScale="1">
        <p:scale>
          <a:sx n="63" d="100"/>
          <a:sy n="63" d="100"/>
        </p:scale>
        <p:origin x="-112" y="-256"/>
      </p:cViewPr>
      <p:guideLst>
        <p:guide orient="horz" pos="2147"/>
        <p:guide orient="horz" pos="284"/>
        <p:guide pos="309"/>
        <p:guide pos="3456"/>
        <p:guide pos="5287"/>
        <p:guide pos="3565"/>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1398"/>
    </p:cViewPr>
  </p:sorterViewPr>
  <p:notesViewPr>
    <p:cSldViewPr snapToGrid="0">
      <p:cViewPr varScale="1">
        <p:scale>
          <a:sx n="52" d="100"/>
          <a:sy n="52" d="100"/>
        </p:scale>
        <p:origin x="-187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48000" cy="457200"/>
          </a:xfrm>
          <a:prstGeom prst="rect">
            <a:avLst/>
          </a:prstGeom>
          <a:noFill/>
          <a:ln w="12700">
            <a:noFill/>
            <a:miter lim="800000"/>
            <a:headEnd/>
            <a:tailEnd type="none" w="sm" len="lg"/>
          </a:ln>
        </p:spPr>
        <p:txBody>
          <a:bodyPr vert="horz" wrap="square" lIns="91220" tIns="45610" rIns="91220" bIns="45610" numCol="1" anchor="t" anchorCtr="0" compatLnSpc="1">
            <a:prstTxWarp prst="textNoShape">
              <a:avLst/>
            </a:prstTxWarp>
          </a:bodyPr>
          <a:lstStyle>
            <a:lvl1pPr defTabSz="912813" eaLnBrk="0" hangingPunct="0">
              <a:defRPr sz="1200">
                <a:latin typeface="Times New Roman" pitchFamily="18" charset="0"/>
              </a:defRPr>
            </a:lvl1pPr>
          </a:lstStyle>
          <a:p>
            <a:pPr>
              <a:defRPr/>
            </a:pPr>
            <a:endParaRPr lang="en-US"/>
          </a:p>
        </p:txBody>
      </p:sp>
      <p:sp>
        <p:nvSpPr>
          <p:cNvPr id="95235" name="Rectangle 3"/>
          <p:cNvSpPr>
            <a:spLocks noGrp="1" noChangeArrowheads="1"/>
          </p:cNvSpPr>
          <p:nvPr>
            <p:ph type="dt" sz="quarter" idx="1"/>
          </p:nvPr>
        </p:nvSpPr>
        <p:spPr bwMode="auto">
          <a:xfrm>
            <a:off x="3965575" y="0"/>
            <a:ext cx="3048000" cy="457200"/>
          </a:xfrm>
          <a:prstGeom prst="rect">
            <a:avLst/>
          </a:prstGeom>
          <a:noFill/>
          <a:ln w="12700">
            <a:noFill/>
            <a:miter lim="800000"/>
            <a:headEnd/>
            <a:tailEnd type="none" w="sm" len="lg"/>
          </a:ln>
        </p:spPr>
        <p:txBody>
          <a:bodyPr vert="horz" wrap="square" lIns="91220" tIns="45610" rIns="91220" bIns="45610" numCol="1" anchor="t" anchorCtr="0" compatLnSpc="1">
            <a:prstTxWarp prst="textNoShape">
              <a:avLst/>
            </a:prstTxWarp>
          </a:bodyPr>
          <a:lstStyle>
            <a:lvl1pPr algn="r" defTabSz="912813" eaLnBrk="0" hangingPunct="0">
              <a:defRPr sz="1200">
                <a:latin typeface="Times New Roman" pitchFamily="18" charset="0"/>
              </a:defRPr>
            </a:lvl1pPr>
          </a:lstStyle>
          <a:p>
            <a:pPr>
              <a:defRPr/>
            </a:pPr>
            <a:endParaRPr lang="en-US"/>
          </a:p>
        </p:txBody>
      </p:sp>
      <p:sp>
        <p:nvSpPr>
          <p:cNvPr id="95236" name="Rectangle 4"/>
          <p:cNvSpPr>
            <a:spLocks noGrp="1" noChangeArrowheads="1"/>
          </p:cNvSpPr>
          <p:nvPr>
            <p:ph type="ftr" sz="quarter" idx="2"/>
          </p:nvPr>
        </p:nvSpPr>
        <p:spPr bwMode="auto">
          <a:xfrm>
            <a:off x="0" y="8843963"/>
            <a:ext cx="3048000" cy="457200"/>
          </a:xfrm>
          <a:prstGeom prst="rect">
            <a:avLst/>
          </a:prstGeom>
          <a:noFill/>
          <a:ln w="12700">
            <a:noFill/>
            <a:miter lim="800000"/>
            <a:headEnd/>
            <a:tailEnd type="none" w="sm" len="lg"/>
          </a:ln>
        </p:spPr>
        <p:txBody>
          <a:bodyPr vert="horz" wrap="square" lIns="91220" tIns="45610" rIns="91220" bIns="45610" numCol="1" anchor="b" anchorCtr="0" compatLnSpc="1">
            <a:prstTxWarp prst="textNoShape">
              <a:avLst/>
            </a:prstTxWarp>
          </a:bodyPr>
          <a:lstStyle>
            <a:lvl1pPr defTabSz="912813" eaLnBrk="0" hangingPunct="0">
              <a:defRPr sz="1200">
                <a:latin typeface="Times New Roman" pitchFamily="18" charset="0"/>
              </a:defRPr>
            </a:lvl1pPr>
          </a:lstStyle>
          <a:p>
            <a:pPr>
              <a:defRPr/>
            </a:pPr>
            <a:endParaRPr lang="en-US"/>
          </a:p>
        </p:txBody>
      </p:sp>
      <p:sp>
        <p:nvSpPr>
          <p:cNvPr id="95237" name="Rectangle 5"/>
          <p:cNvSpPr>
            <a:spLocks noGrp="1" noChangeArrowheads="1"/>
          </p:cNvSpPr>
          <p:nvPr>
            <p:ph type="sldNum" sz="quarter" idx="3"/>
          </p:nvPr>
        </p:nvSpPr>
        <p:spPr bwMode="auto">
          <a:xfrm>
            <a:off x="3965575" y="8843963"/>
            <a:ext cx="3048000" cy="457200"/>
          </a:xfrm>
          <a:prstGeom prst="rect">
            <a:avLst/>
          </a:prstGeom>
          <a:noFill/>
          <a:ln w="12700">
            <a:noFill/>
            <a:miter lim="800000"/>
            <a:headEnd/>
            <a:tailEnd type="none" w="sm" len="lg"/>
          </a:ln>
        </p:spPr>
        <p:txBody>
          <a:bodyPr vert="horz" wrap="square" lIns="91220" tIns="45610" rIns="91220" bIns="45610" numCol="1" anchor="b" anchorCtr="0" compatLnSpc="1">
            <a:prstTxWarp prst="textNoShape">
              <a:avLst/>
            </a:prstTxWarp>
          </a:bodyPr>
          <a:lstStyle>
            <a:lvl1pPr algn="r" defTabSz="912813" eaLnBrk="0" hangingPunct="0">
              <a:defRPr sz="1200">
                <a:latin typeface="Times New Roman" pitchFamily="18" charset="0"/>
              </a:defRPr>
            </a:lvl1pPr>
          </a:lstStyle>
          <a:p>
            <a:pPr>
              <a:defRPr/>
            </a:pPr>
            <a:fld id="{979CA2E2-ED50-4783-9AB5-8CDB2001495F}" type="slidenum">
              <a:rPr lang="en-US"/>
              <a:pPr>
                <a:defRPr/>
              </a:pPr>
              <a:t>‹#›</a:t>
            </a:fld>
            <a:endParaRPr lang="en-US"/>
          </a:p>
        </p:txBody>
      </p:sp>
    </p:spTree>
    <p:extLst>
      <p:ext uri="{BB962C8B-B14F-4D97-AF65-F5344CB8AC3E}">
        <p14:creationId xmlns:p14="http://schemas.microsoft.com/office/powerpoint/2010/main" val="55466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0538" cy="463550"/>
          </a:xfrm>
          <a:prstGeom prst="rect">
            <a:avLst/>
          </a:prstGeom>
          <a:noFill/>
          <a:ln w="9525">
            <a:noFill/>
            <a:miter lim="800000"/>
            <a:headEnd/>
            <a:tailEnd/>
          </a:ln>
        </p:spPr>
        <p:txBody>
          <a:bodyPr vert="horz" wrap="square" lIns="92764" tIns="46383" rIns="92764" bIns="46383" numCol="1" anchor="t" anchorCtr="0" compatLnSpc="1">
            <a:prstTxWarp prst="textNoShape">
              <a:avLst/>
            </a:prstTxWarp>
          </a:bodyPr>
          <a:lstStyle>
            <a:lvl1pPr defTabSz="928688"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7163" y="0"/>
            <a:ext cx="3030537" cy="463550"/>
          </a:xfrm>
          <a:prstGeom prst="rect">
            <a:avLst/>
          </a:prstGeom>
          <a:noFill/>
          <a:ln w="9525">
            <a:noFill/>
            <a:miter lim="800000"/>
            <a:headEnd/>
            <a:tailEnd/>
          </a:ln>
        </p:spPr>
        <p:txBody>
          <a:bodyPr vert="horz" wrap="square" lIns="92764" tIns="46383" rIns="92764" bIns="46383" numCol="1" anchor="t" anchorCtr="0" compatLnSpc="1">
            <a:prstTxWarp prst="textNoShape">
              <a:avLst/>
            </a:prstTxWarp>
          </a:bodyPr>
          <a:lstStyle>
            <a:lvl1pPr algn="r" defTabSz="928688" eaLnBrk="0" hangingPunct="0">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7925" y="696913"/>
            <a:ext cx="4643438" cy="34829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p:spPr>
        <p:txBody>
          <a:bodyPr vert="horz" wrap="square" lIns="92764" tIns="46383" rIns="92764" bIns="463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0150"/>
            <a:ext cx="3030538" cy="463550"/>
          </a:xfrm>
          <a:prstGeom prst="rect">
            <a:avLst/>
          </a:prstGeom>
          <a:noFill/>
          <a:ln w="9525">
            <a:noFill/>
            <a:miter lim="800000"/>
            <a:headEnd/>
            <a:tailEnd/>
          </a:ln>
        </p:spPr>
        <p:txBody>
          <a:bodyPr vert="horz" wrap="square" lIns="92764" tIns="46383" rIns="92764" bIns="46383" numCol="1" anchor="b" anchorCtr="0" compatLnSpc="1">
            <a:prstTxWarp prst="textNoShape">
              <a:avLst/>
            </a:prstTxWarp>
          </a:bodyPr>
          <a:lstStyle>
            <a:lvl1pPr defTabSz="928688"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7163" y="8820150"/>
            <a:ext cx="3030537" cy="463550"/>
          </a:xfrm>
          <a:prstGeom prst="rect">
            <a:avLst/>
          </a:prstGeom>
          <a:noFill/>
          <a:ln w="9525">
            <a:noFill/>
            <a:miter lim="800000"/>
            <a:headEnd/>
            <a:tailEnd/>
          </a:ln>
        </p:spPr>
        <p:txBody>
          <a:bodyPr vert="horz" wrap="square" lIns="92764" tIns="46383" rIns="92764" bIns="46383"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C4D75E11-C60C-48E4-8883-B95104247228}" type="slidenum">
              <a:rPr lang="en-US"/>
              <a:pPr>
                <a:defRPr/>
              </a:pPr>
              <a:t>‹#›</a:t>
            </a:fld>
            <a:endParaRPr lang="en-US"/>
          </a:p>
        </p:txBody>
      </p:sp>
    </p:spTree>
    <p:extLst>
      <p:ext uri="{BB962C8B-B14F-4D97-AF65-F5344CB8AC3E}">
        <p14:creationId xmlns:p14="http://schemas.microsoft.com/office/powerpoint/2010/main" val="2440718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AFAD93-88C3-4914-A6F7-D071056A0FDE}" type="slidenum">
              <a:rPr lang="en-US" smtClean="0"/>
              <a:pPr>
                <a:defRPr/>
              </a:pPr>
              <a:t>1</a:t>
            </a:fld>
            <a:endParaRPr lang="en-US"/>
          </a:p>
        </p:txBody>
      </p:sp>
    </p:spTree>
    <p:extLst>
      <p:ext uri="{BB962C8B-B14F-4D97-AF65-F5344CB8AC3E}">
        <p14:creationId xmlns:p14="http://schemas.microsoft.com/office/powerpoint/2010/main" val="106478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category where</a:t>
            </a:r>
            <a:r>
              <a:rPr lang="en-US" baseline="0" dirty="0" smtClean="0"/>
              <a:t> we start to talk about clinical product opportunities is at the far right…</a:t>
            </a:r>
            <a:endParaRPr lang="en-US" dirty="0"/>
          </a:p>
        </p:txBody>
      </p:sp>
      <p:sp>
        <p:nvSpPr>
          <p:cNvPr id="4" name="Slide Number Placeholder 3"/>
          <p:cNvSpPr>
            <a:spLocks noGrp="1"/>
          </p:cNvSpPr>
          <p:nvPr>
            <p:ph type="sldNum" sz="quarter" idx="10"/>
          </p:nvPr>
        </p:nvSpPr>
        <p:spPr/>
        <p:txBody>
          <a:bodyPr/>
          <a:lstStyle/>
          <a:p>
            <a:pPr>
              <a:defRPr/>
            </a:pPr>
            <a:fld id="{4AAFAD93-88C3-4914-A6F7-D071056A0FDE}" type="slidenum">
              <a:rPr lang="en-US" smtClean="0"/>
              <a:pPr>
                <a:defRPr/>
              </a:pPr>
              <a:t>13</a:t>
            </a:fld>
            <a:endParaRPr lang="en-US"/>
          </a:p>
        </p:txBody>
      </p:sp>
    </p:spTree>
    <p:extLst>
      <p:ext uri="{BB962C8B-B14F-4D97-AF65-F5344CB8AC3E}">
        <p14:creationId xmlns:p14="http://schemas.microsoft.com/office/powerpoint/2010/main" val="1582215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At the top we see the drug development timeline and below it how a biomarker could potentially be integrated into the trial design.  As illustrated by the Diagnostics Timeline, there is a need to have capability to offer RUO/LDT assays in the early stage, and then a capability to evolve to IVD formatted assays as the trial progresses through Phase III.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smtClean="0"/>
              <a:t>The value proposition for companion diagnostics is illustrated on this slide.  The left graphic illustrates typical drug response rates for major therapeutic areas.  Cancer drugs typically have response rates below 25%, often between about 8-10%, reflecting the complex nature of this disease area.  Lack of efficacy results in wasteful drug costs.  Considering, US health care costs are currently over $2 trillion dollars, these costs are clearly not sustainable.  In addition, adverse drug reactions are the fourth leading cause of death.  The promise of personalized medicine is to prescribe the best drug for the patient based their genomic phenotype.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E2C0327-B20E-4852-816F-42C824B61A6F}" type="slidenum">
              <a:rPr lang="en-US" smtClean="0">
                <a:ea typeface="ＭＳ Ｐゴシック" pitchFamily="-112" charset="-128"/>
              </a:rPr>
              <a:pPr/>
              <a:t>6</a:t>
            </a:fld>
            <a:endParaRPr lang="en-US" smtClean="0">
              <a:ea typeface="ＭＳ Ｐゴシック" pitchFamily="-112"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ea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Aurora </a:t>
            </a:r>
            <a:r>
              <a:rPr lang="en-US" dirty="0" err="1" smtClean="0"/>
              <a:t>kinases</a:t>
            </a:r>
            <a:r>
              <a:rPr lang="en-US" dirty="0" smtClean="0"/>
              <a:t> – mitotic regulators aberrantly expressed in cancers, lead to genomic instability.</a:t>
            </a:r>
            <a:endParaRPr lang="en-US" dirty="0"/>
          </a:p>
        </p:txBody>
      </p:sp>
      <p:sp>
        <p:nvSpPr>
          <p:cNvPr id="4" name="Slide Number Placeholder 3"/>
          <p:cNvSpPr>
            <a:spLocks noGrp="1"/>
          </p:cNvSpPr>
          <p:nvPr>
            <p:ph type="sldNum" sz="quarter" idx="10"/>
          </p:nvPr>
        </p:nvSpPr>
        <p:spPr/>
        <p:txBody>
          <a:bodyPr/>
          <a:lstStyle/>
          <a:p>
            <a:pPr>
              <a:defRPr/>
            </a:pPr>
            <a:fld id="{C4D75E11-C60C-48E4-8883-B95104247228}"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standpoint of</a:t>
            </a:r>
            <a:r>
              <a:rPr lang="en-US" baseline="0" dirty="0" smtClean="0"/>
              <a:t> clinical validation, I prefer to think about disease-centric biomarker strategies.</a:t>
            </a:r>
            <a:endParaRPr lang="en-US" dirty="0"/>
          </a:p>
        </p:txBody>
      </p:sp>
      <p:sp>
        <p:nvSpPr>
          <p:cNvPr id="4" name="Slide Number Placeholder 3"/>
          <p:cNvSpPr>
            <a:spLocks noGrp="1"/>
          </p:cNvSpPr>
          <p:nvPr>
            <p:ph type="sldNum" sz="quarter" idx="10"/>
          </p:nvPr>
        </p:nvSpPr>
        <p:spPr/>
        <p:txBody>
          <a:bodyPr/>
          <a:lstStyle/>
          <a:p>
            <a:pPr>
              <a:defRPr/>
            </a:pPr>
            <a:fld id="{4AAFAD93-88C3-4914-A6F7-D071056A0FDE}" type="slidenum">
              <a:rPr lang="en-US" smtClean="0"/>
              <a:pPr>
                <a:defRPr/>
              </a:pPr>
              <a:t>9</a:t>
            </a:fld>
            <a:endParaRPr lang="en-US"/>
          </a:p>
        </p:txBody>
      </p:sp>
    </p:spTree>
    <p:extLst>
      <p:ext uri="{BB962C8B-B14F-4D97-AF65-F5344CB8AC3E}">
        <p14:creationId xmlns:p14="http://schemas.microsoft.com/office/powerpoint/2010/main" val="182966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Elaine</a:t>
            </a:r>
            <a:r>
              <a:rPr lang="en-US" baseline="0" dirty="0" smtClean="0"/>
              <a:t> </a:t>
            </a:r>
            <a:r>
              <a:rPr lang="en-US" baseline="0" dirty="0" err="1" smtClean="0"/>
              <a:t>Mardis</a:t>
            </a:r>
            <a:r>
              <a:rPr lang="en-US" baseline="0" dirty="0" smtClean="0"/>
              <a:t> at Wash U St. Louis later has shown heterogeneity between primary and </a:t>
            </a:r>
            <a:r>
              <a:rPr lang="en-US" baseline="0" dirty="0" err="1" smtClean="0"/>
              <a:t>mets</a:t>
            </a:r>
            <a:r>
              <a:rPr lang="en-US" baseline="0" dirty="0" smtClean="0"/>
              <a:t>, also clonal variation within tumors.</a:t>
            </a:r>
            <a:endParaRPr lang="en-US" dirty="0"/>
          </a:p>
        </p:txBody>
      </p:sp>
      <p:sp>
        <p:nvSpPr>
          <p:cNvPr id="4" name="Slide Number Placeholder 3"/>
          <p:cNvSpPr>
            <a:spLocks noGrp="1"/>
          </p:cNvSpPr>
          <p:nvPr>
            <p:ph type="sldNum" sz="quarter" idx="10"/>
          </p:nvPr>
        </p:nvSpPr>
        <p:spPr/>
        <p:txBody>
          <a:bodyPr/>
          <a:lstStyle/>
          <a:p>
            <a:pPr>
              <a:defRPr/>
            </a:pPr>
            <a:fld id="{4AAFAD93-88C3-4914-A6F7-D071056A0FDE}" type="slidenum">
              <a:rPr lang="en-US" smtClean="0"/>
              <a:pPr>
                <a:defRPr/>
              </a:pPr>
              <a:t>10</a:t>
            </a:fld>
            <a:endParaRPr lang="en-US"/>
          </a:p>
        </p:txBody>
      </p:sp>
    </p:spTree>
    <p:extLst>
      <p:ext uri="{BB962C8B-B14F-4D97-AF65-F5344CB8AC3E}">
        <p14:creationId xmlns:p14="http://schemas.microsoft.com/office/powerpoint/2010/main" val="104903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dirty="0" smtClean="0"/>
              <a:t>Just because a companion test is listed on a drug label doesn’t mean that clinicians will order it.  This reflects the actual adoption curve of the HLA-B*5701 test developed by LabCorp for use in prescribing the anti-HIV drug </a:t>
            </a:r>
            <a:r>
              <a:rPr lang="en-US" dirty="0" err="1" smtClean="0"/>
              <a:t>Abacovir</a:t>
            </a:r>
            <a:r>
              <a:rPr lang="en-US" dirty="0" smtClean="0"/>
              <a:t> (adverse skin toxicity).  The key point is that it typically takes at least 5 years for sufficient clinical research data to become available showing how the test can be used.  Clinical utility studies are essential to obtaining test endorsement by professional organizations such as ASCO.  They are required for obtaining </a:t>
            </a:r>
            <a:r>
              <a:rPr lang="en-US" dirty="0" err="1" smtClean="0"/>
              <a:t>payor</a:t>
            </a:r>
            <a:r>
              <a:rPr lang="en-US" dirty="0" smtClean="0"/>
              <a:t> reimbursement.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838200"/>
          </a:xfrm>
        </p:spPr>
        <p:txBody>
          <a:bodyPr/>
          <a:lstStyle>
            <a:lvl1pPr algn="ctr">
              <a:defRPr b="1" i="0">
                <a:latin typeface="Helvetica Neue"/>
                <a:cs typeface="Helvetica Neue"/>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905000"/>
          </a:xfrm>
        </p:spPr>
        <p:txBody>
          <a:bodyPr/>
          <a:lstStyle>
            <a:lvl1pPr marL="0" indent="0" algn="ctr">
              <a:buNone/>
              <a:defRPr b="0" i="0">
                <a:solidFill>
                  <a:schemeClr val="tx1"/>
                </a:solidFill>
                <a:latin typeface="Helvetica Neue"/>
                <a:cs typeface="Helvetica Neu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74416430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629400" cy="932543"/>
          </a:xfrm>
        </p:spPr>
        <p:txBody>
          <a:bodyPr/>
          <a:lstStyle>
            <a:lvl1pPr>
              <a:defRPr sz="2800" b="1" i="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524000"/>
            <a:ext cx="8610600" cy="4572000"/>
          </a:xfrm>
        </p:spPr>
        <p:txBody>
          <a:bodyPr/>
          <a:lstStyle>
            <a:lvl1pPr>
              <a:buClr>
                <a:schemeClr val="accent6"/>
              </a:buClr>
              <a:defRPr b="0" i="0">
                <a:latin typeface="Arial" pitchFamily="34" charset="0"/>
                <a:cs typeface="Arial" pitchFamily="34" charset="0"/>
              </a:defRPr>
            </a:lvl1pPr>
            <a:lvl2pPr>
              <a:defRPr b="0" i="0">
                <a:latin typeface="Arial" pitchFamily="34" charset="0"/>
                <a:cs typeface="Arial" pitchFamily="34" charset="0"/>
              </a:defRPr>
            </a:lvl2pPr>
            <a:lvl3pPr>
              <a:defRPr b="0" i="0">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59931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0"/>
            <a:ext cx="7772400" cy="4419600"/>
          </a:xfrm>
        </p:spPr>
        <p:txBody>
          <a:bodyPr/>
          <a:lstStyle>
            <a:lvl1pPr algn="ctr">
              <a:defRPr sz="4000" b="1" i="0" cap="all">
                <a:latin typeface="Helvetica Neue"/>
                <a:cs typeface="Helvetica Neue"/>
              </a:defRPr>
            </a:lvl1pPr>
          </a:lstStyle>
          <a:p>
            <a:r>
              <a:rPr lang="en-US" smtClean="0"/>
              <a:t>Click to edit Master title style</a:t>
            </a:r>
            <a:endParaRPr lang="en-US" dirty="0"/>
          </a:p>
        </p:txBody>
      </p:sp>
    </p:spTree>
    <p:extLst>
      <p:ext uri="{BB962C8B-B14F-4D97-AF65-F5344CB8AC3E}">
        <p14:creationId xmlns:p14="http://schemas.microsoft.com/office/powerpoint/2010/main" val="190367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0"/>
            <a:ext cx="3810000" cy="3886200"/>
          </a:xfrm>
        </p:spPr>
        <p:txBody>
          <a:bodyPr/>
          <a:lstStyle>
            <a:lvl1pPr>
              <a:defRPr sz="2800" b="0" i="0">
                <a:latin typeface="Helvetica Neue"/>
                <a:cs typeface="Helvetica Neue"/>
              </a:defRPr>
            </a:lvl1pPr>
            <a:lvl2pPr>
              <a:defRPr sz="2400" b="0" i="0">
                <a:latin typeface="Helvetica Neue"/>
                <a:cs typeface="Helvetica Neue"/>
              </a:defRPr>
            </a:lvl2pPr>
            <a:lvl3pPr>
              <a:defRPr sz="2000" b="0" i="0">
                <a:latin typeface="Helvetica Neue"/>
                <a:cs typeface="Helvetica Neue"/>
              </a:defRPr>
            </a:lvl3pPr>
            <a:lvl4pPr>
              <a:defRPr sz="1800" b="0" i="0">
                <a:latin typeface="Helvetica Neue"/>
                <a:cs typeface="Helvetica Neue"/>
              </a:defRPr>
            </a:lvl4pPr>
            <a:lvl5pPr>
              <a:defRPr sz="1800" b="0" i="0">
                <a:latin typeface="Helvetica Neue"/>
                <a:cs typeface="Helvetica Neu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000" y="1524000"/>
            <a:ext cx="3810000" cy="3886200"/>
          </a:xfrm>
        </p:spPr>
        <p:txBody>
          <a:bodyPr/>
          <a:lstStyle>
            <a:lvl1pPr>
              <a:defRPr sz="2800" b="0" i="0">
                <a:latin typeface="Helvetica Neue"/>
                <a:cs typeface="Helvetica Neue"/>
              </a:defRPr>
            </a:lvl1pPr>
            <a:lvl2pPr>
              <a:defRPr sz="2400" b="0" i="0">
                <a:latin typeface="Helvetica Neue"/>
                <a:cs typeface="Helvetica Neue"/>
              </a:defRPr>
            </a:lvl2pPr>
            <a:lvl3pPr>
              <a:defRPr sz="2000" b="0" i="0">
                <a:latin typeface="Helvetica Neue"/>
                <a:cs typeface="Helvetica Neue"/>
              </a:defRPr>
            </a:lvl3pPr>
            <a:lvl4pPr>
              <a:defRPr sz="1800" b="0" i="0">
                <a:latin typeface="Helvetica Neue"/>
                <a:cs typeface="Helvetica Neue"/>
              </a:defRPr>
            </a:lvl4pPr>
            <a:lvl5pPr>
              <a:defRPr sz="1800" b="0" i="0">
                <a:latin typeface="Helvetica Neue"/>
                <a:cs typeface="Helvetica Neu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
            <a:ext cx="6629400" cy="1143000"/>
          </a:xfrm>
        </p:spPr>
        <p:txBody>
          <a:bodyPr/>
          <a:lstStyle>
            <a:lvl1pPr>
              <a:defRPr b="1" i="0">
                <a:latin typeface="Helvetica Neue"/>
                <a:cs typeface="Helvetica Neue"/>
              </a:defRPr>
            </a:lvl1pPr>
          </a:lstStyle>
          <a:p>
            <a:r>
              <a:rPr lang="en-US" smtClean="0"/>
              <a:t>Click to edit Master title style</a:t>
            </a:r>
            <a:endParaRPr lang="en-US" dirty="0"/>
          </a:p>
        </p:txBody>
      </p:sp>
    </p:spTree>
    <p:extLst>
      <p:ext uri="{BB962C8B-B14F-4D97-AF65-F5344CB8AC3E}">
        <p14:creationId xmlns:p14="http://schemas.microsoft.com/office/powerpoint/2010/main" val="31844833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348413"/>
            <a:ext cx="1905000" cy="457200"/>
          </a:xfrm>
          <a:prstGeom prst="rect">
            <a:avLst/>
          </a:prstGeom>
          <a:ln/>
        </p:spPr>
        <p:txBody>
          <a:bodyPr/>
          <a:lstStyle>
            <a:lvl1pPr>
              <a:defRPr/>
            </a:lvl1pPr>
          </a:lstStyle>
          <a:p>
            <a:pPr>
              <a:defRPr/>
            </a:pPr>
            <a:fld id="{74ACFAE1-3755-4B70-889A-97D668D90183}" type="slidenum">
              <a:rPr lang="en-US" smtClean="0"/>
              <a:pPr>
                <a:defRPr/>
              </a:pPr>
              <a:t>‹#›</a:t>
            </a:fld>
            <a:endParaRPr lang="en-US"/>
          </a:p>
        </p:txBody>
      </p:sp>
    </p:spTree>
    <p:extLst>
      <p:ext uri="{BB962C8B-B14F-4D97-AF65-F5344CB8AC3E}">
        <p14:creationId xmlns:p14="http://schemas.microsoft.com/office/powerpoint/2010/main" val="226298619"/>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152400" y="64770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29" charset="-128"/>
              </a:defRPr>
            </a:lvl1pPr>
            <a:lvl2pPr marL="742950" indent="-285750" eaLnBrk="0" hangingPunct="0">
              <a:defRPr sz="2400" b="1">
                <a:solidFill>
                  <a:schemeClr val="tx1"/>
                </a:solidFill>
                <a:latin typeface="Arial" charset="0"/>
                <a:ea typeface="ＭＳ Ｐゴシック" pitchFamily="29" charset="-128"/>
              </a:defRPr>
            </a:lvl2pPr>
            <a:lvl3pPr marL="1143000" indent="-228600" eaLnBrk="0" hangingPunct="0">
              <a:defRPr sz="2400" b="1">
                <a:solidFill>
                  <a:schemeClr val="tx1"/>
                </a:solidFill>
                <a:latin typeface="Arial" charset="0"/>
                <a:ea typeface="ＭＳ Ｐゴシック" pitchFamily="29" charset="-128"/>
              </a:defRPr>
            </a:lvl3pPr>
            <a:lvl4pPr marL="1600200" indent="-228600" eaLnBrk="0" hangingPunct="0">
              <a:defRPr sz="2400" b="1">
                <a:solidFill>
                  <a:schemeClr val="tx1"/>
                </a:solidFill>
                <a:latin typeface="Arial" charset="0"/>
                <a:ea typeface="ＭＳ Ｐゴシック" pitchFamily="29" charset="-128"/>
              </a:defRPr>
            </a:lvl4pPr>
            <a:lvl5pPr marL="2057400" indent="-228600" eaLnBrk="0" hangingPunct="0">
              <a:defRPr sz="2400" b="1">
                <a:solidFill>
                  <a:schemeClr val="tx1"/>
                </a:solidFill>
                <a:latin typeface="Arial" charset="0"/>
                <a:ea typeface="ＭＳ Ｐゴシック" pitchFamily="29"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29"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29"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29"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29" charset="-128"/>
              </a:defRPr>
            </a:lvl9pPr>
          </a:lstStyle>
          <a:p>
            <a:pPr>
              <a:spcBef>
                <a:spcPct val="50000"/>
              </a:spcBef>
              <a:defRPr/>
            </a:pPr>
            <a:endParaRPr lang="en-US" sz="1200" smtClean="0">
              <a:solidFill>
                <a:schemeClr val="bg2"/>
              </a:solidFill>
            </a:endParaRPr>
          </a:p>
        </p:txBody>
      </p:sp>
      <p:sp>
        <p:nvSpPr>
          <p:cNvPr id="2051" name="Rectangle 2"/>
          <p:cNvSpPr>
            <a:spLocks noGrp="1" noChangeArrowheads="1"/>
          </p:cNvSpPr>
          <p:nvPr>
            <p:ph type="title"/>
          </p:nvPr>
        </p:nvSpPr>
        <p:spPr bwMode="auto">
          <a:xfrm>
            <a:off x="228600" y="76200"/>
            <a:ext cx="7772400" cy="79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228600" y="15240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3" name="Straight Connector 2"/>
          <p:cNvCxnSpPr/>
          <p:nvPr/>
        </p:nvCxnSpPr>
        <p:spPr bwMode="auto">
          <a:xfrm>
            <a:off x="210457" y="928914"/>
            <a:ext cx="7801429"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200" b="1">
          <a:solidFill>
            <a:schemeClr val="tx2"/>
          </a:solidFill>
          <a:latin typeface="Helvetica Neue"/>
          <a:ea typeface="MS PGothic" pitchFamily="34" charset="-128"/>
          <a:cs typeface="+mj-cs"/>
        </a:defRPr>
      </a:lvl1pPr>
      <a:lvl2pPr algn="l" rtl="0" eaLnBrk="1" fontAlgn="base" hangingPunct="1">
        <a:spcBef>
          <a:spcPct val="0"/>
        </a:spcBef>
        <a:spcAft>
          <a:spcPct val="0"/>
        </a:spcAft>
        <a:defRPr sz="3200" b="1">
          <a:solidFill>
            <a:schemeClr val="tx2"/>
          </a:solidFill>
          <a:latin typeface="Helvetica Neue" pitchFamily="-1" charset="0"/>
          <a:ea typeface="MS PGothic" pitchFamily="34" charset="-128"/>
          <a:cs typeface="ＭＳ Ｐゴシック" pitchFamily="-109" charset="-128"/>
        </a:defRPr>
      </a:lvl2pPr>
      <a:lvl3pPr algn="l" rtl="0" eaLnBrk="1" fontAlgn="base" hangingPunct="1">
        <a:spcBef>
          <a:spcPct val="0"/>
        </a:spcBef>
        <a:spcAft>
          <a:spcPct val="0"/>
        </a:spcAft>
        <a:defRPr sz="3200" b="1">
          <a:solidFill>
            <a:schemeClr val="tx2"/>
          </a:solidFill>
          <a:latin typeface="Helvetica Neue" pitchFamily="-1" charset="0"/>
          <a:ea typeface="MS PGothic" pitchFamily="34" charset="-128"/>
          <a:cs typeface="ＭＳ Ｐゴシック" pitchFamily="-109" charset="-128"/>
        </a:defRPr>
      </a:lvl3pPr>
      <a:lvl4pPr algn="l" rtl="0" eaLnBrk="1" fontAlgn="base" hangingPunct="1">
        <a:spcBef>
          <a:spcPct val="0"/>
        </a:spcBef>
        <a:spcAft>
          <a:spcPct val="0"/>
        </a:spcAft>
        <a:defRPr sz="3200" b="1">
          <a:solidFill>
            <a:schemeClr val="tx2"/>
          </a:solidFill>
          <a:latin typeface="Helvetica Neue" pitchFamily="-1" charset="0"/>
          <a:ea typeface="MS PGothic" pitchFamily="34" charset="-128"/>
          <a:cs typeface="ＭＳ Ｐゴシック" pitchFamily="-109" charset="-128"/>
        </a:defRPr>
      </a:lvl4pPr>
      <a:lvl5pPr algn="l" rtl="0" eaLnBrk="1" fontAlgn="base" hangingPunct="1">
        <a:spcBef>
          <a:spcPct val="0"/>
        </a:spcBef>
        <a:spcAft>
          <a:spcPct val="0"/>
        </a:spcAft>
        <a:defRPr sz="3200" b="1">
          <a:solidFill>
            <a:schemeClr val="tx2"/>
          </a:solidFill>
          <a:latin typeface="Helvetica Neue" pitchFamily="-1" charset="0"/>
          <a:ea typeface="MS PGothic" pitchFamily="34" charset="-128"/>
          <a:cs typeface="ＭＳ Ｐゴシック" pitchFamily="-109" charset="-128"/>
        </a:defRPr>
      </a:lvl5pPr>
      <a:lvl6pPr marL="457200" algn="l" rtl="0" eaLnBrk="1" fontAlgn="base" hangingPunct="1">
        <a:spcBef>
          <a:spcPct val="0"/>
        </a:spcBef>
        <a:spcAft>
          <a:spcPct val="0"/>
        </a:spcAft>
        <a:defRPr sz="3200" b="1">
          <a:solidFill>
            <a:schemeClr val="tx2"/>
          </a:solidFill>
          <a:latin typeface="Century Gothic" pitchFamily="-109" charset="0"/>
          <a:ea typeface="ＭＳ Ｐゴシック" pitchFamily="-109" charset="-128"/>
          <a:cs typeface="ＭＳ Ｐゴシック" pitchFamily="-109" charset="-128"/>
        </a:defRPr>
      </a:lvl6pPr>
      <a:lvl7pPr marL="914400" algn="l" rtl="0" eaLnBrk="1" fontAlgn="base" hangingPunct="1">
        <a:spcBef>
          <a:spcPct val="0"/>
        </a:spcBef>
        <a:spcAft>
          <a:spcPct val="0"/>
        </a:spcAft>
        <a:defRPr sz="3200" b="1">
          <a:solidFill>
            <a:schemeClr val="tx2"/>
          </a:solidFill>
          <a:latin typeface="Century Gothic" pitchFamily="-109" charset="0"/>
          <a:ea typeface="ＭＳ Ｐゴシック" pitchFamily="-109" charset="-128"/>
          <a:cs typeface="ＭＳ Ｐゴシック" pitchFamily="-109" charset="-128"/>
        </a:defRPr>
      </a:lvl7pPr>
      <a:lvl8pPr marL="1371600" algn="l" rtl="0" eaLnBrk="1" fontAlgn="base" hangingPunct="1">
        <a:spcBef>
          <a:spcPct val="0"/>
        </a:spcBef>
        <a:spcAft>
          <a:spcPct val="0"/>
        </a:spcAft>
        <a:defRPr sz="3200" b="1">
          <a:solidFill>
            <a:schemeClr val="tx2"/>
          </a:solidFill>
          <a:latin typeface="Century Gothic" pitchFamily="-109" charset="0"/>
          <a:ea typeface="ＭＳ Ｐゴシック" pitchFamily="-109" charset="-128"/>
          <a:cs typeface="ＭＳ Ｐゴシック" pitchFamily="-109" charset="-128"/>
        </a:defRPr>
      </a:lvl8pPr>
      <a:lvl9pPr marL="1828800" algn="l" rtl="0" eaLnBrk="1" fontAlgn="base" hangingPunct="1">
        <a:spcBef>
          <a:spcPct val="0"/>
        </a:spcBef>
        <a:spcAft>
          <a:spcPct val="0"/>
        </a:spcAft>
        <a:defRPr sz="3200" b="1">
          <a:solidFill>
            <a:schemeClr val="tx2"/>
          </a:solidFill>
          <a:latin typeface="Century Gothic" pitchFamily="-109" charset="0"/>
          <a:ea typeface="ＭＳ Ｐゴシック" pitchFamily="-109" charset="-128"/>
          <a:cs typeface="ＭＳ Ｐゴシック" pitchFamily="-109" charset="-128"/>
        </a:defRPr>
      </a:lvl9pPr>
    </p:titleStyle>
    <p:bodyStyle>
      <a:lvl1pPr marL="342900" indent="-342900" algn="l" rtl="0" eaLnBrk="1" fontAlgn="base" hangingPunct="1">
        <a:spcBef>
          <a:spcPct val="20000"/>
        </a:spcBef>
        <a:spcAft>
          <a:spcPct val="0"/>
        </a:spcAft>
        <a:buClr>
          <a:srgbClr val="3397B9"/>
        </a:buClr>
        <a:buChar char="•"/>
        <a:defRPr sz="2800">
          <a:solidFill>
            <a:schemeClr val="tx1"/>
          </a:solidFill>
          <a:latin typeface="Helvetica Neue"/>
          <a:ea typeface="MS PGothic" pitchFamily="34" charset="-128"/>
          <a:cs typeface="+mn-cs"/>
        </a:defRPr>
      </a:lvl1pPr>
      <a:lvl2pPr marL="742950" indent="-285750" algn="l" rtl="0" eaLnBrk="1" fontAlgn="base" hangingPunct="1">
        <a:spcBef>
          <a:spcPct val="20000"/>
        </a:spcBef>
        <a:spcAft>
          <a:spcPct val="0"/>
        </a:spcAft>
        <a:buClr>
          <a:srgbClr val="3397B9"/>
        </a:buClr>
        <a:buChar char="–"/>
        <a:defRPr sz="2400">
          <a:solidFill>
            <a:schemeClr val="tx1"/>
          </a:solidFill>
          <a:latin typeface="Helvetica Neue"/>
          <a:ea typeface="MS PGothic" pitchFamily="34" charset="-128"/>
          <a:cs typeface="ＭＳ Ｐゴシック" pitchFamily="29" charset="-128"/>
        </a:defRPr>
      </a:lvl2pPr>
      <a:lvl3pPr marL="1143000" indent="-228600" algn="l" rtl="0" eaLnBrk="1" fontAlgn="base" hangingPunct="1">
        <a:spcBef>
          <a:spcPct val="20000"/>
        </a:spcBef>
        <a:spcAft>
          <a:spcPct val="0"/>
        </a:spcAft>
        <a:buClr>
          <a:srgbClr val="3397B9"/>
        </a:buClr>
        <a:buChar char="•"/>
        <a:defRPr sz="2000">
          <a:solidFill>
            <a:schemeClr val="tx1"/>
          </a:solidFill>
          <a:latin typeface="Helvetica Neue"/>
          <a:ea typeface="MS PGothic" pitchFamily="34" charset="-128"/>
          <a:cs typeface="ＭＳ Ｐゴシック" pitchFamily="29" charset="-128"/>
        </a:defRPr>
      </a:lvl3pPr>
      <a:lvl4pPr marL="1600200" indent="-228600" algn="l" rtl="0" eaLnBrk="1" fontAlgn="base" hangingPunct="1">
        <a:spcBef>
          <a:spcPct val="20000"/>
        </a:spcBef>
        <a:spcAft>
          <a:spcPct val="0"/>
        </a:spcAft>
        <a:buClr>
          <a:srgbClr val="3397B9"/>
        </a:buClr>
        <a:buChar char="–"/>
        <a:defRPr sz="1600">
          <a:solidFill>
            <a:schemeClr val="tx1"/>
          </a:solidFill>
          <a:latin typeface="Helvetica Neue"/>
          <a:ea typeface="MS PGothic" pitchFamily="34" charset="-128"/>
          <a:cs typeface="ＭＳ Ｐゴシック" pitchFamily="29" charset="-128"/>
        </a:defRPr>
      </a:lvl4pPr>
      <a:lvl5pPr marL="2057400" indent="-228600" algn="l" rtl="0" eaLnBrk="1" fontAlgn="base" hangingPunct="1">
        <a:spcBef>
          <a:spcPct val="20000"/>
        </a:spcBef>
        <a:spcAft>
          <a:spcPct val="0"/>
        </a:spcAft>
        <a:buClr>
          <a:srgbClr val="3397B9"/>
        </a:buClr>
        <a:buChar char="»"/>
        <a:defRPr sz="1400">
          <a:solidFill>
            <a:schemeClr val="tx1"/>
          </a:solidFill>
          <a:latin typeface="Helvetica Neue"/>
          <a:ea typeface="MS PGothic" pitchFamily="34" charset="-128"/>
          <a:cs typeface="ＭＳ Ｐゴシック" pitchFamily="29" charset="-128"/>
        </a:defRPr>
      </a:lvl5pPr>
      <a:lvl6pPr marL="2514600" indent="-228600" algn="l" rtl="0" eaLnBrk="1" fontAlgn="base" hangingPunct="1">
        <a:spcBef>
          <a:spcPct val="20000"/>
        </a:spcBef>
        <a:spcAft>
          <a:spcPct val="0"/>
        </a:spcAft>
        <a:buClr>
          <a:srgbClr val="3397B9"/>
        </a:buClr>
        <a:buChar char="»"/>
        <a:defRPr sz="1400">
          <a:solidFill>
            <a:schemeClr val="tx1"/>
          </a:solidFill>
          <a:latin typeface="+mn-lt"/>
          <a:ea typeface="+mn-ea"/>
        </a:defRPr>
      </a:lvl6pPr>
      <a:lvl7pPr marL="2971800" indent="-228600" algn="l" rtl="0" eaLnBrk="1" fontAlgn="base" hangingPunct="1">
        <a:spcBef>
          <a:spcPct val="20000"/>
        </a:spcBef>
        <a:spcAft>
          <a:spcPct val="0"/>
        </a:spcAft>
        <a:buClr>
          <a:srgbClr val="3397B9"/>
        </a:buClr>
        <a:buChar char="»"/>
        <a:defRPr sz="1400">
          <a:solidFill>
            <a:schemeClr val="tx1"/>
          </a:solidFill>
          <a:latin typeface="+mn-lt"/>
          <a:ea typeface="+mn-ea"/>
        </a:defRPr>
      </a:lvl7pPr>
      <a:lvl8pPr marL="3429000" indent="-228600" algn="l" rtl="0" eaLnBrk="1" fontAlgn="base" hangingPunct="1">
        <a:spcBef>
          <a:spcPct val="20000"/>
        </a:spcBef>
        <a:spcAft>
          <a:spcPct val="0"/>
        </a:spcAft>
        <a:buClr>
          <a:srgbClr val="3397B9"/>
        </a:buClr>
        <a:buChar char="»"/>
        <a:defRPr sz="1400">
          <a:solidFill>
            <a:schemeClr val="tx1"/>
          </a:solidFill>
          <a:latin typeface="+mn-lt"/>
          <a:ea typeface="+mn-ea"/>
        </a:defRPr>
      </a:lvl8pPr>
      <a:lvl9pPr marL="3886200" indent="-228600" algn="l" rtl="0" eaLnBrk="1" fontAlgn="base" hangingPunct="1">
        <a:spcBef>
          <a:spcPct val="20000"/>
        </a:spcBef>
        <a:spcAft>
          <a:spcPct val="0"/>
        </a:spcAft>
        <a:buClr>
          <a:srgbClr val="3397B9"/>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ctrTitle"/>
          </p:nvPr>
        </p:nvSpPr>
        <p:spPr>
          <a:xfrm>
            <a:off x="409576" y="2133600"/>
            <a:ext cx="8441090" cy="1628775"/>
          </a:xfrm>
        </p:spPr>
        <p:txBody>
          <a:bodyPr/>
          <a:lstStyle/>
          <a:p>
            <a:pPr>
              <a:spcAft>
                <a:spcPts val="600"/>
              </a:spcAft>
            </a:pPr>
            <a:r>
              <a:rPr lang="en-US" dirty="0" smtClean="0">
                <a:latin typeface="Helvetica Neue" pitchFamily="-1" charset="0"/>
              </a:rPr>
              <a:t>Companion Diagnostics for</a:t>
            </a:r>
            <a:br>
              <a:rPr lang="en-US" dirty="0" smtClean="0">
                <a:latin typeface="Helvetica Neue" pitchFamily="-1" charset="0"/>
              </a:rPr>
            </a:br>
            <a:r>
              <a:rPr lang="en-US" dirty="0" smtClean="0">
                <a:latin typeface="Helvetica Neue" pitchFamily="-1" charset="0"/>
              </a:rPr>
              <a:t>Targeted Cancer Therapies:</a:t>
            </a:r>
            <a:br>
              <a:rPr lang="en-US" dirty="0" smtClean="0">
                <a:latin typeface="Helvetica Neue" pitchFamily="-1" charset="0"/>
              </a:rPr>
            </a:br>
            <a:r>
              <a:rPr lang="en-US" sz="2800" dirty="0" smtClean="0">
                <a:latin typeface="Helvetica Neue" pitchFamily="-1" charset="0"/>
              </a:rPr>
              <a:t> </a:t>
            </a:r>
            <a:br>
              <a:rPr lang="en-US" sz="2800" dirty="0" smtClean="0">
                <a:latin typeface="Helvetica Neue" pitchFamily="-1" charset="0"/>
              </a:rPr>
            </a:br>
            <a:r>
              <a:rPr lang="en-US" sz="2400" b="0" i="1" dirty="0" smtClean="0">
                <a:latin typeface="Helvetica Neue" pitchFamily="-1" charset="0"/>
              </a:rPr>
              <a:t>Current Trends and Future Directions</a:t>
            </a:r>
          </a:p>
        </p:txBody>
      </p:sp>
      <p:sp>
        <p:nvSpPr>
          <p:cNvPr id="4"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1</a:t>
            </a:fld>
            <a:endParaRPr lang="en-US" sz="1200" dirty="0"/>
          </a:p>
        </p:txBody>
      </p:sp>
      <p:sp>
        <p:nvSpPr>
          <p:cNvPr id="6" name="Subtitle 6"/>
          <p:cNvSpPr>
            <a:spLocks noGrp="1"/>
          </p:cNvSpPr>
          <p:nvPr>
            <p:ph type="subTitle" idx="1"/>
          </p:nvPr>
        </p:nvSpPr>
        <p:spPr>
          <a:xfrm>
            <a:off x="333418" y="5422436"/>
            <a:ext cx="6623914" cy="1148443"/>
          </a:xfrm>
        </p:spPr>
        <p:txBody>
          <a:bodyPr/>
          <a:lstStyle/>
          <a:p>
            <a:pPr algn="l"/>
            <a:r>
              <a:rPr lang="en-US" sz="2000" dirty="0" smtClean="0">
                <a:latin typeface="Helvetica Neue" pitchFamily="-1" charset="0"/>
              </a:rPr>
              <a:t>Mark A. Reynolds, Ph.D.</a:t>
            </a:r>
          </a:p>
          <a:p>
            <a:pPr algn="l"/>
            <a:r>
              <a:rPr lang="en-US" sz="1800" b="1" dirty="0" smtClean="0">
                <a:latin typeface="Helvetica Neue" pitchFamily="-1" charset="0"/>
              </a:rPr>
              <a:t>SLA Symposia</a:t>
            </a:r>
          </a:p>
          <a:p>
            <a:pPr algn="l"/>
            <a:r>
              <a:rPr lang="en-US" sz="1800" dirty="0" smtClean="0">
                <a:latin typeface="Helvetica Neue" pitchFamily="-1" charset="0"/>
              </a:rPr>
              <a:t>June 11</a:t>
            </a:r>
            <a:r>
              <a:rPr lang="en-US" sz="1800" baseline="30000" dirty="0" smtClean="0">
                <a:latin typeface="Helvetica Neue" pitchFamily="-1" charset="0"/>
              </a:rPr>
              <a:t>th</a:t>
            </a:r>
            <a:r>
              <a:rPr lang="en-US" sz="1800" dirty="0" smtClean="0">
                <a:latin typeface="Helvetica Neue" pitchFamily="-1" charset="0"/>
              </a:rPr>
              <a:t>, 2013</a:t>
            </a:r>
          </a:p>
        </p:txBody>
      </p:sp>
    </p:spTree>
    <p:extLst>
      <p:ext uri="{BB962C8B-B14F-4D97-AF65-F5344CB8AC3E}">
        <p14:creationId xmlns:p14="http://schemas.microsoft.com/office/powerpoint/2010/main" val="330682257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4234" y="109652"/>
            <a:ext cx="7772400" cy="819150"/>
          </a:xfrm>
        </p:spPr>
        <p:txBody>
          <a:bodyPr/>
          <a:lstStyle/>
          <a:p>
            <a:r>
              <a:rPr lang="en-US" dirty="0" smtClean="0"/>
              <a:t>…and yet each individual’s cancer is uniquely different</a:t>
            </a:r>
            <a:endParaRPr lang="en-US" sz="1400" i="1" dirty="0" smtClean="0"/>
          </a:p>
        </p:txBody>
      </p:sp>
      <p:sp>
        <p:nvSpPr>
          <p:cNvPr id="18435" name="Slide Number Placeholder 3"/>
          <p:cNvSpPr>
            <a:spLocks noGrp="1"/>
          </p:cNvSpPr>
          <p:nvPr>
            <p:ph type="sldNum" sz="quarter" idx="4294967295"/>
          </p:nvPr>
        </p:nvSpPr>
        <p:spPr>
          <a:xfrm>
            <a:off x="8469313" y="6191250"/>
            <a:ext cx="439160" cy="457200"/>
          </a:xfrm>
          <a:prstGeom prst="rect">
            <a:avLst/>
          </a:prstGeom>
          <a:noFill/>
        </p:spPr>
        <p:txBody>
          <a:bodyPr/>
          <a:lstStyle/>
          <a:p>
            <a:pPr algn="ctr"/>
            <a:fld id="{530B45F2-F072-43D8-A785-F4B7D229BA28}" type="slidenum">
              <a:rPr lang="en-US" sz="1200" smtClean="0"/>
              <a:pPr algn="ctr"/>
              <a:t>10</a:t>
            </a:fld>
            <a:endParaRPr lang="en-US" sz="1200" dirty="0" smtClean="0"/>
          </a:p>
        </p:txBody>
      </p:sp>
      <p:sp>
        <p:nvSpPr>
          <p:cNvPr id="6" name="TextBox 5"/>
          <p:cNvSpPr txBox="1"/>
          <p:nvPr/>
        </p:nvSpPr>
        <p:spPr>
          <a:xfrm>
            <a:off x="408203" y="6380911"/>
            <a:ext cx="3643177" cy="307777"/>
          </a:xfrm>
          <a:prstGeom prst="rect">
            <a:avLst/>
          </a:prstGeom>
          <a:noFill/>
        </p:spPr>
        <p:txBody>
          <a:bodyPr wrap="none" rtlCol="0">
            <a:spAutoFit/>
          </a:bodyPr>
          <a:lstStyle/>
          <a:p>
            <a:r>
              <a:rPr lang="en-US" sz="1400" dirty="0" smtClean="0">
                <a:cs typeface="Arial" pitchFamily="34" charset="0"/>
              </a:rPr>
              <a:t>Rubin &amp; </a:t>
            </a:r>
            <a:r>
              <a:rPr lang="en-US" sz="1400" dirty="0" err="1" smtClean="0">
                <a:cs typeface="Arial" pitchFamily="34" charset="0"/>
              </a:rPr>
              <a:t>Garroway</a:t>
            </a:r>
            <a:r>
              <a:rPr lang="en-US" sz="1400" dirty="0" smtClean="0">
                <a:cs typeface="Arial" pitchFamily="34" charset="0"/>
              </a:rPr>
              <a:t>, Nature 2011, 407:214.</a:t>
            </a:r>
            <a:endParaRPr lang="en-US" sz="1400" dirty="0">
              <a:cs typeface="Arial" pitchFamily="34" charset="0"/>
            </a:endParaRPr>
          </a:p>
        </p:txBody>
      </p:sp>
      <p:pic>
        <p:nvPicPr>
          <p:cNvPr id="263170" name="Picture 2"/>
          <p:cNvPicPr>
            <a:picLocks noChangeAspect="1" noChangeArrowheads="1"/>
          </p:cNvPicPr>
          <p:nvPr/>
        </p:nvPicPr>
        <p:blipFill>
          <a:blip r:embed="rId3" cstate="print"/>
          <a:srcRect/>
          <a:stretch>
            <a:fillRect/>
          </a:stretch>
        </p:blipFill>
        <p:spPr bwMode="auto">
          <a:xfrm>
            <a:off x="1494936" y="1452795"/>
            <a:ext cx="5929313" cy="4743450"/>
          </a:xfrm>
          <a:prstGeom prst="rect">
            <a:avLst/>
          </a:prstGeom>
          <a:noFill/>
          <a:ln w="9525">
            <a:noFill/>
            <a:miter lim="800000"/>
            <a:headEnd/>
            <a:tailEnd/>
          </a:ln>
          <a:effectLst/>
        </p:spPr>
      </p:pic>
      <p:sp>
        <p:nvSpPr>
          <p:cNvPr id="2" name="TextBox 1"/>
          <p:cNvSpPr txBox="1"/>
          <p:nvPr/>
        </p:nvSpPr>
        <p:spPr>
          <a:xfrm>
            <a:off x="1199725" y="1083463"/>
            <a:ext cx="6519734" cy="369332"/>
          </a:xfrm>
          <a:prstGeom prst="rect">
            <a:avLst/>
          </a:prstGeom>
          <a:noFill/>
        </p:spPr>
        <p:txBody>
          <a:bodyPr wrap="none" rtlCol="0">
            <a:spAutoFit/>
          </a:bodyPr>
          <a:lstStyle/>
          <a:p>
            <a:r>
              <a:rPr lang="en-US" sz="1800" b="0" u="sng" dirty="0" smtClean="0"/>
              <a:t>Nine Prostate Cancer Genomes (next-generation sequencing)</a:t>
            </a:r>
            <a:endParaRPr lang="en-US" sz="1800" b="0" u="sng" dirty="0"/>
          </a:p>
        </p:txBody>
      </p:sp>
    </p:spTree>
    <p:extLst>
      <p:ext uri="{BB962C8B-B14F-4D97-AF65-F5344CB8AC3E}">
        <p14:creationId xmlns:p14="http://schemas.microsoft.com/office/powerpoint/2010/main" val="352426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 is it taking so long?!</a:t>
            </a:r>
            <a:endParaRPr lang="en-US" i="1" dirty="0"/>
          </a:p>
        </p:txBody>
      </p:sp>
      <p:sp>
        <p:nvSpPr>
          <p:cNvPr id="3" name="Content Placeholder 2"/>
          <p:cNvSpPr>
            <a:spLocks noGrp="1"/>
          </p:cNvSpPr>
          <p:nvPr>
            <p:ph idx="1"/>
          </p:nvPr>
        </p:nvSpPr>
        <p:spPr>
          <a:xfrm>
            <a:off x="777241" y="1194815"/>
            <a:ext cx="7576718" cy="4572000"/>
          </a:xfrm>
        </p:spPr>
        <p:txBody>
          <a:bodyPr/>
          <a:lstStyle/>
          <a:p>
            <a:r>
              <a:rPr lang="en-US" dirty="0" smtClean="0"/>
              <a:t>Complex human diseases display a lot of genomic heterogeneity</a:t>
            </a:r>
          </a:p>
          <a:p>
            <a:pPr lvl="1"/>
            <a:r>
              <a:rPr lang="en-US" dirty="0" smtClean="0"/>
              <a:t>Each disease phenotype has its own spectrum of underlying genetic polymorphisms</a:t>
            </a:r>
          </a:p>
          <a:p>
            <a:r>
              <a:rPr lang="en-US" i="1" dirty="0" smtClean="0"/>
              <a:t>Clinical feasibility </a:t>
            </a:r>
            <a:r>
              <a:rPr lang="en-US" dirty="0" smtClean="0"/>
              <a:t>is one of the bottleneck</a:t>
            </a:r>
            <a:r>
              <a:rPr lang="en-US" dirty="0"/>
              <a:t>s</a:t>
            </a:r>
            <a:endParaRPr lang="en-US" dirty="0" smtClean="0"/>
          </a:p>
          <a:p>
            <a:pPr lvl="1"/>
            <a:r>
              <a:rPr lang="en-US" sz="2000" dirty="0" smtClean="0"/>
              <a:t>Need access to well qualified patient specimens for biomarker feasibility</a:t>
            </a:r>
          </a:p>
          <a:p>
            <a:r>
              <a:rPr lang="en-US" i="1" dirty="0" smtClean="0"/>
              <a:t>Clinical validation </a:t>
            </a:r>
            <a:r>
              <a:rPr lang="en-US" dirty="0" smtClean="0"/>
              <a:t>is a bigger bottleneck</a:t>
            </a:r>
          </a:p>
          <a:p>
            <a:pPr lvl="1"/>
            <a:r>
              <a:rPr lang="en-US" sz="2000" dirty="0" smtClean="0"/>
              <a:t>Multiple, statistically powered clinical studies need to be conducted to demonstrate utility</a:t>
            </a:r>
          </a:p>
          <a:p>
            <a:r>
              <a:rPr lang="en-US" i="1" dirty="0" smtClean="0"/>
              <a:t>Clinical utility</a:t>
            </a:r>
            <a:r>
              <a:rPr lang="en-US" dirty="0" smtClean="0"/>
              <a:t> is the ultimate bottleneck</a:t>
            </a:r>
          </a:p>
          <a:p>
            <a:pPr lvl="1"/>
            <a:r>
              <a:rPr lang="en-US" sz="2000" dirty="0" smtClean="0"/>
              <a:t>Need to demonstrate a medical economic benefit in order to achieve reimbursement</a:t>
            </a:r>
          </a:p>
          <a:p>
            <a:pPr lvl="1"/>
            <a:endParaRPr lang="en-US" i="1" dirty="0"/>
          </a:p>
        </p:txBody>
      </p:sp>
      <p:sp>
        <p:nvSpPr>
          <p:cNvPr id="4" name="Slide Number Placeholder 3"/>
          <p:cNvSpPr txBox="1">
            <a:spLocks/>
          </p:cNvSpPr>
          <p:nvPr/>
        </p:nvSpPr>
        <p:spPr>
          <a:xfrm>
            <a:off x="8564411" y="6342279"/>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11</a:t>
            </a:fld>
            <a:endParaRPr lang="en-US" sz="1200" dirty="0"/>
          </a:p>
        </p:txBody>
      </p:sp>
    </p:spTree>
    <p:extLst>
      <p:ext uri="{BB962C8B-B14F-4D97-AF65-F5344CB8AC3E}">
        <p14:creationId xmlns:p14="http://schemas.microsoft.com/office/powerpoint/2010/main" val="267615740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Box 5"/>
          <p:cNvSpPr txBox="1">
            <a:spLocks noChangeArrowheads="1"/>
          </p:cNvSpPr>
          <p:nvPr/>
        </p:nvSpPr>
        <p:spPr bwMode="auto">
          <a:xfrm>
            <a:off x="1327150" y="6229350"/>
            <a:ext cx="6172200" cy="304800"/>
          </a:xfrm>
          <a:prstGeom prst="rect">
            <a:avLst/>
          </a:prstGeom>
          <a:noFill/>
          <a:ln w="9525">
            <a:noFill/>
            <a:miter lim="800000"/>
            <a:headEnd/>
            <a:tailEnd/>
          </a:ln>
        </p:spPr>
        <p:txBody>
          <a:bodyPr>
            <a:spAutoFit/>
          </a:bodyPr>
          <a:lstStyle/>
          <a:p>
            <a:r>
              <a:rPr lang="en-US" sz="1400">
                <a:latin typeface="Arial" charset="0"/>
                <a:cs typeface="Arial" charset="0"/>
              </a:rPr>
              <a:t>Lai-Goldman &amp; Faruki 2008. Genetics in Medicine 10: 874-78. </a:t>
            </a:r>
          </a:p>
        </p:txBody>
      </p:sp>
      <p:cxnSp>
        <p:nvCxnSpPr>
          <p:cNvPr id="8" name="Straight Connector 7"/>
          <p:cNvCxnSpPr/>
          <p:nvPr/>
        </p:nvCxnSpPr>
        <p:spPr>
          <a:xfrm rot="5400000">
            <a:off x="8648701" y="6438900"/>
            <a:ext cx="533400" cy="3175"/>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pic>
        <p:nvPicPr>
          <p:cNvPr id="173060" name="Picture 2"/>
          <p:cNvPicPr>
            <a:picLocks noChangeAspect="1" noChangeArrowheads="1"/>
          </p:cNvPicPr>
          <p:nvPr/>
        </p:nvPicPr>
        <p:blipFill>
          <a:blip r:embed="rId3" cstate="print"/>
          <a:srcRect t="11279"/>
          <a:stretch>
            <a:fillRect/>
          </a:stretch>
        </p:blipFill>
        <p:spPr bwMode="auto">
          <a:xfrm>
            <a:off x="1367631" y="1793875"/>
            <a:ext cx="6326187" cy="4379912"/>
          </a:xfrm>
          <a:prstGeom prst="rect">
            <a:avLst/>
          </a:prstGeom>
          <a:noFill/>
          <a:ln w="9525">
            <a:noFill/>
            <a:miter lim="800000"/>
            <a:headEnd/>
            <a:tailEnd/>
          </a:ln>
        </p:spPr>
      </p:pic>
      <p:sp>
        <p:nvSpPr>
          <p:cNvPr id="173062" name="Rectangle 6"/>
          <p:cNvSpPr>
            <a:spLocks noChangeArrowheads="1"/>
          </p:cNvSpPr>
          <p:nvPr/>
        </p:nvSpPr>
        <p:spPr bwMode="auto">
          <a:xfrm>
            <a:off x="361950" y="247650"/>
            <a:ext cx="7772400" cy="457200"/>
          </a:xfrm>
          <a:prstGeom prst="rect">
            <a:avLst/>
          </a:prstGeom>
          <a:noFill/>
          <a:ln w="9525">
            <a:noFill/>
            <a:miter lim="800000"/>
            <a:headEnd/>
            <a:tailEnd/>
          </a:ln>
        </p:spPr>
        <p:txBody>
          <a:bodyPr anchor="ctr"/>
          <a:lstStyle/>
          <a:p>
            <a:pPr eaLnBrk="0" hangingPunct="0"/>
            <a:r>
              <a:rPr lang="en-US" sz="2800" b="1" dirty="0">
                <a:latin typeface="Helvetica Neue"/>
              </a:rPr>
              <a:t>Companion Test Adoption Curve</a:t>
            </a:r>
          </a:p>
        </p:txBody>
      </p:sp>
      <p:sp>
        <p:nvSpPr>
          <p:cNvPr id="7"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12</a:t>
            </a:fld>
            <a:endParaRPr lang="en-US" sz="1200" dirty="0"/>
          </a:p>
        </p:txBody>
      </p:sp>
      <p:sp>
        <p:nvSpPr>
          <p:cNvPr id="2" name="TextBox 1"/>
          <p:cNvSpPr txBox="1"/>
          <p:nvPr/>
        </p:nvSpPr>
        <p:spPr>
          <a:xfrm>
            <a:off x="457199" y="1144428"/>
            <a:ext cx="6173485" cy="369332"/>
          </a:xfrm>
          <a:prstGeom prst="rect">
            <a:avLst/>
          </a:prstGeom>
          <a:noFill/>
        </p:spPr>
        <p:txBody>
          <a:bodyPr wrap="none" rtlCol="0">
            <a:spAutoFit/>
          </a:bodyPr>
          <a:lstStyle/>
          <a:p>
            <a:r>
              <a:rPr lang="en-US" sz="1800" i="1" dirty="0" smtClean="0">
                <a:latin typeface="Arial" pitchFamily="34" charset="0"/>
                <a:cs typeface="Arial" pitchFamily="34" charset="0"/>
              </a:rPr>
              <a:t>How does the poor diagnostic company make any money?</a:t>
            </a:r>
            <a:endParaRPr lang="en-US" sz="1800" i="1" dirty="0">
              <a:latin typeface="Arial" pitchFamily="34" charset="0"/>
              <a:cs typeface="Arial"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NHGRI’s Roadmap – </a:t>
            </a:r>
            <a:r>
              <a:rPr lang="en-US" sz="2400" b="0" i="1" dirty="0" smtClean="0"/>
              <a:t>circa 2011</a:t>
            </a:r>
            <a:endParaRPr lang="en-US" sz="2400" dirty="0"/>
          </a:p>
        </p:txBody>
      </p:sp>
      <p:sp>
        <p:nvSpPr>
          <p:cNvPr id="4" name="Slide Number Placeholder 3"/>
          <p:cNvSpPr txBox="1">
            <a:spLocks/>
          </p:cNvSpPr>
          <p:nvPr/>
        </p:nvSpPr>
        <p:spPr>
          <a:xfrm>
            <a:off x="8564411" y="6342279"/>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13</a:t>
            </a:fld>
            <a:endParaRPr lang="en-US" sz="1200" dirty="0"/>
          </a:p>
        </p:txBody>
      </p:sp>
      <p:sp>
        <p:nvSpPr>
          <p:cNvPr id="5" name="TextBox 4"/>
          <p:cNvSpPr txBox="1"/>
          <p:nvPr/>
        </p:nvSpPr>
        <p:spPr>
          <a:xfrm>
            <a:off x="263346" y="6489335"/>
            <a:ext cx="2856359" cy="307777"/>
          </a:xfrm>
          <a:prstGeom prst="rect">
            <a:avLst/>
          </a:prstGeom>
          <a:noFill/>
        </p:spPr>
        <p:txBody>
          <a:bodyPr wrap="none" rtlCol="0">
            <a:spAutoFit/>
          </a:bodyPr>
          <a:lstStyle/>
          <a:p>
            <a:r>
              <a:rPr lang="en-US" sz="1400" b="0" dirty="0" smtClean="0">
                <a:latin typeface="Arial" pitchFamily="34" charset="0"/>
                <a:cs typeface="Arial" pitchFamily="34" charset="0"/>
              </a:rPr>
              <a:t>Eric Green, Nature 2011, 470:204</a:t>
            </a:r>
            <a:endParaRPr lang="en-US" sz="1400" b="0" dirty="0">
              <a:latin typeface="Arial" pitchFamily="34" charset="0"/>
              <a:cs typeface="Arial" pitchFamily="34" charset="0"/>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 y="986695"/>
            <a:ext cx="6810756" cy="543680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47009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87691" y="161925"/>
            <a:ext cx="8496300" cy="647700"/>
          </a:xfrm>
        </p:spPr>
        <p:txBody>
          <a:bodyPr/>
          <a:lstStyle/>
          <a:p>
            <a:r>
              <a:rPr lang="en-US" dirty="0" smtClean="0">
                <a:latin typeface="Helvetica Neue"/>
              </a:rPr>
              <a:t>Pharmaceutical and Diagnostic Companies </a:t>
            </a:r>
            <a:r>
              <a:rPr lang="en-US" i="1" dirty="0" smtClean="0">
                <a:latin typeface="Helvetica Neue"/>
              </a:rPr>
              <a:t>must</a:t>
            </a:r>
            <a:r>
              <a:rPr lang="en-US" dirty="0" smtClean="0">
                <a:latin typeface="Helvetica Neue"/>
              </a:rPr>
              <a:t> Collaborate to Accelerate the Process</a:t>
            </a:r>
          </a:p>
        </p:txBody>
      </p:sp>
      <p:sp>
        <p:nvSpPr>
          <p:cNvPr id="89130" name="Text Box 42"/>
          <p:cNvSpPr txBox="1">
            <a:spLocks noChangeArrowheads="1"/>
          </p:cNvSpPr>
          <p:nvPr/>
        </p:nvSpPr>
        <p:spPr bwMode="auto">
          <a:xfrm>
            <a:off x="444500" y="6119813"/>
            <a:ext cx="7315200" cy="457200"/>
          </a:xfrm>
          <a:prstGeom prst="rect">
            <a:avLst/>
          </a:prstGeom>
          <a:noFill/>
          <a:ln w="9525">
            <a:noFill/>
            <a:miter lim="800000"/>
            <a:headEnd/>
            <a:tailEnd/>
          </a:ln>
          <a:effectLst/>
        </p:spPr>
        <p:txBody>
          <a:bodyPr>
            <a:spAutoFit/>
          </a:bodyPr>
          <a:lstStyle/>
          <a:p>
            <a:r>
              <a:rPr lang="en-US" sz="1200" i="1" dirty="0">
                <a:latin typeface="Arial" charset="0"/>
              </a:rPr>
              <a:t>Sources:</a:t>
            </a:r>
            <a:r>
              <a:rPr lang="en-US" sz="1200" dirty="0">
                <a:latin typeface="Arial" charset="0"/>
              </a:rPr>
              <a:t> Adapted from “Drug-Diagnostic Co-Development Concept Paper” (FDA Publication, April 2005), and FW </a:t>
            </a:r>
            <a:r>
              <a:rPr lang="en-US" sz="1200" dirty="0" err="1">
                <a:latin typeface="Arial" charset="0"/>
              </a:rPr>
              <a:t>Freuh</a:t>
            </a:r>
            <a:r>
              <a:rPr lang="en-US" sz="1200" dirty="0">
                <a:latin typeface="Arial" charset="0"/>
              </a:rPr>
              <a:t>, “An Update on FDA Guidance’s Related to Pharmacogenomics” (June 16, 2005).</a:t>
            </a:r>
          </a:p>
        </p:txBody>
      </p:sp>
      <p:pic>
        <p:nvPicPr>
          <p:cNvPr id="2051" name="Picture 3"/>
          <p:cNvPicPr>
            <a:picLocks noChangeAspect="1" noChangeArrowheads="1"/>
          </p:cNvPicPr>
          <p:nvPr/>
        </p:nvPicPr>
        <p:blipFill rotWithShape="1">
          <a:blip r:embed="rId3" cstate="print"/>
          <a:srcRect t="16870" r="2699" b="10395"/>
          <a:stretch/>
        </p:blipFill>
        <p:spPr bwMode="auto">
          <a:xfrm>
            <a:off x="444500" y="1971675"/>
            <a:ext cx="8013700" cy="3209926"/>
          </a:xfrm>
          <a:prstGeom prst="rect">
            <a:avLst/>
          </a:prstGeom>
          <a:noFill/>
          <a:ln w="9525">
            <a:noFill/>
            <a:miter lim="800000"/>
            <a:headEnd/>
            <a:tailEnd/>
          </a:ln>
          <a:effectLst/>
        </p:spPr>
      </p:pic>
      <p:sp>
        <p:nvSpPr>
          <p:cNvPr id="5"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14</a:t>
            </a:fld>
            <a:endParaRPr lang="en-US" sz="1200" dirty="0"/>
          </a:p>
        </p:txBody>
      </p:sp>
      <p:sp>
        <p:nvSpPr>
          <p:cNvPr id="2" name="TextBox 1"/>
          <p:cNvSpPr txBox="1"/>
          <p:nvPr/>
        </p:nvSpPr>
        <p:spPr>
          <a:xfrm>
            <a:off x="355600" y="1467821"/>
            <a:ext cx="8005718" cy="400110"/>
          </a:xfrm>
          <a:prstGeom prst="rect">
            <a:avLst/>
          </a:prstGeom>
          <a:noFill/>
        </p:spPr>
        <p:txBody>
          <a:bodyPr wrap="none" rtlCol="0">
            <a:spAutoFit/>
          </a:bodyPr>
          <a:lstStyle/>
          <a:p>
            <a:r>
              <a:rPr lang="en-US" sz="2000" b="1" dirty="0" smtClean="0">
                <a:latin typeface="Arial" pitchFamily="34" charset="0"/>
                <a:cs typeface="Arial" pitchFamily="34" charset="0"/>
              </a:rPr>
              <a:t>Parallel Development of Therapeutic and Companion Diagnostic</a:t>
            </a:r>
            <a:endParaRPr lang="en-US" sz="2000" b="1" dirty="0">
              <a:latin typeface="Arial" pitchFamily="34" charset="0"/>
              <a:cs typeface="Arial"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508000" y="314325"/>
            <a:ext cx="4562475" cy="457200"/>
          </a:xfrm>
        </p:spPr>
        <p:txBody>
          <a:bodyPr/>
          <a:lstStyle/>
          <a:p>
            <a:r>
              <a:rPr lang="en-US" dirty="0" smtClean="0"/>
              <a:t>Summary</a:t>
            </a:r>
            <a:r>
              <a:rPr lang="en-US" sz="2000" dirty="0" smtClean="0"/>
              <a:t> </a:t>
            </a:r>
          </a:p>
        </p:txBody>
      </p:sp>
      <p:sp>
        <p:nvSpPr>
          <p:cNvPr id="260101" name="Rectangle 5"/>
          <p:cNvSpPr>
            <a:spLocks noGrp="1" noChangeArrowheads="1"/>
          </p:cNvSpPr>
          <p:nvPr>
            <p:ph idx="1"/>
          </p:nvPr>
        </p:nvSpPr>
        <p:spPr>
          <a:xfrm>
            <a:off x="439586" y="1629521"/>
            <a:ext cx="8344405" cy="3785971"/>
          </a:xfrm>
          <a:noFill/>
          <a:ln/>
        </p:spPr>
        <p:txBody>
          <a:bodyPr/>
          <a:lstStyle/>
          <a:p>
            <a:r>
              <a:rPr lang="en-US" sz="2400" dirty="0" smtClean="0"/>
              <a:t>Companion Diagnostics represent an attractive growth opportunity for diagnostic companies</a:t>
            </a:r>
          </a:p>
          <a:p>
            <a:pPr lvl="1"/>
            <a:r>
              <a:rPr lang="en-US" sz="1800" i="1" dirty="0" smtClean="0"/>
              <a:t>A huge unmet need in a world of rising healthcare costs and diminishing returns with “one size fits all” drug development</a:t>
            </a:r>
          </a:p>
          <a:p>
            <a:r>
              <a:rPr lang="en-US" sz="2400" dirty="0" smtClean="0"/>
              <a:t>We are seeing incremental advances, but the true promise of personalized medicine is still decades away</a:t>
            </a:r>
          </a:p>
          <a:p>
            <a:pPr lvl="1"/>
            <a:r>
              <a:rPr lang="en-US" sz="1800" i="1" dirty="0" smtClean="0"/>
              <a:t>A </a:t>
            </a:r>
            <a:r>
              <a:rPr lang="en-US" sz="1800" i="1" dirty="0"/>
              <a:t>commitment to regulatory approval will be essential for long term growth</a:t>
            </a:r>
          </a:p>
          <a:p>
            <a:r>
              <a:rPr lang="en-US" sz="2200" dirty="0" smtClean="0"/>
              <a:t>There are mutual incentives for pharmaceutical and diagnostic companies to collaborate</a:t>
            </a:r>
          </a:p>
          <a:p>
            <a:pPr lvl="1"/>
            <a:r>
              <a:rPr lang="en-US" sz="1800" i="1" dirty="0" smtClean="0"/>
              <a:t>Successful execution requires a clear understanding of clinical utility to balance and prioritize risk</a:t>
            </a:r>
            <a:endParaRPr lang="en-US" sz="1800" dirty="0" smtClean="0"/>
          </a:p>
        </p:txBody>
      </p:sp>
      <p:sp>
        <p:nvSpPr>
          <p:cNvPr id="5"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15</a:t>
            </a:fld>
            <a:endParaRPr lang="en-US" sz="12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55" y="274283"/>
            <a:ext cx="8167456" cy="457200"/>
          </a:xfrm>
        </p:spPr>
        <p:txBody>
          <a:bodyPr/>
          <a:lstStyle/>
          <a:p>
            <a:pPr>
              <a:spcAft>
                <a:spcPts val="1200"/>
              </a:spcAft>
            </a:pPr>
            <a:r>
              <a:rPr lang="en-US" dirty="0" smtClean="0">
                <a:latin typeface="Helvetica Neue"/>
              </a:rPr>
              <a:t>Biomarkers in Diagnostics – Some Definitions</a:t>
            </a:r>
            <a:endParaRPr lang="en-US" sz="1600" b="0" i="1" dirty="0"/>
          </a:p>
        </p:txBody>
      </p:sp>
      <p:graphicFrame>
        <p:nvGraphicFramePr>
          <p:cNvPr id="5" name="Table 4"/>
          <p:cNvGraphicFramePr>
            <a:graphicFrameLocks noGrp="1"/>
          </p:cNvGraphicFramePr>
          <p:nvPr>
            <p:extLst>
              <p:ext uri="{D42A27DB-BD31-4B8C-83A1-F6EECF244321}">
                <p14:modId xmlns:p14="http://schemas.microsoft.com/office/powerpoint/2010/main" val="186000331"/>
              </p:ext>
            </p:extLst>
          </p:nvPr>
        </p:nvGraphicFramePr>
        <p:xfrm>
          <a:off x="674423" y="1762125"/>
          <a:ext cx="7774251" cy="3809404"/>
        </p:xfrm>
        <a:graphic>
          <a:graphicData uri="http://schemas.openxmlformats.org/drawingml/2006/table">
            <a:tbl>
              <a:tblPr firstRow="1" bandRow="1">
                <a:tableStyleId>{21E4AEA4-8DFA-4A89-87EB-49C32662AFE0}</a:tableStyleId>
              </a:tblPr>
              <a:tblGrid>
                <a:gridCol w="2230783"/>
                <a:gridCol w="5543468"/>
              </a:tblGrid>
              <a:tr h="456605">
                <a:tc>
                  <a:txBody>
                    <a:bodyPr/>
                    <a:lstStyle/>
                    <a:p>
                      <a:r>
                        <a:rPr lang="en-US" dirty="0" smtClean="0">
                          <a:latin typeface="Arial" pitchFamily="34" charset="0"/>
                          <a:cs typeface="Arial" pitchFamily="34" charset="0"/>
                        </a:rPr>
                        <a:t>Term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Definition</a:t>
                      </a:r>
                      <a:endParaRPr lang="en-US" dirty="0">
                        <a:latin typeface="Arial" pitchFamily="34" charset="0"/>
                        <a:cs typeface="Arial" pitchFamily="34" charset="0"/>
                      </a:endParaRPr>
                    </a:p>
                  </a:txBody>
                  <a:tcPr/>
                </a:tc>
              </a:tr>
              <a:tr h="434791">
                <a:tc>
                  <a:txBody>
                    <a:bodyPr/>
                    <a:lstStyle/>
                    <a:p>
                      <a:r>
                        <a:rPr lang="en-US" sz="1400" b="1" dirty="0" smtClean="0">
                          <a:latin typeface="Arial" pitchFamily="34" charset="0"/>
                          <a:cs typeface="Arial" pitchFamily="34" charset="0"/>
                        </a:rPr>
                        <a:t>Exploratory</a:t>
                      </a:r>
                    </a:p>
                    <a:p>
                      <a:r>
                        <a:rPr lang="en-US" sz="1400" b="1" dirty="0" smtClean="0">
                          <a:latin typeface="Arial" pitchFamily="34" charset="0"/>
                          <a:cs typeface="Arial" pitchFamily="34" charset="0"/>
                        </a:rPr>
                        <a:t>biomarker</a:t>
                      </a:r>
                      <a:endParaRPr lang="en-US" sz="14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An</a:t>
                      </a:r>
                      <a:r>
                        <a:rPr lang="en-US" sz="1400" baseline="0" dirty="0" smtClean="0">
                          <a:latin typeface="Arial" pitchFamily="34" charset="0"/>
                          <a:cs typeface="Arial" pitchFamily="34" charset="0"/>
                        </a:rPr>
                        <a:t> aberrantly expressed or mutated gene, protein, or metabolite that has been associated with a </a:t>
                      </a:r>
                      <a:r>
                        <a:rPr lang="en-US" sz="1400" i="1" baseline="0" dirty="0" smtClean="0">
                          <a:latin typeface="Arial" pitchFamily="34" charset="0"/>
                          <a:cs typeface="Arial" pitchFamily="34" charset="0"/>
                        </a:rPr>
                        <a:t>disease relevant </a:t>
                      </a:r>
                      <a:r>
                        <a:rPr lang="en-US" sz="1400" baseline="0" dirty="0" smtClean="0">
                          <a:latin typeface="Arial" pitchFamily="34" charset="0"/>
                          <a:cs typeface="Arial" pitchFamily="34" charset="0"/>
                        </a:rPr>
                        <a:t>biological process (i.e. that is amenable to a therapeutic intervention).</a:t>
                      </a:r>
                      <a:endParaRPr lang="en-US" sz="1400" dirty="0">
                        <a:latin typeface="Arial" pitchFamily="34" charset="0"/>
                        <a:cs typeface="Arial" pitchFamily="34" charset="0"/>
                      </a:endParaRPr>
                    </a:p>
                  </a:txBody>
                  <a:tcPr/>
                </a:tc>
              </a:tr>
              <a:tr h="683244">
                <a:tc>
                  <a:txBody>
                    <a:bodyPr/>
                    <a:lstStyle/>
                    <a:p>
                      <a:r>
                        <a:rPr lang="en-US" sz="1400" b="1" dirty="0" smtClean="0">
                          <a:latin typeface="Arial" pitchFamily="34" charset="0"/>
                          <a:cs typeface="Arial" pitchFamily="34" charset="0"/>
                        </a:rPr>
                        <a:t>Probable valid</a:t>
                      </a:r>
                    </a:p>
                    <a:p>
                      <a:r>
                        <a:rPr lang="en-US" sz="1400" b="1" dirty="0" smtClean="0">
                          <a:latin typeface="Arial" pitchFamily="34" charset="0"/>
                          <a:cs typeface="Arial" pitchFamily="34" charset="0"/>
                        </a:rPr>
                        <a:t>biomarker</a:t>
                      </a:r>
                      <a:endParaRPr lang="en-US" sz="14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 biomarker that is measured in an analytical test</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system with well-established</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performance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characteristics and for which there is a </a:t>
                      </a:r>
                      <a:r>
                        <a:rPr lang="en-US" sz="1400" i="1" dirty="0" smtClean="0">
                          <a:latin typeface="Arial" pitchFamily="34" charset="0"/>
                          <a:cs typeface="Arial" pitchFamily="34" charset="0"/>
                        </a:rPr>
                        <a:t>scientific</a:t>
                      </a:r>
                      <a:r>
                        <a:rPr lang="en-US" sz="1400" i="1" baseline="0" dirty="0" smtClean="0">
                          <a:latin typeface="Arial" pitchFamily="34" charset="0"/>
                          <a:cs typeface="Arial" pitchFamily="34" charset="0"/>
                        </a:rPr>
                        <a:t> </a:t>
                      </a:r>
                      <a:r>
                        <a:rPr lang="en-US" sz="1400" i="1" dirty="0" smtClean="0">
                          <a:latin typeface="Arial" pitchFamily="34" charset="0"/>
                          <a:cs typeface="Arial" pitchFamily="34" charset="0"/>
                        </a:rPr>
                        <a:t>framework </a:t>
                      </a:r>
                      <a:r>
                        <a:rPr lang="en-US" sz="1400" dirty="0" smtClean="0">
                          <a:latin typeface="Arial" pitchFamily="34" charset="0"/>
                          <a:cs typeface="Arial" pitchFamily="34" charset="0"/>
                        </a:rPr>
                        <a:t>or body of evidence that appears to</a:t>
                      </a:r>
                    </a:p>
                    <a:p>
                      <a:r>
                        <a:rPr lang="en-US" sz="1400" dirty="0" smtClean="0">
                          <a:latin typeface="Arial" pitchFamily="34" charset="0"/>
                          <a:cs typeface="Arial" pitchFamily="34" charset="0"/>
                        </a:rPr>
                        <a:t>elucidate the physiologic, </a:t>
                      </a:r>
                      <a:r>
                        <a:rPr lang="en-US" sz="1400" dirty="0" err="1" smtClean="0">
                          <a:latin typeface="Arial" pitchFamily="34" charset="0"/>
                          <a:cs typeface="Arial" pitchFamily="34" charset="0"/>
                        </a:rPr>
                        <a:t>toxicologic</a:t>
                      </a:r>
                      <a:r>
                        <a:rPr lang="en-US" sz="1400" dirty="0" smtClean="0">
                          <a:latin typeface="Arial" pitchFamily="34" charset="0"/>
                          <a:cs typeface="Arial" pitchFamily="34" charset="0"/>
                        </a:rPr>
                        <a:t>, or clinical</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significance of the results.</a:t>
                      </a:r>
                      <a:endParaRPr lang="en-US" sz="1400" dirty="0">
                        <a:latin typeface="Arial" pitchFamily="34" charset="0"/>
                        <a:cs typeface="Arial" pitchFamily="34" charset="0"/>
                      </a:endParaRPr>
                    </a:p>
                  </a:txBody>
                  <a:tcPr/>
                </a:tc>
              </a:tr>
              <a:tr h="683244">
                <a:tc>
                  <a:txBody>
                    <a:bodyPr/>
                    <a:lstStyle/>
                    <a:p>
                      <a:r>
                        <a:rPr lang="en-US" sz="1400" b="1" dirty="0" smtClean="0">
                          <a:latin typeface="Arial" pitchFamily="34" charset="0"/>
                          <a:cs typeface="Arial" pitchFamily="34" charset="0"/>
                        </a:rPr>
                        <a:t>Known valid</a:t>
                      </a:r>
                      <a:r>
                        <a:rPr lang="en-US" sz="1400" b="1" baseline="0" dirty="0" smtClean="0">
                          <a:latin typeface="Arial" pitchFamily="34" charset="0"/>
                          <a:cs typeface="Arial" pitchFamily="34" charset="0"/>
                        </a:rPr>
                        <a:t> </a:t>
                      </a:r>
                      <a:r>
                        <a:rPr lang="en-US" sz="1400" b="1" dirty="0" smtClean="0">
                          <a:latin typeface="Arial" pitchFamily="34" charset="0"/>
                          <a:cs typeface="Arial" pitchFamily="34" charset="0"/>
                        </a:rPr>
                        <a:t>biomarker</a:t>
                      </a:r>
                      <a:endParaRPr lang="en-US" sz="14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 biomarker that is measured in an analytical test</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system with well-established</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performance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characteristics and for which there is </a:t>
                      </a:r>
                      <a:r>
                        <a:rPr lang="en-US" sz="1400" i="1" dirty="0" smtClean="0">
                          <a:latin typeface="Arial" pitchFamily="34" charset="0"/>
                          <a:cs typeface="Arial" pitchFamily="34" charset="0"/>
                        </a:rPr>
                        <a:t>widespread</a:t>
                      </a:r>
                      <a:r>
                        <a:rPr lang="en-US" sz="1400" i="1" baseline="0" dirty="0" smtClean="0">
                          <a:latin typeface="Arial" pitchFamily="34" charset="0"/>
                          <a:cs typeface="Arial" pitchFamily="34" charset="0"/>
                        </a:rPr>
                        <a:t> </a:t>
                      </a:r>
                      <a:r>
                        <a:rPr lang="en-US" sz="1400" i="1" dirty="0" smtClean="0">
                          <a:latin typeface="Arial" pitchFamily="34" charset="0"/>
                          <a:cs typeface="Arial" pitchFamily="34" charset="0"/>
                        </a:rPr>
                        <a:t>agreement </a:t>
                      </a:r>
                      <a:r>
                        <a:rPr lang="en-US" sz="1400" dirty="0" smtClean="0">
                          <a:latin typeface="Arial" pitchFamily="34" charset="0"/>
                          <a:cs typeface="Arial" pitchFamily="34" charset="0"/>
                        </a:rPr>
                        <a:t>in the medical or scientific</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community</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about the physiologic, </a:t>
                      </a:r>
                      <a:r>
                        <a:rPr lang="en-US" sz="1400" dirty="0" err="1" smtClean="0">
                          <a:latin typeface="Arial" pitchFamily="34" charset="0"/>
                          <a:cs typeface="Arial" pitchFamily="34" charset="0"/>
                        </a:rPr>
                        <a:t>toxicologic</a:t>
                      </a:r>
                      <a:r>
                        <a:rPr lang="en-US" sz="1400" dirty="0" smtClean="0">
                          <a:latin typeface="Arial" pitchFamily="34" charset="0"/>
                          <a:cs typeface="Arial" pitchFamily="34" charset="0"/>
                        </a:rPr>
                        <a:t>, or clinical</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significance of the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results.</a:t>
                      </a:r>
                      <a:endParaRPr lang="en-US" sz="1400" dirty="0">
                        <a:latin typeface="Arial" pitchFamily="34" charset="0"/>
                        <a:cs typeface="Arial" pitchFamily="34" charset="0"/>
                      </a:endParaRPr>
                    </a:p>
                  </a:txBody>
                  <a:tcPr/>
                </a:tc>
              </a:tr>
              <a:tr h="507374">
                <a:tc>
                  <a:txBody>
                    <a:bodyPr/>
                    <a:lstStyle/>
                    <a:p>
                      <a:r>
                        <a:rPr lang="en-US" sz="1400" b="1" dirty="0" smtClean="0">
                          <a:latin typeface="Arial" pitchFamily="34" charset="0"/>
                          <a:cs typeface="Arial" pitchFamily="34" charset="0"/>
                        </a:rPr>
                        <a:t>Companion</a:t>
                      </a:r>
                      <a:r>
                        <a:rPr lang="en-US" sz="1400" b="1" baseline="0" dirty="0" smtClean="0">
                          <a:latin typeface="Arial" pitchFamily="34" charset="0"/>
                          <a:cs typeface="Arial" pitchFamily="34" charset="0"/>
                        </a:rPr>
                        <a:t> Diagnostic</a:t>
                      </a:r>
                      <a:endParaRPr lang="en-US" sz="14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 diagnostic test that has been </a:t>
                      </a:r>
                      <a:r>
                        <a:rPr lang="en-US" sz="1400" i="1" dirty="0" smtClean="0">
                          <a:latin typeface="Arial" pitchFamily="34" charset="0"/>
                          <a:cs typeface="Arial" pitchFamily="34" charset="0"/>
                        </a:rPr>
                        <a:t>clinically validated </a:t>
                      </a:r>
                      <a:r>
                        <a:rPr lang="en-US" sz="1400" dirty="0" smtClean="0">
                          <a:latin typeface="Arial" pitchFamily="34" charset="0"/>
                          <a:cs typeface="Arial" pitchFamily="34" charset="0"/>
                        </a:rPr>
                        <a:t>for use when prescribing a targeted drug therapy.</a:t>
                      </a:r>
                      <a:endParaRPr lang="en-US" sz="1400" dirty="0">
                        <a:latin typeface="Arial" pitchFamily="34" charset="0"/>
                        <a:cs typeface="Arial" pitchFamily="34" charset="0"/>
                      </a:endParaRPr>
                    </a:p>
                  </a:txBody>
                  <a:tcPr/>
                </a:tc>
              </a:tr>
            </a:tbl>
          </a:graphicData>
        </a:graphic>
      </p:graphicFrame>
      <p:sp>
        <p:nvSpPr>
          <p:cNvPr id="6" name="TextBox 5"/>
          <p:cNvSpPr txBox="1"/>
          <p:nvPr/>
        </p:nvSpPr>
        <p:spPr>
          <a:xfrm>
            <a:off x="760149" y="6412644"/>
            <a:ext cx="3886000" cy="307777"/>
          </a:xfrm>
          <a:prstGeom prst="rect">
            <a:avLst/>
          </a:prstGeom>
          <a:noFill/>
        </p:spPr>
        <p:txBody>
          <a:bodyPr wrap="none" rtlCol="0">
            <a:spAutoFit/>
          </a:bodyPr>
          <a:lstStyle/>
          <a:p>
            <a:r>
              <a:rPr lang="en-US" sz="1400" dirty="0" smtClean="0">
                <a:latin typeface="Arial" pitchFamily="34" charset="0"/>
                <a:cs typeface="Arial" pitchFamily="34" charset="0"/>
              </a:rPr>
              <a:t>Source: Clinical Cancer Research 2010</a:t>
            </a:r>
            <a:r>
              <a:rPr lang="en-US" sz="1400" dirty="0">
                <a:latin typeface="Arial" pitchFamily="34" charset="0"/>
                <a:cs typeface="Arial" pitchFamily="34" charset="0"/>
              </a:rPr>
              <a:t>, </a:t>
            </a:r>
            <a:r>
              <a:rPr lang="en-US" sz="1400" b="1" dirty="0">
                <a:latin typeface="Arial" pitchFamily="34" charset="0"/>
                <a:cs typeface="Arial" pitchFamily="34" charset="0"/>
              </a:rPr>
              <a:t>16</a:t>
            </a:r>
            <a:r>
              <a:rPr lang="en-US" sz="1400" dirty="0">
                <a:latin typeface="Arial" pitchFamily="34" charset="0"/>
                <a:cs typeface="Arial" pitchFamily="34" charset="0"/>
              </a:rPr>
              <a:t>(6) </a:t>
            </a:r>
          </a:p>
        </p:txBody>
      </p:sp>
      <p:sp>
        <p:nvSpPr>
          <p:cNvPr id="7"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2</a:t>
            </a:fld>
            <a:endParaRPr lang="en-US" sz="1200" dirty="0"/>
          </a:p>
        </p:txBody>
      </p:sp>
      <p:sp>
        <p:nvSpPr>
          <p:cNvPr id="3" name="TextBox 2"/>
          <p:cNvSpPr txBox="1"/>
          <p:nvPr/>
        </p:nvSpPr>
        <p:spPr>
          <a:xfrm>
            <a:off x="504825" y="997892"/>
            <a:ext cx="6361037" cy="338554"/>
          </a:xfrm>
          <a:prstGeom prst="rect">
            <a:avLst/>
          </a:prstGeom>
          <a:noFill/>
        </p:spPr>
        <p:txBody>
          <a:bodyPr wrap="none" rtlCol="0">
            <a:spAutoFit/>
          </a:bodyPr>
          <a:lstStyle/>
          <a:p>
            <a:r>
              <a:rPr lang="en-US" sz="1600" i="1" dirty="0">
                <a:latin typeface="Arial" pitchFamily="34" charset="0"/>
                <a:cs typeface="Arial" pitchFamily="34" charset="0"/>
              </a:rPr>
              <a:t>The process by which a biomarker is linked to a clinical significance.</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14907524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66713" y="241300"/>
            <a:ext cx="7772400" cy="457200"/>
          </a:xfrm>
        </p:spPr>
        <p:txBody>
          <a:bodyPr/>
          <a:lstStyle/>
          <a:p>
            <a:r>
              <a:rPr lang="en-US" dirty="0" smtClean="0">
                <a:latin typeface="Helvetica Neue"/>
              </a:rPr>
              <a:t>Objectives</a:t>
            </a:r>
          </a:p>
        </p:txBody>
      </p:sp>
      <p:sp>
        <p:nvSpPr>
          <p:cNvPr id="18434" name="Content Placeholder 2"/>
          <p:cNvSpPr>
            <a:spLocks noGrp="1"/>
          </p:cNvSpPr>
          <p:nvPr>
            <p:ph idx="1"/>
          </p:nvPr>
        </p:nvSpPr>
        <p:spPr>
          <a:xfrm>
            <a:off x="700088" y="1968500"/>
            <a:ext cx="7772400" cy="2851150"/>
          </a:xfrm>
        </p:spPr>
        <p:txBody>
          <a:bodyPr/>
          <a:lstStyle/>
          <a:p>
            <a:pPr marL="342900" indent="-342900">
              <a:spcAft>
                <a:spcPts val="1200"/>
              </a:spcAft>
              <a:buFont typeface="Wingdings" pitchFamily="2" charset="2"/>
              <a:buChar char="§"/>
            </a:pPr>
            <a:r>
              <a:rPr lang="en-US" sz="2400" dirty="0" smtClean="0"/>
              <a:t>Describe leading companion diagnostic tests that are gaining traction in the area of oncology</a:t>
            </a:r>
          </a:p>
          <a:p>
            <a:pPr marL="342900" indent="-342900">
              <a:spcAft>
                <a:spcPts val="1200"/>
              </a:spcAft>
              <a:buFont typeface="Wingdings" pitchFamily="2" charset="2"/>
              <a:buChar char="§"/>
            </a:pPr>
            <a:r>
              <a:rPr lang="en-US" sz="2400" dirty="0" smtClean="0"/>
              <a:t>Learn about strategies for translating research biomarkers to regulated diagnostic tests</a:t>
            </a:r>
          </a:p>
          <a:p>
            <a:pPr marL="342900" indent="-342900">
              <a:buFont typeface="Wingdings" pitchFamily="2" charset="2"/>
              <a:buChar char="§"/>
            </a:pPr>
            <a:r>
              <a:rPr lang="en-US" sz="2400" dirty="0" smtClean="0"/>
              <a:t>Learn about drug-diagnostic co-development strategies for companion diagnostics</a:t>
            </a:r>
          </a:p>
        </p:txBody>
      </p:sp>
      <p:sp>
        <p:nvSpPr>
          <p:cNvPr id="5"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3</a:t>
            </a:fld>
            <a:endParaRPr lang="en-US" sz="12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47145" y="276225"/>
            <a:ext cx="8317266" cy="457200"/>
          </a:xfrm>
        </p:spPr>
        <p:txBody>
          <a:bodyPr/>
          <a:lstStyle/>
          <a:p>
            <a:r>
              <a:rPr lang="en-US" dirty="0" smtClean="0">
                <a:latin typeface="Helvetica Neue"/>
              </a:rPr>
              <a:t>Value Proposition for Companion Diagnostics</a:t>
            </a:r>
          </a:p>
        </p:txBody>
      </p:sp>
      <p:pic>
        <p:nvPicPr>
          <p:cNvPr id="152586" name="Picture 10"/>
          <p:cNvPicPr>
            <a:picLocks noChangeAspect="1" noChangeArrowheads="1"/>
          </p:cNvPicPr>
          <p:nvPr/>
        </p:nvPicPr>
        <p:blipFill>
          <a:blip r:embed="rId3" cstate="print"/>
          <a:srcRect/>
          <a:stretch>
            <a:fillRect/>
          </a:stretch>
        </p:blipFill>
        <p:spPr bwMode="auto">
          <a:xfrm>
            <a:off x="768350" y="1341438"/>
            <a:ext cx="3721100" cy="3970337"/>
          </a:xfrm>
          <a:prstGeom prst="rect">
            <a:avLst/>
          </a:prstGeom>
          <a:noFill/>
          <a:ln w="9525">
            <a:solidFill>
              <a:schemeClr val="tx1"/>
            </a:solidFill>
            <a:miter lim="800000"/>
            <a:headEnd/>
            <a:tailEnd/>
          </a:ln>
          <a:effectLst/>
        </p:spPr>
      </p:pic>
      <p:sp>
        <p:nvSpPr>
          <p:cNvPr id="152587" name="Text Box 11"/>
          <p:cNvSpPr txBox="1">
            <a:spLocks noChangeArrowheads="1"/>
          </p:cNvSpPr>
          <p:nvPr/>
        </p:nvSpPr>
        <p:spPr bwMode="auto">
          <a:xfrm>
            <a:off x="5019674" y="2133600"/>
            <a:ext cx="3667125" cy="2585323"/>
          </a:xfrm>
          <a:prstGeom prst="rect">
            <a:avLst/>
          </a:prstGeom>
          <a:noFill/>
          <a:ln w="9525">
            <a:noFill/>
            <a:miter lim="800000"/>
            <a:headEnd/>
            <a:tailEnd/>
          </a:ln>
          <a:effectLst/>
        </p:spPr>
        <p:txBody>
          <a:bodyPr wrap="square">
            <a:spAutoFit/>
          </a:bodyPr>
          <a:lstStyle/>
          <a:p>
            <a:pPr marL="228600" indent="-228600">
              <a:spcBef>
                <a:spcPct val="50000"/>
              </a:spcBef>
              <a:buFontTx/>
              <a:buChar char="•"/>
            </a:pPr>
            <a:r>
              <a:rPr lang="en-US" sz="1800" dirty="0" smtClean="0">
                <a:latin typeface="Arial" charset="0"/>
              </a:rPr>
              <a:t>Adverse </a:t>
            </a:r>
            <a:r>
              <a:rPr lang="en-US" sz="1800" dirty="0">
                <a:latin typeface="Arial" charset="0"/>
              </a:rPr>
              <a:t>drug reactions are the fourth leading cause of </a:t>
            </a:r>
            <a:r>
              <a:rPr lang="en-US" sz="1800" dirty="0" smtClean="0">
                <a:latin typeface="Arial" charset="0"/>
              </a:rPr>
              <a:t>death.</a:t>
            </a:r>
            <a:endParaRPr lang="en-US" sz="1800" dirty="0">
              <a:latin typeface="Arial" charset="0"/>
            </a:endParaRPr>
          </a:p>
          <a:p>
            <a:pPr marL="228600" indent="-228600">
              <a:spcBef>
                <a:spcPct val="50000"/>
              </a:spcBef>
              <a:buFontTx/>
              <a:buChar char="•"/>
            </a:pPr>
            <a:r>
              <a:rPr lang="en-US" sz="1800" dirty="0" smtClean="0">
                <a:latin typeface="Arial" charset="0"/>
              </a:rPr>
              <a:t>The cost of adverse drug events has been estimated at $177 billion annually in the U.S.</a:t>
            </a:r>
          </a:p>
          <a:p>
            <a:pPr marL="228600" indent="-228600">
              <a:spcBef>
                <a:spcPct val="50000"/>
              </a:spcBef>
              <a:buFontTx/>
              <a:buChar char="•"/>
            </a:pPr>
            <a:r>
              <a:rPr lang="en-US" sz="1800" dirty="0" smtClean="0">
                <a:latin typeface="Arial" charset="0"/>
              </a:rPr>
              <a:t>Over $350 billion in drug costs are wasted annually due to lack of efficacy.</a:t>
            </a:r>
            <a:endParaRPr lang="en-US" sz="1800" dirty="0">
              <a:latin typeface="Arial" charset="0"/>
            </a:endParaRPr>
          </a:p>
        </p:txBody>
      </p:sp>
      <p:sp>
        <p:nvSpPr>
          <p:cNvPr id="152588" name="Text Box 12"/>
          <p:cNvSpPr txBox="1">
            <a:spLocks noChangeArrowheads="1"/>
          </p:cNvSpPr>
          <p:nvPr/>
        </p:nvSpPr>
        <p:spPr bwMode="auto">
          <a:xfrm>
            <a:off x="1403350" y="6262688"/>
            <a:ext cx="3778407" cy="276999"/>
          </a:xfrm>
          <a:prstGeom prst="rect">
            <a:avLst/>
          </a:prstGeom>
          <a:noFill/>
          <a:ln w="9525">
            <a:noFill/>
            <a:miter lim="800000"/>
            <a:headEnd/>
            <a:tailEnd/>
          </a:ln>
          <a:effectLst/>
        </p:spPr>
        <p:txBody>
          <a:bodyPr wrap="none">
            <a:spAutoFit/>
          </a:bodyPr>
          <a:lstStyle/>
          <a:p>
            <a:r>
              <a:rPr lang="en-US" sz="1200" i="1" dirty="0">
                <a:latin typeface="Arial" charset="0"/>
              </a:rPr>
              <a:t>Source:</a:t>
            </a:r>
            <a:r>
              <a:rPr lang="en-US" sz="1200" dirty="0">
                <a:latin typeface="Arial" charset="0"/>
              </a:rPr>
              <a:t> </a:t>
            </a:r>
            <a:r>
              <a:rPr lang="en-US" sz="1200" dirty="0" smtClean="0">
                <a:latin typeface="Arial" charset="0"/>
              </a:rPr>
              <a:t>Personalized Medicine (2011) 8(2), 137-148.</a:t>
            </a:r>
            <a:endParaRPr lang="en-US" sz="1200" dirty="0">
              <a:latin typeface="Arial" charset="0"/>
            </a:endParaRPr>
          </a:p>
        </p:txBody>
      </p:sp>
      <p:sp>
        <p:nvSpPr>
          <p:cNvPr id="152589" name="Rectangle 13"/>
          <p:cNvSpPr>
            <a:spLocks noChangeArrowheads="1"/>
          </p:cNvSpPr>
          <p:nvPr/>
        </p:nvSpPr>
        <p:spPr bwMode="auto">
          <a:xfrm>
            <a:off x="4946650" y="1341438"/>
            <a:ext cx="3736975" cy="701675"/>
          </a:xfrm>
          <a:prstGeom prst="rect">
            <a:avLst/>
          </a:prstGeom>
          <a:noFill/>
          <a:ln w="9525">
            <a:noFill/>
            <a:miter lim="800000"/>
            <a:headEnd/>
            <a:tailEnd/>
          </a:ln>
          <a:effectLst/>
        </p:spPr>
        <p:txBody>
          <a:bodyPr>
            <a:spAutoFit/>
          </a:bodyPr>
          <a:lstStyle/>
          <a:p>
            <a:pPr>
              <a:spcBef>
                <a:spcPct val="50000"/>
              </a:spcBef>
            </a:pPr>
            <a:r>
              <a:rPr lang="en-US" sz="2000" i="1" dirty="0">
                <a:latin typeface="Arial" charset="0"/>
              </a:rPr>
              <a:t>Patient stratification to improve drug safety and efficacy:</a:t>
            </a:r>
          </a:p>
        </p:txBody>
      </p:sp>
      <p:sp>
        <p:nvSpPr>
          <p:cNvPr id="152590" name="Line 14"/>
          <p:cNvSpPr>
            <a:spLocks noChangeShapeType="1"/>
          </p:cNvSpPr>
          <p:nvPr/>
        </p:nvSpPr>
        <p:spPr bwMode="auto">
          <a:xfrm>
            <a:off x="5048250" y="2057400"/>
            <a:ext cx="3467100" cy="0"/>
          </a:xfrm>
          <a:prstGeom prst="line">
            <a:avLst/>
          </a:prstGeom>
          <a:noFill/>
          <a:ln w="9525">
            <a:solidFill>
              <a:schemeClr val="tx1"/>
            </a:solidFill>
            <a:round/>
            <a:headEnd/>
            <a:tailEnd/>
          </a:ln>
          <a:effectLst/>
        </p:spPr>
        <p:txBody>
          <a:bodyPr/>
          <a:lstStyle/>
          <a:p>
            <a:endParaRPr lang="en-US"/>
          </a:p>
        </p:txBody>
      </p:sp>
      <p:sp>
        <p:nvSpPr>
          <p:cNvPr id="8"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4</a:t>
            </a:fld>
            <a:endParaRPr lang="en-US" sz="12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19125" y="4048124"/>
            <a:ext cx="7658100" cy="542925"/>
          </a:xfrm>
          <a:prstGeom prst="rect">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p:txBody>
      </p:sp>
      <p:sp>
        <p:nvSpPr>
          <p:cNvPr id="152578" name="Rectangle 2"/>
          <p:cNvSpPr>
            <a:spLocks noGrp="1" noChangeArrowheads="1"/>
          </p:cNvSpPr>
          <p:nvPr>
            <p:ph type="title"/>
          </p:nvPr>
        </p:nvSpPr>
        <p:spPr>
          <a:xfrm>
            <a:off x="323850" y="190500"/>
            <a:ext cx="8172450" cy="666750"/>
          </a:xfrm>
        </p:spPr>
        <p:txBody>
          <a:bodyPr/>
          <a:lstStyle/>
          <a:p>
            <a:r>
              <a:rPr lang="en-US" dirty="0" smtClean="0">
                <a:latin typeface="Helvetica Neue"/>
              </a:rPr>
              <a:t>Applications of Companion Diagnostic Testing</a:t>
            </a:r>
          </a:p>
        </p:txBody>
      </p:sp>
      <p:sp>
        <p:nvSpPr>
          <p:cNvPr id="152588" name="Text Box 12"/>
          <p:cNvSpPr txBox="1">
            <a:spLocks noChangeArrowheads="1"/>
          </p:cNvSpPr>
          <p:nvPr/>
        </p:nvSpPr>
        <p:spPr bwMode="auto">
          <a:xfrm>
            <a:off x="1260475" y="6272213"/>
            <a:ext cx="5796330" cy="276999"/>
          </a:xfrm>
          <a:prstGeom prst="rect">
            <a:avLst/>
          </a:prstGeom>
          <a:noFill/>
          <a:ln w="9525">
            <a:noFill/>
            <a:miter lim="800000"/>
            <a:headEnd/>
            <a:tailEnd/>
          </a:ln>
          <a:effectLst/>
        </p:spPr>
        <p:txBody>
          <a:bodyPr wrap="none">
            <a:spAutoFit/>
          </a:bodyPr>
          <a:lstStyle/>
          <a:p>
            <a:r>
              <a:rPr lang="en-US" sz="1200" i="1" dirty="0">
                <a:latin typeface="Arial" charset="0"/>
              </a:rPr>
              <a:t>Source:</a:t>
            </a:r>
            <a:r>
              <a:rPr lang="en-US" sz="1200" dirty="0">
                <a:latin typeface="Arial" charset="0"/>
              </a:rPr>
              <a:t> </a:t>
            </a:r>
            <a:r>
              <a:rPr lang="en-US" sz="1200" dirty="0" smtClean="0">
                <a:latin typeface="Arial" charset="0"/>
              </a:rPr>
              <a:t>Tufts Center for the Study of Drug Development Impact Report, Dec 2010.</a:t>
            </a:r>
            <a:endParaRPr lang="en-US" sz="1200" dirty="0">
              <a:latin typeface="Arial" charset="0"/>
            </a:endParaRPr>
          </a:p>
        </p:txBody>
      </p:sp>
      <p:sp>
        <p:nvSpPr>
          <p:cNvPr id="8" name="TextBox 7"/>
          <p:cNvSpPr txBox="1"/>
          <p:nvPr/>
        </p:nvSpPr>
        <p:spPr>
          <a:xfrm>
            <a:off x="619125" y="1714500"/>
            <a:ext cx="7800975" cy="3293209"/>
          </a:xfrm>
          <a:prstGeom prst="rect">
            <a:avLst/>
          </a:prstGeom>
          <a:noFill/>
        </p:spPr>
        <p:txBody>
          <a:bodyPr wrap="square" rtlCol="0">
            <a:spAutoFit/>
          </a:bodyPr>
          <a:lstStyle/>
          <a:p>
            <a:pPr marL="342900" indent="-342900">
              <a:spcAft>
                <a:spcPts val="1200"/>
              </a:spcAft>
            </a:pPr>
            <a:r>
              <a:rPr lang="en-US" i="1" dirty="0" smtClean="0">
                <a:latin typeface="+mn-lt"/>
              </a:rPr>
              <a:t>Biomarker information on drug labels can describe:</a:t>
            </a:r>
          </a:p>
          <a:p>
            <a:pPr marL="342900" indent="-342900">
              <a:spcAft>
                <a:spcPts val="1200"/>
              </a:spcAft>
              <a:buFont typeface="Arial" pitchFamily="34" charset="0"/>
              <a:buChar char="•"/>
            </a:pPr>
            <a:r>
              <a:rPr lang="en-US" sz="2000" dirty="0" smtClean="0">
                <a:latin typeface="+mn-lt"/>
              </a:rPr>
              <a:t>Drug exposure and clinical response variability</a:t>
            </a:r>
          </a:p>
          <a:p>
            <a:pPr marL="342900" indent="-342900">
              <a:spcAft>
                <a:spcPts val="1200"/>
              </a:spcAft>
              <a:buFont typeface="Arial" pitchFamily="34" charset="0"/>
              <a:buChar char="•"/>
            </a:pPr>
            <a:r>
              <a:rPr lang="en-US" sz="2000" dirty="0" smtClean="0">
                <a:latin typeface="+mn-lt"/>
              </a:rPr>
              <a:t>Risk for adverse events</a:t>
            </a:r>
          </a:p>
          <a:p>
            <a:pPr marL="342900" indent="-342900">
              <a:spcAft>
                <a:spcPts val="1200"/>
              </a:spcAft>
              <a:buFont typeface="Arial" pitchFamily="34" charset="0"/>
              <a:buChar char="•"/>
            </a:pPr>
            <a:r>
              <a:rPr lang="en-US" sz="2000" dirty="0" smtClean="0">
                <a:latin typeface="+mn-lt"/>
              </a:rPr>
              <a:t>Genotype-specific dosing</a:t>
            </a:r>
          </a:p>
          <a:p>
            <a:pPr marL="342900" indent="-342900">
              <a:spcAft>
                <a:spcPts val="1200"/>
              </a:spcAft>
              <a:buFont typeface="Arial" pitchFamily="34" charset="0"/>
              <a:buChar char="•"/>
            </a:pPr>
            <a:r>
              <a:rPr lang="en-US" sz="2000" dirty="0" smtClean="0">
                <a:latin typeface="+mn-lt"/>
              </a:rPr>
              <a:t>Mechanisms of drug action</a:t>
            </a:r>
          </a:p>
          <a:p>
            <a:pPr marL="342900" indent="-342900">
              <a:spcAft>
                <a:spcPts val="1200"/>
              </a:spcAft>
              <a:buFont typeface="Arial" pitchFamily="34" charset="0"/>
              <a:buChar char="•"/>
            </a:pPr>
            <a:r>
              <a:rPr lang="en-US" sz="2000" dirty="0" smtClean="0">
                <a:latin typeface="+mn-lt"/>
              </a:rPr>
              <a:t>Polymorphic drug target and disposition genes</a:t>
            </a:r>
          </a:p>
          <a:p>
            <a:pPr marL="342900" indent="-342900">
              <a:buFont typeface="Arial" pitchFamily="34" charset="0"/>
              <a:buChar char="•"/>
            </a:pPr>
            <a:endParaRPr lang="en-US" dirty="0">
              <a:latin typeface="+mn-lt"/>
            </a:endParaRPr>
          </a:p>
        </p:txBody>
      </p:sp>
      <p:sp>
        <p:nvSpPr>
          <p:cNvPr id="5"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5</a:t>
            </a:fld>
            <a:endParaRPr lang="en-US" sz="1200" dirty="0"/>
          </a:p>
        </p:txBody>
      </p:sp>
    </p:spTree>
    <p:extLst>
      <p:ext uri="{BB962C8B-B14F-4D97-AF65-F5344CB8AC3E}">
        <p14:creationId xmlns:p14="http://schemas.microsoft.com/office/powerpoint/2010/main" val="41931645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6055" y="146929"/>
            <a:ext cx="8380521" cy="805571"/>
          </a:xfrm>
        </p:spPr>
        <p:txBody>
          <a:bodyPr/>
          <a:lstStyle/>
          <a:p>
            <a:pPr eaLnBrk="1" hangingPunct="1"/>
            <a:r>
              <a:rPr lang="en-GB" dirty="0" smtClean="0">
                <a:latin typeface="Helvetica Neue"/>
              </a:rPr>
              <a:t>Pharmacogenomic Biomarkers in Drug Labels</a:t>
            </a:r>
            <a:br>
              <a:rPr lang="en-GB" dirty="0" smtClean="0">
                <a:latin typeface="Helvetica Neue"/>
              </a:rPr>
            </a:br>
            <a:r>
              <a:rPr lang="en-GB" sz="1600" b="0" i="1" dirty="0" smtClean="0">
                <a:latin typeface="Helvetica Neue"/>
              </a:rPr>
              <a:t>28 in the area of oncology to date*</a:t>
            </a:r>
            <a:endParaRPr lang="en-US" sz="1600" i="1" dirty="0" smtClean="0">
              <a:latin typeface="Helvetica Neue"/>
            </a:endParaRPr>
          </a:p>
        </p:txBody>
      </p:sp>
      <p:graphicFrame>
        <p:nvGraphicFramePr>
          <p:cNvPr id="7" name="Table 6"/>
          <p:cNvGraphicFramePr>
            <a:graphicFrameLocks noGrp="1"/>
          </p:cNvGraphicFramePr>
          <p:nvPr/>
        </p:nvGraphicFramePr>
        <p:xfrm>
          <a:off x="447675" y="1066800"/>
          <a:ext cx="8229601" cy="5410200"/>
        </p:xfrm>
        <a:graphic>
          <a:graphicData uri="http://schemas.openxmlformats.org/drawingml/2006/table">
            <a:tbl>
              <a:tblPr firstRow="1" bandRow="1">
                <a:tableStyleId>{5C22544A-7EE6-4342-B048-85BDC9FD1C3A}</a:tableStyleId>
              </a:tblPr>
              <a:tblGrid>
                <a:gridCol w="1343405"/>
                <a:gridCol w="2039986"/>
                <a:gridCol w="4846210"/>
              </a:tblGrid>
              <a:tr h="240584">
                <a:tc>
                  <a:txBody>
                    <a:bodyPr/>
                    <a:lstStyle/>
                    <a:p>
                      <a:r>
                        <a:rPr lang="en-US" sz="1000" dirty="0" smtClean="0"/>
                        <a:t>Drug</a:t>
                      </a:r>
                      <a:endParaRPr lang="en-US" sz="1000" dirty="0"/>
                    </a:p>
                  </a:txBody>
                  <a:tcPr/>
                </a:tc>
                <a:tc>
                  <a:txBody>
                    <a:bodyPr/>
                    <a:lstStyle/>
                    <a:p>
                      <a:r>
                        <a:rPr lang="en-US" sz="1000" dirty="0" smtClean="0"/>
                        <a:t>Biomarker</a:t>
                      </a:r>
                      <a:endParaRPr lang="en-US" sz="1000" dirty="0"/>
                    </a:p>
                  </a:txBody>
                  <a:tcPr/>
                </a:tc>
                <a:tc>
                  <a:txBody>
                    <a:bodyPr/>
                    <a:lstStyle/>
                    <a:p>
                      <a:r>
                        <a:rPr lang="en-US" sz="1000" dirty="0" smtClean="0"/>
                        <a:t>Label Sections</a:t>
                      </a:r>
                      <a:endParaRPr lang="en-US" sz="1000" dirty="0"/>
                    </a:p>
                  </a:txBody>
                  <a:tcPr/>
                </a:tc>
              </a:tr>
              <a:tr h="225547">
                <a:tc>
                  <a:txBody>
                    <a:bodyPr/>
                    <a:lstStyle/>
                    <a:p>
                      <a:r>
                        <a:rPr lang="en-US" sz="900" dirty="0" smtClean="0"/>
                        <a:t>Arsenic Trioxide</a:t>
                      </a:r>
                      <a:endParaRPr lang="en-US" sz="900" dirty="0"/>
                    </a:p>
                  </a:txBody>
                  <a:tcPr>
                    <a:solidFill>
                      <a:schemeClr val="accent1">
                        <a:lumMod val="20000"/>
                        <a:lumOff val="80000"/>
                      </a:schemeClr>
                    </a:solidFill>
                  </a:tcPr>
                </a:tc>
                <a:tc>
                  <a:txBody>
                    <a:bodyPr/>
                    <a:lstStyle/>
                    <a:p>
                      <a:r>
                        <a:rPr lang="en-US" sz="900" dirty="0" smtClean="0"/>
                        <a:t>PML/RAR</a:t>
                      </a:r>
                      <a:r>
                        <a:rPr lang="el-GR" sz="900" dirty="0" smtClean="0"/>
                        <a:t>α</a:t>
                      </a:r>
                    </a:p>
                  </a:txBody>
                  <a:tcPr>
                    <a:solidFill>
                      <a:schemeClr val="accent1">
                        <a:lumMod val="20000"/>
                        <a:lumOff val="80000"/>
                      </a:schemeClr>
                    </a:solidFill>
                  </a:tcPr>
                </a:tc>
                <a:tc>
                  <a:txBody>
                    <a:bodyPr/>
                    <a:lstStyle/>
                    <a:p>
                      <a:r>
                        <a:rPr lang="en-US" sz="900" dirty="0" smtClean="0"/>
                        <a:t>Boxed Warning, Clinical Pharmacology, Indications and Usage, Warnings</a:t>
                      </a:r>
                    </a:p>
                  </a:txBody>
                  <a:tcPr>
                    <a:solidFill>
                      <a:schemeClr val="accent1">
                        <a:lumMod val="20000"/>
                        <a:lumOff val="80000"/>
                      </a:schemeClr>
                    </a:solidFill>
                  </a:tcPr>
                </a:tc>
              </a:tr>
              <a:tr h="225547">
                <a:tc>
                  <a:txBody>
                    <a:bodyPr/>
                    <a:lstStyle/>
                    <a:p>
                      <a:r>
                        <a:rPr lang="en-US" sz="900" dirty="0" err="1" smtClean="0"/>
                        <a:t>Busulfan</a:t>
                      </a:r>
                      <a:endParaRPr lang="en-US" sz="900" dirty="0" smtClean="0"/>
                    </a:p>
                  </a:txBody>
                  <a:tcPr>
                    <a:solidFill>
                      <a:schemeClr val="accent1">
                        <a:lumMod val="20000"/>
                        <a:lumOff val="80000"/>
                      </a:schemeClr>
                    </a:solidFill>
                  </a:tcPr>
                </a:tc>
                <a:tc>
                  <a:txBody>
                    <a:bodyPr/>
                    <a:lstStyle/>
                    <a:p>
                      <a:r>
                        <a:rPr lang="en-US" sz="900" dirty="0" smtClean="0"/>
                        <a:t>Ph Chromosome</a:t>
                      </a:r>
                    </a:p>
                  </a:txBody>
                  <a:tcPr>
                    <a:solidFill>
                      <a:schemeClr val="accent1">
                        <a:lumMod val="20000"/>
                        <a:lumOff val="80000"/>
                      </a:schemeClr>
                    </a:solidFill>
                  </a:tcPr>
                </a:tc>
                <a:tc>
                  <a:txBody>
                    <a:bodyPr/>
                    <a:lstStyle/>
                    <a:p>
                      <a:r>
                        <a:rPr lang="en-US" sz="900" dirty="0" smtClean="0"/>
                        <a:t>Clinical Studies</a:t>
                      </a:r>
                    </a:p>
                  </a:txBody>
                  <a:tcPr>
                    <a:solidFill>
                      <a:schemeClr val="accent1">
                        <a:lumMod val="20000"/>
                        <a:lumOff val="80000"/>
                      </a:schemeClr>
                    </a:solidFill>
                  </a:tcPr>
                </a:tc>
              </a:tr>
              <a:tr h="360876">
                <a:tc>
                  <a:txBody>
                    <a:bodyPr/>
                    <a:lstStyle/>
                    <a:p>
                      <a:r>
                        <a:rPr lang="en-US" sz="900" dirty="0" err="1" smtClean="0"/>
                        <a:t>Cetuximab</a:t>
                      </a:r>
                      <a:r>
                        <a:rPr lang="en-US" sz="900" dirty="0" smtClean="0"/>
                        <a:t> </a:t>
                      </a:r>
                    </a:p>
                  </a:txBody>
                  <a:tcPr>
                    <a:solidFill>
                      <a:schemeClr val="accent1">
                        <a:lumMod val="20000"/>
                        <a:lumOff val="80000"/>
                      </a:schemeClr>
                    </a:solidFill>
                  </a:tcPr>
                </a:tc>
                <a:tc>
                  <a:txBody>
                    <a:bodyPr/>
                    <a:lstStyle/>
                    <a:p>
                      <a:r>
                        <a:rPr lang="en-US" sz="900" dirty="0" smtClean="0"/>
                        <a:t>EGFR, KRAS</a:t>
                      </a:r>
                    </a:p>
                  </a:txBody>
                  <a:tcPr>
                    <a:solidFill>
                      <a:schemeClr val="accent1">
                        <a:lumMod val="20000"/>
                        <a:lumOff val="80000"/>
                      </a:schemeClr>
                    </a:solidFill>
                  </a:tcPr>
                </a:tc>
                <a:tc>
                  <a:txBody>
                    <a:bodyPr/>
                    <a:lstStyle/>
                    <a:p>
                      <a:r>
                        <a:rPr lang="en-US" sz="900" dirty="0" smtClean="0"/>
                        <a:t>Indications and Usage, Warnings and Precautions, Description, Clinical Pharmacology, Clinical Studies</a:t>
                      </a:r>
                    </a:p>
                  </a:txBody>
                  <a:tcPr>
                    <a:solidFill>
                      <a:schemeClr val="accent1">
                        <a:lumMod val="20000"/>
                        <a:lumOff val="80000"/>
                      </a:schemeClr>
                    </a:solidFill>
                  </a:tcPr>
                </a:tc>
              </a:tr>
              <a:tr h="360876">
                <a:tc>
                  <a:txBody>
                    <a:bodyPr/>
                    <a:lstStyle/>
                    <a:p>
                      <a:r>
                        <a:rPr lang="en-US" sz="900" dirty="0" smtClean="0"/>
                        <a:t>Crizotinib</a:t>
                      </a:r>
                    </a:p>
                  </a:txBody>
                  <a:tcPr>
                    <a:solidFill>
                      <a:schemeClr val="accent1">
                        <a:lumMod val="20000"/>
                        <a:lumOff val="80000"/>
                      </a:schemeClr>
                    </a:solidFill>
                  </a:tcPr>
                </a:tc>
                <a:tc>
                  <a:txBody>
                    <a:bodyPr/>
                    <a:lstStyle/>
                    <a:p>
                      <a:r>
                        <a:rPr lang="en-US" sz="900" dirty="0" smtClean="0"/>
                        <a:t>EML4-ALK</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Indications and Usage, Warning and Precautions, Clinical Pharmacology, Clinical Studies, Patient Counseling Information</a:t>
                      </a:r>
                    </a:p>
                  </a:txBody>
                  <a:tcPr>
                    <a:solidFill>
                      <a:schemeClr val="accent1">
                        <a:lumMod val="20000"/>
                        <a:lumOff val="80000"/>
                      </a:schemeClr>
                    </a:solidFill>
                  </a:tcPr>
                </a:tc>
              </a:tr>
              <a:tr h="225547">
                <a:tc>
                  <a:txBody>
                    <a:bodyPr/>
                    <a:lstStyle/>
                    <a:p>
                      <a:r>
                        <a:rPr lang="en-US" sz="900" dirty="0" err="1" smtClean="0"/>
                        <a:t>Dasatinib</a:t>
                      </a:r>
                      <a:endParaRPr lang="en-US" sz="900" dirty="0" smtClean="0"/>
                    </a:p>
                  </a:txBody>
                  <a:tcPr>
                    <a:solidFill>
                      <a:schemeClr val="accent1">
                        <a:lumMod val="20000"/>
                        <a:lumOff val="80000"/>
                      </a:schemeClr>
                    </a:solidFill>
                  </a:tcPr>
                </a:tc>
                <a:tc>
                  <a:txBody>
                    <a:bodyPr/>
                    <a:lstStyle/>
                    <a:p>
                      <a:r>
                        <a:rPr lang="en-US" sz="900" dirty="0" smtClean="0"/>
                        <a:t>Ph Chromosome</a:t>
                      </a:r>
                    </a:p>
                  </a:txBody>
                  <a:tcPr>
                    <a:solidFill>
                      <a:schemeClr val="accent1">
                        <a:lumMod val="20000"/>
                        <a:lumOff val="80000"/>
                      </a:schemeClr>
                    </a:solidFill>
                  </a:tcPr>
                </a:tc>
                <a:tc>
                  <a:txBody>
                    <a:bodyPr/>
                    <a:lstStyle/>
                    <a:p>
                      <a:r>
                        <a:rPr lang="en-US" sz="900" dirty="0" smtClean="0"/>
                        <a:t>Indications and Usage, Clinical Studies, Patient Counseling Information</a:t>
                      </a:r>
                      <a:endParaRPr lang="en-US" sz="900" dirty="0"/>
                    </a:p>
                  </a:txBody>
                  <a:tcPr>
                    <a:solidFill>
                      <a:schemeClr val="accent1">
                        <a:lumMod val="20000"/>
                        <a:lumOff val="80000"/>
                      </a:schemeClr>
                    </a:solidFill>
                  </a:tcPr>
                </a:tc>
              </a:tr>
              <a:tr h="225547">
                <a:tc>
                  <a:txBody>
                    <a:bodyPr/>
                    <a:lstStyle/>
                    <a:p>
                      <a:r>
                        <a:rPr lang="en-US" sz="900" dirty="0" err="1" smtClean="0"/>
                        <a:t>Erlotinib</a:t>
                      </a:r>
                      <a:endParaRPr lang="en-US" sz="900" dirty="0"/>
                    </a:p>
                  </a:txBody>
                  <a:tcPr>
                    <a:solidFill>
                      <a:schemeClr val="accent1">
                        <a:lumMod val="20000"/>
                        <a:lumOff val="80000"/>
                      </a:schemeClr>
                    </a:solidFill>
                  </a:tcPr>
                </a:tc>
                <a:tc>
                  <a:txBody>
                    <a:bodyPr/>
                    <a:lstStyle/>
                    <a:p>
                      <a:r>
                        <a:rPr lang="en-US" sz="900" dirty="0" smtClean="0"/>
                        <a:t>EGFR</a:t>
                      </a:r>
                    </a:p>
                  </a:txBody>
                  <a:tcPr>
                    <a:solidFill>
                      <a:schemeClr val="accent1">
                        <a:lumMod val="20000"/>
                        <a:lumOff val="80000"/>
                      </a:schemeClr>
                    </a:solidFill>
                  </a:tcPr>
                </a:tc>
                <a:tc>
                  <a:txBody>
                    <a:bodyPr/>
                    <a:lstStyle/>
                    <a:p>
                      <a:r>
                        <a:rPr lang="en-US" sz="900" dirty="0" smtClean="0"/>
                        <a:t>Clinical Pharmacology</a:t>
                      </a:r>
                      <a:endParaRPr lang="en-US" sz="900" dirty="0"/>
                    </a:p>
                  </a:txBody>
                  <a:tcPr>
                    <a:solidFill>
                      <a:schemeClr val="accent1">
                        <a:lumMod val="20000"/>
                        <a:lumOff val="80000"/>
                      </a:schemeClr>
                    </a:solidFill>
                  </a:tcPr>
                </a:tc>
              </a:tr>
              <a:tr h="225547">
                <a:tc>
                  <a:txBody>
                    <a:bodyPr/>
                    <a:lstStyle/>
                    <a:p>
                      <a:r>
                        <a:rPr lang="en-US" sz="900" dirty="0" err="1" smtClean="0"/>
                        <a:t>Fulvestrant</a:t>
                      </a:r>
                      <a:endParaRPr lang="en-US" sz="900" dirty="0" smtClean="0"/>
                    </a:p>
                  </a:txBody>
                  <a:tcPr>
                    <a:solidFill>
                      <a:schemeClr val="accent1">
                        <a:lumMod val="20000"/>
                        <a:lumOff val="80000"/>
                      </a:schemeClr>
                    </a:solidFill>
                  </a:tcPr>
                </a:tc>
                <a:tc>
                  <a:txBody>
                    <a:bodyPr/>
                    <a:lstStyle/>
                    <a:p>
                      <a:r>
                        <a:rPr lang="en-US" sz="900" dirty="0" smtClean="0"/>
                        <a:t>ER receptor</a:t>
                      </a:r>
                    </a:p>
                  </a:txBody>
                  <a:tcPr>
                    <a:solidFill>
                      <a:schemeClr val="accent1">
                        <a:lumMod val="20000"/>
                        <a:lumOff val="80000"/>
                      </a:schemeClr>
                    </a:solidFill>
                  </a:tcPr>
                </a:tc>
                <a:tc>
                  <a:txBody>
                    <a:bodyPr/>
                    <a:lstStyle/>
                    <a:p>
                      <a:r>
                        <a:rPr lang="en-US" sz="900" dirty="0" smtClean="0"/>
                        <a:t>Indications and Usage, Patient Counseling Information</a:t>
                      </a:r>
                    </a:p>
                  </a:txBody>
                  <a:tcPr>
                    <a:solidFill>
                      <a:schemeClr val="accent1">
                        <a:lumMod val="20000"/>
                        <a:lumOff val="80000"/>
                      </a:schemeClr>
                    </a:solidFill>
                  </a:tcPr>
                </a:tc>
              </a:tr>
              <a:tr h="225547">
                <a:tc>
                  <a:txBody>
                    <a:bodyPr/>
                    <a:lstStyle/>
                    <a:p>
                      <a:r>
                        <a:rPr lang="en-US" sz="900" dirty="0" err="1" smtClean="0"/>
                        <a:t>Gefitinib</a:t>
                      </a:r>
                      <a:r>
                        <a:rPr lang="en-US" sz="900" dirty="0" smtClean="0"/>
                        <a:t> </a:t>
                      </a:r>
                    </a:p>
                  </a:txBody>
                  <a:tcPr>
                    <a:solidFill>
                      <a:schemeClr val="accent1">
                        <a:lumMod val="20000"/>
                        <a:lumOff val="80000"/>
                      </a:schemeClr>
                    </a:solidFill>
                  </a:tcPr>
                </a:tc>
                <a:tc>
                  <a:txBody>
                    <a:bodyPr/>
                    <a:lstStyle/>
                    <a:p>
                      <a:r>
                        <a:rPr lang="en-US" sz="900" dirty="0" smtClean="0"/>
                        <a:t>CYP2D6, EGFR</a:t>
                      </a:r>
                      <a:endParaRPr lang="en-US" sz="900" dirty="0"/>
                    </a:p>
                  </a:txBody>
                  <a:tcPr>
                    <a:solidFill>
                      <a:schemeClr val="accent1">
                        <a:lumMod val="20000"/>
                        <a:lumOff val="80000"/>
                      </a:schemeClr>
                    </a:solidFill>
                  </a:tcPr>
                </a:tc>
                <a:tc>
                  <a:txBody>
                    <a:bodyPr/>
                    <a:lstStyle/>
                    <a:p>
                      <a:r>
                        <a:rPr lang="en-US" sz="900" dirty="0" smtClean="0"/>
                        <a:t>Drug Interactions,</a:t>
                      </a:r>
                      <a:r>
                        <a:rPr lang="en-US" sz="900" baseline="0" dirty="0" smtClean="0"/>
                        <a:t> Clinical Pharmacology</a:t>
                      </a:r>
                      <a:endParaRPr lang="en-US" sz="900" dirty="0" smtClean="0"/>
                    </a:p>
                  </a:txBody>
                  <a:tcPr>
                    <a:solidFill>
                      <a:schemeClr val="accent1">
                        <a:lumMod val="20000"/>
                        <a:lumOff val="80000"/>
                      </a:schemeClr>
                    </a:solidFill>
                  </a:tcPr>
                </a:tc>
              </a:tr>
              <a:tr h="225547">
                <a:tc>
                  <a:txBody>
                    <a:bodyPr/>
                    <a:lstStyle/>
                    <a:p>
                      <a:r>
                        <a:rPr lang="en-US" sz="900" dirty="0" err="1" smtClean="0"/>
                        <a:t>Imatinib</a:t>
                      </a:r>
                      <a:endParaRPr lang="en-US" sz="900" dirty="0"/>
                    </a:p>
                  </a:txBody>
                  <a:tcPr>
                    <a:solidFill>
                      <a:schemeClr val="accent1">
                        <a:lumMod val="20000"/>
                        <a:lumOff val="80000"/>
                      </a:schemeClr>
                    </a:solidFill>
                  </a:tcPr>
                </a:tc>
                <a:tc>
                  <a:txBody>
                    <a:bodyPr/>
                    <a:lstStyle/>
                    <a:p>
                      <a:r>
                        <a:rPr lang="en-US" sz="900" dirty="0" smtClean="0"/>
                        <a:t>C-Kit, Ph Chromosome, UGT1A1</a:t>
                      </a:r>
                    </a:p>
                  </a:txBody>
                  <a:tcPr>
                    <a:solidFill>
                      <a:schemeClr val="accent1">
                        <a:lumMod val="20000"/>
                        <a:lumOff val="80000"/>
                      </a:schemeClr>
                    </a:solidFill>
                  </a:tcPr>
                </a:tc>
                <a:tc>
                  <a:txBody>
                    <a:bodyPr/>
                    <a:lstStyle/>
                    <a:p>
                      <a:r>
                        <a:rPr lang="en-US" sz="900" dirty="0" smtClean="0"/>
                        <a:t>Indications and Usage, Dosage and Administration Clinical Pharmacology, Clinical Studies</a:t>
                      </a:r>
                      <a:endParaRPr lang="en-US" sz="900" dirty="0"/>
                    </a:p>
                  </a:txBody>
                  <a:tcPr>
                    <a:solidFill>
                      <a:schemeClr val="accent1">
                        <a:lumMod val="20000"/>
                        <a:lumOff val="80000"/>
                      </a:schemeClr>
                    </a:solidFill>
                  </a:tcPr>
                </a:tc>
              </a:tr>
              <a:tr h="225547">
                <a:tc>
                  <a:txBody>
                    <a:bodyPr/>
                    <a:lstStyle/>
                    <a:p>
                      <a:r>
                        <a:rPr lang="en-US" sz="900" dirty="0" smtClean="0"/>
                        <a:t>Lapatinib</a:t>
                      </a:r>
                      <a:endParaRPr lang="en-US" sz="900" dirty="0"/>
                    </a:p>
                  </a:txBody>
                  <a:tcPr>
                    <a:solidFill>
                      <a:schemeClr val="accent1">
                        <a:lumMod val="20000"/>
                        <a:lumOff val="80000"/>
                      </a:schemeClr>
                    </a:solidFill>
                  </a:tcPr>
                </a:tc>
                <a:tc>
                  <a:txBody>
                    <a:bodyPr/>
                    <a:lstStyle/>
                    <a:p>
                      <a:r>
                        <a:rPr lang="en-US" sz="900" dirty="0" smtClean="0"/>
                        <a:t>Her2/</a:t>
                      </a:r>
                      <a:r>
                        <a:rPr lang="en-US" sz="900" dirty="0" err="1" smtClean="0"/>
                        <a:t>neu</a:t>
                      </a:r>
                      <a:endParaRPr lang="en-US" sz="900" dirty="0" smtClean="0"/>
                    </a:p>
                  </a:txBody>
                  <a:tcPr>
                    <a:solidFill>
                      <a:schemeClr val="accent1">
                        <a:lumMod val="20000"/>
                        <a:lumOff val="80000"/>
                      </a:schemeClr>
                    </a:solidFill>
                  </a:tcPr>
                </a:tc>
                <a:tc>
                  <a:txBody>
                    <a:bodyPr/>
                    <a:lstStyle/>
                    <a:p>
                      <a:r>
                        <a:rPr lang="en-US" sz="900" dirty="0" smtClean="0"/>
                        <a:t>Indications and Usage, Clinical Pharmacology, Patient Counseling Information</a:t>
                      </a:r>
                    </a:p>
                  </a:txBody>
                  <a:tcPr>
                    <a:solidFill>
                      <a:schemeClr val="accent1">
                        <a:lumMod val="20000"/>
                        <a:lumOff val="80000"/>
                      </a:schemeClr>
                    </a:solidFill>
                  </a:tcPr>
                </a:tc>
              </a:tr>
              <a:tr h="360876">
                <a:tc>
                  <a:txBody>
                    <a:bodyPr/>
                    <a:lstStyle/>
                    <a:p>
                      <a:r>
                        <a:rPr lang="en-US" sz="900" dirty="0" err="1" smtClean="0"/>
                        <a:t>Mercaptopurine</a:t>
                      </a:r>
                      <a:endParaRPr lang="en-US" sz="900" dirty="0" smtClean="0"/>
                    </a:p>
                  </a:txBody>
                  <a:tcPr>
                    <a:solidFill>
                      <a:schemeClr val="accent1">
                        <a:lumMod val="20000"/>
                        <a:lumOff val="80000"/>
                      </a:schemeClr>
                    </a:solidFill>
                  </a:tcPr>
                </a:tc>
                <a:tc>
                  <a:txBody>
                    <a:bodyPr/>
                    <a:lstStyle/>
                    <a:p>
                      <a:r>
                        <a:rPr lang="en-US" sz="900" dirty="0" smtClean="0"/>
                        <a:t>TPMT</a:t>
                      </a:r>
                    </a:p>
                  </a:txBody>
                  <a:tcPr>
                    <a:solidFill>
                      <a:schemeClr val="accent1">
                        <a:lumMod val="20000"/>
                        <a:lumOff val="80000"/>
                      </a:schemeClr>
                    </a:solidFill>
                  </a:tcPr>
                </a:tc>
                <a:tc>
                  <a:txBody>
                    <a:bodyPr/>
                    <a:lstStyle/>
                    <a:p>
                      <a:r>
                        <a:rPr lang="en-US" sz="900" dirty="0" smtClean="0"/>
                        <a:t>Dosage and Administration, Contraindications, Precautions, Adverse Reactions, Clinical Pharmacology</a:t>
                      </a:r>
                    </a:p>
                  </a:txBody>
                  <a:tcPr>
                    <a:solidFill>
                      <a:schemeClr val="accent1">
                        <a:lumMod val="20000"/>
                        <a:lumOff val="80000"/>
                      </a:schemeClr>
                    </a:solidFill>
                  </a:tcPr>
                </a:tc>
              </a:tr>
              <a:tr h="225547">
                <a:tc>
                  <a:txBody>
                    <a:bodyPr/>
                    <a:lstStyle/>
                    <a:p>
                      <a:r>
                        <a:rPr lang="en-US" sz="900" dirty="0" err="1" smtClean="0"/>
                        <a:t>Nilotinib</a:t>
                      </a:r>
                      <a:endParaRPr lang="en-US" sz="900" dirty="0" smtClean="0"/>
                    </a:p>
                  </a:txBody>
                  <a:tcPr>
                    <a:solidFill>
                      <a:schemeClr val="accent1">
                        <a:lumMod val="20000"/>
                        <a:lumOff val="80000"/>
                      </a:schemeClr>
                    </a:solidFill>
                  </a:tcPr>
                </a:tc>
                <a:tc>
                  <a:txBody>
                    <a:bodyPr/>
                    <a:lstStyle/>
                    <a:p>
                      <a:r>
                        <a:rPr lang="en-US" sz="900" dirty="0" smtClean="0"/>
                        <a:t>Ph Chromosome, UGT1A1</a:t>
                      </a:r>
                    </a:p>
                  </a:txBody>
                  <a:tcPr>
                    <a:solidFill>
                      <a:schemeClr val="accent1">
                        <a:lumMod val="20000"/>
                        <a:lumOff val="80000"/>
                      </a:schemeClr>
                    </a:solidFill>
                  </a:tcPr>
                </a:tc>
                <a:tc>
                  <a:txBody>
                    <a:bodyPr/>
                    <a:lstStyle/>
                    <a:p>
                      <a:r>
                        <a:rPr lang="en-US" sz="900" dirty="0" smtClean="0"/>
                        <a:t>Indications and Usage, Patient Counseling Information,</a:t>
                      </a:r>
                      <a:r>
                        <a:rPr lang="en-US" sz="900" baseline="0" dirty="0" smtClean="0"/>
                        <a:t> Dosage and Administration</a:t>
                      </a:r>
                      <a:endParaRPr lang="en-US" sz="900" dirty="0" smtClean="0"/>
                    </a:p>
                  </a:txBody>
                  <a:tcPr>
                    <a:solidFill>
                      <a:schemeClr val="accent1">
                        <a:lumMod val="20000"/>
                        <a:lumOff val="80000"/>
                      </a:schemeClr>
                    </a:solidFill>
                  </a:tcPr>
                </a:tc>
              </a:tr>
              <a:tr h="225547">
                <a:tc>
                  <a:txBody>
                    <a:bodyPr/>
                    <a:lstStyle/>
                    <a:p>
                      <a:r>
                        <a:rPr lang="en-US" sz="900" dirty="0" err="1" smtClean="0"/>
                        <a:t>Panitumumab</a:t>
                      </a:r>
                      <a:r>
                        <a:rPr lang="en-US" sz="900" dirty="0" smtClean="0"/>
                        <a:t> </a:t>
                      </a:r>
                    </a:p>
                  </a:txBody>
                  <a:tcPr>
                    <a:solidFill>
                      <a:schemeClr val="accent1">
                        <a:lumMod val="20000"/>
                        <a:lumOff val="80000"/>
                      </a:schemeClr>
                    </a:solidFill>
                  </a:tcPr>
                </a:tc>
                <a:tc>
                  <a:txBody>
                    <a:bodyPr/>
                    <a:lstStyle/>
                    <a:p>
                      <a:r>
                        <a:rPr lang="en-US" sz="900" dirty="0" smtClean="0"/>
                        <a:t>EGFR, KRAS</a:t>
                      </a:r>
                    </a:p>
                  </a:txBody>
                  <a:tcPr>
                    <a:solidFill>
                      <a:schemeClr val="accent1">
                        <a:lumMod val="20000"/>
                        <a:lumOff val="80000"/>
                      </a:schemeClr>
                    </a:solidFill>
                  </a:tcPr>
                </a:tc>
                <a:tc>
                  <a:txBody>
                    <a:bodyPr/>
                    <a:lstStyle/>
                    <a:p>
                      <a:r>
                        <a:rPr lang="en-US" sz="900" dirty="0" smtClean="0"/>
                        <a:t>Indications and Usage, Warnings and Precautions, Clinical Pharmacology, Clinical Studies</a:t>
                      </a:r>
                    </a:p>
                  </a:txBody>
                  <a:tcPr>
                    <a:solidFill>
                      <a:schemeClr val="accent1">
                        <a:lumMod val="20000"/>
                        <a:lumOff val="80000"/>
                      </a:schemeClr>
                    </a:solidFill>
                  </a:tcPr>
                </a:tc>
              </a:tr>
              <a:tr h="225547">
                <a:tc>
                  <a:txBody>
                    <a:bodyPr/>
                    <a:lstStyle/>
                    <a:p>
                      <a:r>
                        <a:rPr lang="en-US" sz="900" dirty="0" err="1" smtClean="0"/>
                        <a:t>Rasburicase</a:t>
                      </a:r>
                      <a:endParaRPr lang="en-US" sz="900" dirty="0" smtClean="0"/>
                    </a:p>
                  </a:txBody>
                  <a:tcPr>
                    <a:solidFill>
                      <a:schemeClr val="accent1">
                        <a:lumMod val="20000"/>
                        <a:lumOff val="80000"/>
                      </a:schemeClr>
                    </a:solidFill>
                  </a:tcPr>
                </a:tc>
                <a:tc>
                  <a:txBody>
                    <a:bodyPr/>
                    <a:lstStyle/>
                    <a:p>
                      <a:r>
                        <a:rPr lang="en-US" sz="900" dirty="0" smtClean="0"/>
                        <a:t>G6PD</a:t>
                      </a:r>
                    </a:p>
                  </a:txBody>
                  <a:tcPr>
                    <a:solidFill>
                      <a:schemeClr val="accent1">
                        <a:lumMod val="20000"/>
                        <a:lumOff val="80000"/>
                      </a:schemeClr>
                    </a:solidFill>
                  </a:tcPr>
                </a:tc>
                <a:tc>
                  <a:txBody>
                    <a:bodyPr/>
                    <a:lstStyle/>
                    <a:p>
                      <a:r>
                        <a:rPr lang="en-US" sz="900" dirty="0" smtClean="0"/>
                        <a:t>Boxed Warning, Contraindications</a:t>
                      </a:r>
                    </a:p>
                  </a:txBody>
                  <a:tcPr>
                    <a:solidFill>
                      <a:schemeClr val="accent1">
                        <a:lumMod val="20000"/>
                        <a:lumOff val="80000"/>
                      </a:schemeClr>
                    </a:solidFill>
                  </a:tcPr>
                </a:tc>
              </a:tr>
              <a:tr h="225547">
                <a:tc>
                  <a:txBody>
                    <a:bodyPr/>
                    <a:lstStyle/>
                    <a:p>
                      <a:r>
                        <a:rPr lang="en-US" sz="900" dirty="0" err="1" smtClean="0"/>
                        <a:t>Tamoxifen</a:t>
                      </a:r>
                      <a:endParaRPr lang="en-US" sz="900" dirty="0" smtClean="0"/>
                    </a:p>
                  </a:txBody>
                  <a:tcPr>
                    <a:solidFill>
                      <a:schemeClr val="accent1">
                        <a:lumMod val="20000"/>
                        <a:lumOff val="80000"/>
                      </a:schemeClr>
                    </a:solidFill>
                  </a:tcPr>
                </a:tc>
                <a:tc>
                  <a:txBody>
                    <a:bodyPr/>
                    <a:lstStyle/>
                    <a:p>
                      <a:r>
                        <a:rPr lang="en-US" sz="900" dirty="0" smtClean="0"/>
                        <a:t>ER receptor</a:t>
                      </a:r>
                    </a:p>
                  </a:txBody>
                  <a:tcPr>
                    <a:solidFill>
                      <a:schemeClr val="accent1">
                        <a:lumMod val="20000"/>
                        <a:lumOff val="80000"/>
                      </a:schemeClr>
                    </a:solidFill>
                  </a:tcPr>
                </a:tc>
                <a:tc>
                  <a:txBody>
                    <a:bodyPr/>
                    <a:lstStyle/>
                    <a:p>
                      <a:r>
                        <a:rPr lang="en-US" sz="900" dirty="0" smtClean="0"/>
                        <a:t>Indications and Usage, Precautions, Medication Guide</a:t>
                      </a:r>
                    </a:p>
                  </a:txBody>
                  <a:tcPr>
                    <a:solidFill>
                      <a:schemeClr val="accent1">
                        <a:lumMod val="20000"/>
                        <a:lumOff val="80000"/>
                      </a:schemeClr>
                    </a:solidFill>
                  </a:tcPr>
                </a:tc>
              </a:tr>
              <a:tr h="225547">
                <a:tc>
                  <a:txBody>
                    <a:bodyPr/>
                    <a:lstStyle/>
                    <a:p>
                      <a:r>
                        <a:rPr lang="en-US" sz="900" dirty="0" err="1" smtClean="0"/>
                        <a:t>Thioguanine</a:t>
                      </a:r>
                      <a:endParaRPr lang="en-US" sz="900" dirty="0" smtClean="0"/>
                    </a:p>
                  </a:txBody>
                  <a:tcPr>
                    <a:solidFill>
                      <a:schemeClr val="accent1">
                        <a:lumMod val="20000"/>
                        <a:lumOff val="80000"/>
                      </a:schemeClr>
                    </a:solidFill>
                  </a:tcPr>
                </a:tc>
                <a:tc>
                  <a:txBody>
                    <a:bodyPr/>
                    <a:lstStyle/>
                    <a:p>
                      <a:r>
                        <a:rPr lang="en-US" sz="900" dirty="0" smtClean="0"/>
                        <a:t>TPMT</a:t>
                      </a:r>
                      <a:endParaRPr lang="en-US" sz="900" dirty="0"/>
                    </a:p>
                  </a:txBody>
                  <a:tcPr>
                    <a:solidFill>
                      <a:schemeClr val="accent1">
                        <a:lumMod val="20000"/>
                        <a:lumOff val="80000"/>
                      </a:schemeClr>
                    </a:solidFill>
                  </a:tcPr>
                </a:tc>
                <a:tc>
                  <a:txBody>
                    <a:bodyPr/>
                    <a:lstStyle/>
                    <a:p>
                      <a:r>
                        <a:rPr lang="en-US" sz="900" dirty="0" smtClean="0"/>
                        <a:t>Dosage and Administration, Precautions, Warnings</a:t>
                      </a:r>
                    </a:p>
                  </a:txBody>
                  <a:tcPr>
                    <a:solidFill>
                      <a:schemeClr val="accent1">
                        <a:lumMod val="20000"/>
                        <a:lumOff val="80000"/>
                      </a:schemeClr>
                    </a:solidFill>
                  </a:tcPr>
                </a:tc>
              </a:tr>
              <a:tr h="225547">
                <a:tc>
                  <a:txBody>
                    <a:bodyPr/>
                    <a:lstStyle/>
                    <a:p>
                      <a:r>
                        <a:rPr lang="en-US" sz="900" dirty="0" err="1" smtClean="0"/>
                        <a:t>Tositumomab</a:t>
                      </a:r>
                      <a:endParaRPr lang="en-US" sz="900" dirty="0" smtClean="0"/>
                    </a:p>
                  </a:txBody>
                  <a:tcPr>
                    <a:solidFill>
                      <a:schemeClr val="accent1">
                        <a:lumMod val="20000"/>
                        <a:lumOff val="80000"/>
                      </a:schemeClr>
                    </a:solidFill>
                  </a:tcPr>
                </a:tc>
                <a:tc>
                  <a:txBody>
                    <a:bodyPr/>
                    <a:lstStyle/>
                    <a:p>
                      <a:r>
                        <a:rPr lang="en-US" sz="900" dirty="0" smtClean="0"/>
                        <a:t>CD20 antigen</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Indications and Usage, Clinical Pharmacology</a:t>
                      </a:r>
                    </a:p>
                  </a:txBody>
                  <a:tcPr>
                    <a:solidFill>
                      <a:schemeClr val="accent1">
                        <a:lumMod val="20000"/>
                        <a:lumOff val="80000"/>
                      </a:schemeClr>
                    </a:solidFill>
                  </a:tcPr>
                </a:tc>
              </a:tr>
              <a:tr h="225547">
                <a:tc>
                  <a:txBody>
                    <a:bodyPr/>
                    <a:lstStyle/>
                    <a:p>
                      <a:r>
                        <a:rPr lang="en-US" sz="900" dirty="0" err="1" smtClean="0"/>
                        <a:t>Trastuzumab</a:t>
                      </a:r>
                      <a:endParaRPr lang="en-US" sz="900" dirty="0" smtClean="0"/>
                    </a:p>
                  </a:txBody>
                  <a:tcPr>
                    <a:solidFill>
                      <a:schemeClr val="accent1">
                        <a:lumMod val="20000"/>
                        <a:lumOff val="80000"/>
                      </a:schemeClr>
                    </a:solidFill>
                  </a:tcPr>
                </a:tc>
                <a:tc>
                  <a:txBody>
                    <a:bodyPr/>
                    <a:lstStyle/>
                    <a:p>
                      <a:r>
                        <a:rPr lang="en-US" sz="900" dirty="0" smtClean="0"/>
                        <a:t>Her2/</a:t>
                      </a:r>
                      <a:r>
                        <a:rPr lang="en-US" sz="900" dirty="0" err="1" smtClean="0"/>
                        <a:t>neu</a:t>
                      </a:r>
                      <a:endParaRPr lang="en-US" sz="900" dirty="0" smtClean="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Indications and Usage, Precautions, Clinical Pharmacology</a:t>
                      </a:r>
                    </a:p>
                  </a:txBody>
                  <a:tcPr>
                    <a:solidFill>
                      <a:schemeClr val="accent1">
                        <a:lumMod val="20000"/>
                        <a:lumOff val="80000"/>
                      </a:schemeClr>
                    </a:solidFill>
                  </a:tcPr>
                </a:tc>
              </a:tr>
              <a:tr h="360876">
                <a:tc>
                  <a:txBody>
                    <a:bodyPr/>
                    <a:lstStyle/>
                    <a:p>
                      <a:r>
                        <a:rPr lang="en-US" sz="900" dirty="0" err="1" smtClean="0"/>
                        <a:t>Vemurafenib</a:t>
                      </a:r>
                      <a:endParaRPr lang="en-US" sz="900" dirty="0" smtClean="0"/>
                    </a:p>
                  </a:txBody>
                  <a:tcPr>
                    <a:solidFill>
                      <a:schemeClr val="accent1">
                        <a:lumMod val="20000"/>
                        <a:lumOff val="80000"/>
                      </a:schemeClr>
                    </a:solidFill>
                  </a:tcPr>
                </a:tc>
                <a:tc>
                  <a:txBody>
                    <a:bodyPr/>
                    <a:lstStyle/>
                    <a:p>
                      <a:r>
                        <a:rPr lang="en-US" sz="900" dirty="0" smtClean="0"/>
                        <a:t>BRAF</a:t>
                      </a:r>
                    </a:p>
                  </a:txBody>
                  <a:tcPr>
                    <a:solidFill>
                      <a:schemeClr val="accent1">
                        <a:lumMod val="20000"/>
                        <a:lumOff val="80000"/>
                      </a:schemeClr>
                    </a:solidFill>
                  </a:tcPr>
                </a:tc>
                <a:tc>
                  <a:txBody>
                    <a:bodyPr/>
                    <a:lstStyle/>
                    <a:p>
                      <a:r>
                        <a:rPr lang="en-US" sz="900" dirty="0" smtClean="0"/>
                        <a:t>Indications and Usage, Warning and Precautions, Clinical Pharmacology, Clinical Studies, Patient Counseling Information</a:t>
                      </a:r>
                    </a:p>
                  </a:txBody>
                  <a:tcPr>
                    <a:solidFill>
                      <a:schemeClr val="accent1">
                        <a:lumMod val="20000"/>
                        <a:lumOff val="80000"/>
                      </a:schemeClr>
                    </a:solidFill>
                  </a:tcPr>
                </a:tc>
              </a:tr>
            </a:tbl>
          </a:graphicData>
        </a:graphic>
      </p:graphicFrame>
      <p:sp>
        <p:nvSpPr>
          <p:cNvPr id="4" name="TextBox 3"/>
          <p:cNvSpPr txBox="1"/>
          <p:nvPr/>
        </p:nvSpPr>
        <p:spPr>
          <a:xfrm>
            <a:off x="266700" y="6465330"/>
            <a:ext cx="3763403" cy="307777"/>
          </a:xfrm>
          <a:prstGeom prst="rect">
            <a:avLst/>
          </a:prstGeom>
          <a:noFill/>
        </p:spPr>
        <p:txBody>
          <a:bodyPr wrap="none" rtlCol="0">
            <a:spAutoFit/>
          </a:bodyPr>
          <a:lstStyle/>
          <a:p>
            <a:r>
              <a:rPr lang="en-US" sz="1400" dirty="0" smtClean="0">
                <a:latin typeface="Arial" pitchFamily="34" charset="0"/>
                <a:cs typeface="Arial" pitchFamily="34" charset="0"/>
              </a:rPr>
              <a:t>Source: FDA website, last updated 8/25/2011</a:t>
            </a:r>
            <a:endParaRPr lang="en-US" sz="1400" dirty="0">
              <a:latin typeface="Arial" pitchFamily="34" charset="0"/>
              <a:cs typeface="Arial" pitchFamily="34" charset="0"/>
            </a:endParaRPr>
          </a:p>
        </p:txBody>
      </p:sp>
      <p:sp>
        <p:nvSpPr>
          <p:cNvPr id="5"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6</a:t>
            </a:fld>
            <a:endParaRPr lang="en-US" sz="1200" dirty="0"/>
          </a:p>
        </p:txBody>
      </p:sp>
    </p:spTree>
    <p:extLst>
      <p:ext uri="{BB962C8B-B14F-4D97-AF65-F5344CB8AC3E}">
        <p14:creationId xmlns:p14="http://schemas.microsoft.com/office/powerpoint/2010/main" val="276513968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91961" y="419100"/>
            <a:ext cx="8172450" cy="904875"/>
          </a:xfrm>
        </p:spPr>
        <p:txBody>
          <a:bodyPr/>
          <a:lstStyle/>
          <a:p>
            <a:r>
              <a:rPr lang="en-US" dirty="0" smtClean="0">
                <a:latin typeface="Helvetica Neue"/>
              </a:rPr>
              <a:t>Increased prioritization of biomarkers</a:t>
            </a:r>
            <a:br>
              <a:rPr lang="en-US" dirty="0" smtClean="0">
                <a:latin typeface="Helvetica Neue"/>
              </a:rPr>
            </a:br>
            <a:r>
              <a:rPr lang="en-US" sz="2400" dirty="0" smtClean="0">
                <a:latin typeface="Helvetica Neue"/>
              </a:rPr>
              <a:t/>
            </a:r>
            <a:br>
              <a:rPr lang="en-US" sz="2400" dirty="0" smtClean="0">
                <a:latin typeface="Helvetica Neue"/>
              </a:rPr>
            </a:br>
            <a:r>
              <a:rPr lang="en-US" sz="2400" b="0" i="1" dirty="0" smtClean="0">
                <a:latin typeface="Helvetica Neue"/>
              </a:rPr>
              <a:t>in drug development pipelines</a:t>
            </a:r>
          </a:p>
        </p:txBody>
      </p:sp>
      <p:sp>
        <p:nvSpPr>
          <p:cNvPr id="152588" name="Text Box 12"/>
          <p:cNvSpPr txBox="1">
            <a:spLocks noChangeArrowheads="1"/>
          </p:cNvSpPr>
          <p:nvPr/>
        </p:nvSpPr>
        <p:spPr bwMode="auto">
          <a:xfrm>
            <a:off x="1260475" y="6272213"/>
            <a:ext cx="5796330" cy="276999"/>
          </a:xfrm>
          <a:prstGeom prst="rect">
            <a:avLst/>
          </a:prstGeom>
          <a:noFill/>
          <a:ln w="9525">
            <a:noFill/>
            <a:miter lim="800000"/>
            <a:headEnd/>
            <a:tailEnd/>
          </a:ln>
          <a:effectLst/>
        </p:spPr>
        <p:txBody>
          <a:bodyPr wrap="none">
            <a:spAutoFit/>
          </a:bodyPr>
          <a:lstStyle/>
          <a:p>
            <a:r>
              <a:rPr lang="en-US" sz="1200" i="1" dirty="0">
                <a:latin typeface="Arial" charset="0"/>
              </a:rPr>
              <a:t>Source:</a:t>
            </a:r>
            <a:r>
              <a:rPr lang="en-US" sz="1200" dirty="0">
                <a:latin typeface="Arial" charset="0"/>
              </a:rPr>
              <a:t> </a:t>
            </a:r>
            <a:r>
              <a:rPr lang="en-US" sz="1200" dirty="0" smtClean="0">
                <a:latin typeface="Arial" charset="0"/>
              </a:rPr>
              <a:t>Tufts Center for the Study of Drug Development Impact Report, Dec 2010.</a:t>
            </a:r>
            <a:endParaRPr lang="en-US" sz="1200" dirty="0">
              <a:latin typeface="Arial" charset="0"/>
            </a:endParaRPr>
          </a:p>
        </p:txBody>
      </p:sp>
      <p:sp>
        <p:nvSpPr>
          <p:cNvPr id="8" name="TextBox 7"/>
          <p:cNvSpPr txBox="1"/>
          <p:nvPr/>
        </p:nvSpPr>
        <p:spPr>
          <a:xfrm>
            <a:off x="619125" y="1733550"/>
            <a:ext cx="7800975" cy="4062651"/>
          </a:xfrm>
          <a:prstGeom prst="rect">
            <a:avLst/>
          </a:prstGeom>
          <a:noFill/>
        </p:spPr>
        <p:txBody>
          <a:bodyPr wrap="square" rtlCol="0">
            <a:spAutoFit/>
          </a:bodyPr>
          <a:lstStyle/>
          <a:p>
            <a:pPr marL="342900" indent="-342900">
              <a:spcAft>
                <a:spcPts val="1200"/>
              </a:spcAft>
            </a:pPr>
            <a:r>
              <a:rPr lang="en-US" i="1" dirty="0" smtClean="0">
                <a:latin typeface="+mn-lt"/>
              </a:rPr>
              <a:t>Recent survey of pharmaceutical executives:</a:t>
            </a:r>
          </a:p>
          <a:p>
            <a:pPr marL="342900" indent="-342900">
              <a:spcAft>
                <a:spcPts val="1200"/>
              </a:spcAft>
              <a:buFont typeface="Arial" pitchFamily="34" charset="0"/>
              <a:buChar char="•"/>
            </a:pPr>
            <a:r>
              <a:rPr lang="en-US" sz="2000" dirty="0" smtClean="0">
                <a:latin typeface="+mn-lt"/>
              </a:rPr>
              <a:t>100% of respondents reported that they utilize biomarkers when they evaluate compounds in the discovery phase.</a:t>
            </a:r>
          </a:p>
          <a:p>
            <a:pPr marL="342900" indent="-342900">
              <a:spcAft>
                <a:spcPts val="1200"/>
              </a:spcAft>
              <a:buFont typeface="Arial" pitchFamily="34" charset="0"/>
              <a:buChar char="•"/>
            </a:pPr>
            <a:r>
              <a:rPr lang="en-US" sz="2000" dirty="0" smtClean="0">
                <a:latin typeface="+mn-lt"/>
              </a:rPr>
              <a:t>Between 12% and 50% of respondents’ drug pipelines are targeted therapies.</a:t>
            </a:r>
          </a:p>
          <a:p>
            <a:pPr marL="342900" indent="-342900">
              <a:spcAft>
                <a:spcPts val="1200"/>
              </a:spcAft>
              <a:buFont typeface="Arial" pitchFamily="34" charset="0"/>
              <a:buChar char="•"/>
            </a:pPr>
            <a:r>
              <a:rPr lang="en-US" sz="2000" dirty="0" smtClean="0">
                <a:latin typeface="+mn-lt"/>
              </a:rPr>
              <a:t>50% of clinical trials collect DNA from participants to identify biomarkers correlating to drugs’ efficacy and safety.</a:t>
            </a:r>
          </a:p>
          <a:p>
            <a:pPr marL="342900" indent="-342900">
              <a:spcAft>
                <a:spcPts val="1200"/>
              </a:spcAft>
              <a:buFont typeface="Arial" pitchFamily="34" charset="0"/>
              <a:buChar char="•"/>
            </a:pPr>
            <a:r>
              <a:rPr lang="en-US" sz="2000" dirty="0" smtClean="0">
                <a:latin typeface="+mn-lt"/>
              </a:rPr>
              <a:t>10% of the drugs in late-stage clinical trials are expected to have a companion diagnostic.</a:t>
            </a:r>
          </a:p>
          <a:p>
            <a:pPr marL="342900" indent="-342900">
              <a:buFont typeface="Arial" pitchFamily="34" charset="0"/>
              <a:buChar char="•"/>
            </a:pPr>
            <a:endParaRPr lang="en-US" dirty="0">
              <a:latin typeface="+mn-lt"/>
            </a:endParaRPr>
          </a:p>
        </p:txBody>
      </p:sp>
      <p:sp>
        <p:nvSpPr>
          <p:cNvPr id="5"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7</a:t>
            </a:fld>
            <a:endParaRPr lang="en-US" sz="12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09562" y="184149"/>
            <a:ext cx="8369654" cy="649981"/>
          </a:xfrm>
        </p:spPr>
        <p:txBody>
          <a:bodyPr/>
          <a:lstStyle/>
          <a:p>
            <a:r>
              <a:rPr lang="en-US" dirty="0" smtClean="0"/>
              <a:t>Examples of Targeted Drugs for</a:t>
            </a:r>
            <a:br>
              <a:rPr lang="en-US" dirty="0" smtClean="0"/>
            </a:br>
            <a:r>
              <a:rPr lang="en-US" dirty="0" smtClean="0"/>
              <a:t>Cancer Therapy</a:t>
            </a:r>
          </a:p>
        </p:txBody>
      </p:sp>
      <p:sp>
        <p:nvSpPr>
          <p:cNvPr id="5" name="Slide Number Placeholder 3"/>
          <p:cNvSpPr txBox="1">
            <a:spLocks/>
          </p:cNvSpPr>
          <p:nvPr/>
        </p:nvSpPr>
        <p:spPr>
          <a:xfrm>
            <a:off x="8564411" y="6275604"/>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8</a:t>
            </a:fld>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675" y="1309051"/>
            <a:ext cx="6057900" cy="5071328"/>
          </a:xfrm>
          <a:prstGeom prst="rect">
            <a:avLst/>
          </a:prstGeom>
          <a:ln>
            <a:solidFill>
              <a:schemeClr val="tx1"/>
            </a:solidFill>
          </a:ln>
        </p:spPr>
      </p:pic>
    </p:spTree>
    <p:extLst>
      <p:ext uri="{BB962C8B-B14F-4D97-AF65-F5344CB8AC3E}">
        <p14:creationId xmlns:p14="http://schemas.microsoft.com/office/powerpoint/2010/main" val="149547215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66180" y="124358"/>
            <a:ext cx="7772400" cy="761746"/>
          </a:xfrm>
        </p:spPr>
        <p:txBody>
          <a:bodyPr/>
          <a:lstStyle/>
          <a:p>
            <a:r>
              <a:rPr lang="en-US" sz="2400" dirty="0" smtClean="0">
                <a:latin typeface="Helvetica Neue"/>
              </a:rPr>
              <a:t>Disease-Centric Biomarker Strategies: Important Mutated Pathways in Lung </a:t>
            </a:r>
            <a:r>
              <a:rPr lang="en-US" sz="2400" dirty="0" err="1" smtClean="0">
                <a:latin typeface="Helvetica Neue"/>
              </a:rPr>
              <a:t>Adenocarcinomas</a:t>
            </a:r>
            <a:endParaRPr lang="en-US" sz="2400" dirty="0" smtClean="0">
              <a:latin typeface="Helvetica Neue"/>
            </a:endParaRPr>
          </a:p>
        </p:txBody>
      </p:sp>
      <p:pic>
        <p:nvPicPr>
          <p:cNvPr id="7170" name="Picture 2"/>
          <p:cNvPicPr>
            <a:picLocks noChangeAspect="1" noChangeArrowheads="1"/>
          </p:cNvPicPr>
          <p:nvPr/>
        </p:nvPicPr>
        <p:blipFill>
          <a:blip r:embed="rId3" cstate="print"/>
          <a:srcRect/>
          <a:stretch>
            <a:fillRect/>
          </a:stretch>
        </p:blipFill>
        <p:spPr bwMode="auto">
          <a:xfrm>
            <a:off x="669295" y="1371647"/>
            <a:ext cx="5495925" cy="4752975"/>
          </a:xfrm>
          <a:prstGeom prst="rect">
            <a:avLst/>
          </a:prstGeom>
          <a:noFill/>
          <a:ln w="9525">
            <a:noFill/>
            <a:miter lim="800000"/>
            <a:headEnd/>
            <a:tailEnd/>
          </a:ln>
        </p:spPr>
      </p:pic>
      <p:sp>
        <p:nvSpPr>
          <p:cNvPr id="7" name="TextBox 6"/>
          <p:cNvSpPr txBox="1"/>
          <p:nvPr/>
        </p:nvSpPr>
        <p:spPr>
          <a:xfrm>
            <a:off x="1420427" y="6294268"/>
            <a:ext cx="5942140" cy="307777"/>
          </a:xfrm>
          <a:prstGeom prst="rect">
            <a:avLst/>
          </a:prstGeom>
          <a:noFill/>
        </p:spPr>
        <p:txBody>
          <a:bodyPr wrap="none" rtlCol="0">
            <a:spAutoFit/>
          </a:bodyPr>
          <a:lstStyle/>
          <a:p>
            <a:r>
              <a:rPr lang="en-US" sz="1400" i="1" dirty="0" smtClean="0">
                <a:latin typeface="+mj-lt"/>
              </a:rPr>
              <a:t>Source:</a:t>
            </a:r>
            <a:r>
              <a:rPr lang="en-US" sz="1400" dirty="0" smtClean="0">
                <a:latin typeface="+mj-lt"/>
              </a:rPr>
              <a:t> Harris and McCormick, </a:t>
            </a:r>
            <a:r>
              <a:rPr lang="en-US" sz="1400" i="1" dirty="0" smtClean="0">
                <a:latin typeface="+mj-lt"/>
              </a:rPr>
              <a:t>Nat. Rev. </a:t>
            </a:r>
            <a:r>
              <a:rPr lang="en-US" sz="1400" i="1" dirty="0" err="1" smtClean="0">
                <a:latin typeface="+mj-lt"/>
              </a:rPr>
              <a:t>Clin</a:t>
            </a:r>
            <a:r>
              <a:rPr lang="en-US" sz="1400" i="1" dirty="0" smtClean="0">
                <a:latin typeface="+mj-lt"/>
              </a:rPr>
              <a:t>. </a:t>
            </a:r>
            <a:r>
              <a:rPr lang="en-US" sz="1400" i="1" dirty="0" err="1" smtClean="0">
                <a:latin typeface="+mj-lt"/>
              </a:rPr>
              <a:t>Oncol</a:t>
            </a:r>
            <a:r>
              <a:rPr lang="en-US" sz="1400" i="1" dirty="0" smtClean="0">
                <a:latin typeface="+mj-lt"/>
              </a:rPr>
              <a:t>. </a:t>
            </a:r>
            <a:r>
              <a:rPr lang="en-US" sz="1400" dirty="0" smtClean="0">
                <a:latin typeface="+mj-lt"/>
              </a:rPr>
              <a:t>7, 251–265 (2010)</a:t>
            </a:r>
            <a:endParaRPr lang="en-US" sz="1400" dirty="0">
              <a:latin typeface="+mj-lt"/>
            </a:endParaRPr>
          </a:p>
        </p:txBody>
      </p:sp>
      <p:pic>
        <p:nvPicPr>
          <p:cNvPr id="7171" name="Picture 3"/>
          <p:cNvPicPr>
            <a:picLocks noChangeAspect="1" noChangeArrowheads="1"/>
          </p:cNvPicPr>
          <p:nvPr/>
        </p:nvPicPr>
        <p:blipFill>
          <a:blip r:embed="rId4" cstate="print"/>
          <a:srcRect l="24059" t="28835" r="22772" b="11532"/>
          <a:stretch>
            <a:fillRect/>
          </a:stretch>
        </p:blipFill>
        <p:spPr bwMode="auto">
          <a:xfrm>
            <a:off x="6192628" y="2298853"/>
            <a:ext cx="2430887" cy="1533612"/>
          </a:xfrm>
          <a:prstGeom prst="rect">
            <a:avLst/>
          </a:prstGeom>
          <a:noFill/>
          <a:ln w="9525">
            <a:noFill/>
            <a:miter lim="800000"/>
            <a:headEnd/>
            <a:tailEnd/>
          </a:ln>
        </p:spPr>
      </p:pic>
      <p:sp>
        <p:nvSpPr>
          <p:cNvPr id="8" name="Slide Number Placeholder 3"/>
          <p:cNvSpPr txBox="1">
            <a:spLocks/>
          </p:cNvSpPr>
          <p:nvPr/>
        </p:nvSpPr>
        <p:spPr>
          <a:xfrm>
            <a:off x="8564411" y="6342279"/>
            <a:ext cx="439160" cy="457200"/>
          </a:xfrm>
          <a:prstGeom prst="rect">
            <a:avLst/>
          </a:prstGeom>
          <a:noFill/>
        </p:spPr>
        <p:txBody>
          <a:bodyPr/>
          <a:lstStyle>
            <a:defPPr>
              <a:defRPr lang="en-US"/>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a:lstStyle>
          <a:p>
            <a:pPr algn="ctr"/>
            <a:fld id="{530B45F2-F072-43D8-A785-F4B7D229BA28}" type="slidenum">
              <a:rPr lang="en-US" sz="1200" smtClean="0"/>
              <a:pPr algn="ctr"/>
              <a:t>9</a:t>
            </a:fld>
            <a:endParaRPr lang="en-US" sz="1200" dirty="0"/>
          </a:p>
        </p:txBody>
      </p:sp>
    </p:spTree>
    <p:extLst>
      <p:ext uri="{BB962C8B-B14F-4D97-AF65-F5344CB8AC3E}">
        <p14:creationId xmlns:p14="http://schemas.microsoft.com/office/powerpoint/2010/main" val="331856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Raindance Presentation - Reynolds 07mar13</Template>
  <TotalTime>28427</TotalTime>
  <Words>1449</Words>
  <Application>Microsoft Macintosh PowerPoint</Application>
  <PresentationFormat>On-screen Show (4:3)</PresentationFormat>
  <Paragraphs>165</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1_Blank Presentation</vt:lpstr>
      <vt:lpstr>Companion Diagnostics for Targeted Cancer Therapies:   Current Trends and Future Directions</vt:lpstr>
      <vt:lpstr>Biomarkers in Diagnostics – Some Definitions</vt:lpstr>
      <vt:lpstr>Objectives</vt:lpstr>
      <vt:lpstr>Value Proposition for Companion Diagnostics</vt:lpstr>
      <vt:lpstr>Applications of Companion Diagnostic Testing</vt:lpstr>
      <vt:lpstr>Pharmacogenomic Biomarkers in Drug Labels 28 in the area of oncology to date*</vt:lpstr>
      <vt:lpstr>Increased prioritization of biomarkers  in drug development pipelines</vt:lpstr>
      <vt:lpstr>Examples of Targeted Drugs for Cancer Therapy</vt:lpstr>
      <vt:lpstr>Disease-Centric Biomarker Strategies: Important Mutated Pathways in Lung Adenocarcinomas</vt:lpstr>
      <vt:lpstr>…and yet each individual’s cancer is uniquely different</vt:lpstr>
      <vt:lpstr>Why is it taking so long?!</vt:lpstr>
      <vt:lpstr>PowerPoint Presentation</vt:lpstr>
      <vt:lpstr>NHGRI’s Roadmap – circa 2011</vt:lpstr>
      <vt:lpstr>Pharmaceutical and Diagnostic Companies must Collaborate to Accelerate the Process</vt:lpstr>
      <vt:lpstr>Summary </vt:lpstr>
    </vt:vector>
  </TitlesOfParts>
  <Company>Gen-Probe,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PowerPoint</dc:title>
  <dc:creator>Cathy Hill</dc:creator>
  <cp:lastModifiedBy>Jeanie Fraser</cp:lastModifiedBy>
  <cp:revision>1502</cp:revision>
  <cp:lastPrinted>2004-08-25T18:26:59Z</cp:lastPrinted>
  <dcterms:created xsi:type="dcterms:W3CDTF">2004-01-08T17:05:47Z</dcterms:created>
  <dcterms:modified xsi:type="dcterms:W3CDTF">2013-05-21T01:24:16Z</dcterms:modified>
</cp:coreProperties>
</file>